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187" r:id="rId1"/>
    <p:sldMasterId id="2147486224" r:id="rId2"/>
  </p:sldMasterIdLst>
  <p:notesMasterIdLst>
    <p:notesMasterId r:id="rId3"/>
  </p:notesMasterIdLst>
  <p:sldIdLst>
    <p:sldId id="1418" r:id="rId4"/>
    <p:sldId id="1423" r:id="rId5"/>
    <p:sldId id="1427" r:id="rId6"/>
    <p:sldId id="1430" r:id="rId7"/>
    <p:sldId id="1433" r:id="rId8"/>
    <p:sldId id="1436" r:id="rId9"/>
    <p:sldId id="1439" r:id="rId10"/>
    <p:sldId id="1442" r:id="rId11"/>
    <p:sldId id="1445" r:id="rId12"/>
    <p:sldId id="1448" r:id="rId13"/>
    <p:sldId id="1451" r:id="rId14"/>
    <p:sldId id="1454" r:id="rId15"/>
    <p:sldId id="1457" r:id="rId16"/>
    <p:sldId id="1460" r:id="rId17"/>
    <p:sldId id="1463" r:id="rId18"/>
    <p:sldId id="1466" r:id="rId19"/>
    <p:sldId id="1469" r:id="rId20"/>
    <p:sldId id="1472" r:id="rId21"/>
    <p:sldId id="1475" r:id="rId22"/>
    <p:sldId id="1478" r:id="rId23"/>
    <p:sldId id="1481" r:id="rId24"/>
    <p:sldId id="1484" r:id="rId25"/>
    <p:sldId id="1487" r:id="rId26"/>
    <p:sldId id="1490" r:id="rId27"/>
    <p:sldId id="1493" r:id="rId28"/>
    <p:sldId id="1496" r:id="rId29"/>
    <p:sldId id="1499" r:id="rId30"/>
    <p:sldId id="1502"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06" name="幻灯片图像占位符 1"/>
          <p:cNvSpPr>
            <a:spLocks noChangeAspect="1" noRot="1" noGrp="1"/>
          </p:cNvSpPr>
          <p:nvPr>
            <p:ph type="sldImg"/>
          </p:nvPr>
        </p:nvSpPr>
        <p:spPr/>
      </p:sp>
      <p:sp>
        <p:nvSpPr>
          <p:cNvPr id="1048708" name="备注占位符 2"/>
          <p:cNvSpPr>
            <a:spLocks noGrp="1"/>
          </p:cNvSpPr>
          <p:nvPr>
            <p:ph type="body" idx="1"/>
          </p:nvPr>
        </p:nvSpPr>
        <p:spPr/>
        <p:txBody>
          <a:bodyPr/>
          <a:p>
            <a:endParaRPr altLang="en-US" dirty="0" lang="zh-CN"/>
          </a:p>
        </p:txBody>
      </p:sp>
      <p:sp>
        <p:nvSpPr>
          <p:cNvPr id="104871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188" r:id="rId1"/>
    <p:sldLayoutId id="2147486189" r:id="rId2"/>
    <p:sldLayoutId id="2147486190" r:id="rId3"/>
    <p:sldLayoutId id="2147486191" r:id="rId4"/>
    <p:sldLayoutId id="2147486192" r:id="rId5"/>
    <p:sldLayoutId id="2147486193" r:id="rId6"/>
    <p:sldLayoutId id="2147486194" r:id="rId7"/>
    <p:sldLayoutId id="2147486195" r:id="rId8"/>
    <p:sldLayoutId id="2147486196" r:id="rId9"/>
    <p:sldLayoutId id="2147486197" r:id="rId10"/>
    <p:sldLayoutId id="214748619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225" r:id="rId1"/>
    <p:sldLayoutId id="2147486226" r:id="rId2"/>
    <p:sldLayoutId id="2147486227" r:id="rId3"/>
    <p:sldLayoutId id="2147486228" r:id="rId4"/>
    <p:sldLayoutId id="2147486229" r:id="rId5"/>
    <p:sldLayoutId id="2147486230" r:id="rId6"/>
    <p:sldLayoutId id="2147486231" r:id="rId7"/>
    <p:sldLayoutId id="2147486232" r:id="rId8"/>
    <p:sldLayoutId id="2147486233" r:id="rId9"/>
    <p:sldLayoutId id="2147486234" r:id="rId10"/>
    <p:sldLayoutId id="2147486235"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slideLayout" Target="../slideLayouts/slideLayout14.xml"/><Relationship Id="rId2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4.xml"/><Relationship Id="rId2" Type="http://schemas.openxmlformats.org/officeDocument/2006/relationships/tags" Target="../tags/tag725.xml"/><Relationship Id="rId3" Type="http://schemas.openxmlformats.org/officeDocument/2006/relationships/tags" Target="../tags/tag72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27.xml"/><Relationship Id="rId2" Type="http://schemas.openxmlformats.org/officeDocument/2006/relationships/tags" Target="../tags/tag728.xml"/><Relationship Id="rId3" Type="http://schemas.openxmlformats.org/officeDocument/2006/relationships/tags" Target="../tags/tag729.xml"/><Relationship Id="rId4" Type="http://schemas.openxmlformats.org/officeDocument/2006/relationships/tags" Target="../tags/tag730.xml"/><Relationship Id="rId5" Type="http://schemas.openxmlformats.org/officeDocument/2006/relationships/tags" Target="../tags/tag731.xml"/><Relationship Id="rId6" Type="http://schemas.openxmlformats.org/officeDocument/2006/relationships/tags" Target="../tags/tag732.xml"/><Relationship Id="rId7" Type="http://schemas.openxmlformats.org/officeDocument/2006/relationships/tags" Target="../tags/tag733.xml"/><Relationship Id="rId8" Type="http://schemas.openxmlformats.org/officeDocument/2006/relationships/tags" Target="../tags/tag734.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35.xml"/><Relationship Id="rId2" Type="http://schemas.openxmlformats.org/officeDocument/2006/relationships/tags" Target="../tags/tag736.xml"/><Relationship Id="rId3" Type="http://schemas.openxmlformats.org/officeDocument/2006/relationships/tags" Target="../tags/tag737.xml"/><Relationship Id="rId4" Type="http://schemas.openxmlformats.org/officeDocument/2006/relationships/tags" Target="../tags/tag738.xml"/><Relationship Id="rId5" Type="http://schemas.openxmlformats.org/officeDocument/2006/relationships/tags" Target="../tags/tag739.xml"/><Relationship Id="rId6" Type="http://schemas.openxmlformats.org/officeDocument/2006/relationships/tags" Target="../tags/tag740.xml"/><Relationship Id="rId7" Type="http://schemas.openxmlformats.org/officeDocument/2006/relationships/tags" Target="../tags/tag741.xml"/><Relationship Id="rId8" Type="http://schemas.openxmlformats.org/officeDocument/2006/relationships/tags" Target="../tags/tag742.xml"/><Relationship Id="rId9" Type="http://schemas.openxmlformats.org/officeDocument/2006/relationships/tags" Target="../tags/tag743.xml"/><Relationship Id="rId10" Type="http://schemas.openxmlformats.org/officeDocument/2006/relationships/tags" Target="../tags/tag744.xml"/><Relationship Id="rId11" Type="http://schemas.openxmlformats.org/officeDocument/2006/relationships/tags" Target="../tags/tag745.xml"/><Relationship Id="rId12" Type="http://schemas.openxmlformats.org/officeDocument/2006/relationships/tags" Target="../tags/tag74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7.xml"/><Relationship Id="rId2" Type="http://schemas.openxmlformats.org/officeDocument/2006/relationships/tags" Target="../tags/tag748.xml"/><Relationship Id="rId3" Type="http://schemas.openxmlformats.org/officeDocument/2006/relationships/tags" Target="../tags/tag749.xml"/><Relationship Id="rId4" Type="http://schemas.openxmlformats.org/officeDocument/2006/relationships/tags" Target="../tags/tag750.xml"/><Relationship Id="rId5" Type="http://schemas.openxmlformats.org/officeDocument/2006/relationships/tags" Target="../tags/tag751.xml"/><Relationship Id="rId6" Type="http://schemas.openxmlformats.org/officeDocument/2006/relationships/tags" Target="../tags/tag752.xml"/><Relationship Id="rId7" Type="http://schemas.openxmlformats.org/officeDocument/2006/relationships/tags" Target="../tags/tag753.xml"/><Relationship Id="rId8" Type="http://schemas.openxmlformats.org/officeDocument/2006/relationships/tags" Target="../tags/tag754.xml"/><Relationship Id="rId9" Type="http://schemas.openxmlformats.org/officeDocument/2006/relationships/tags" Target="../tags/tag755.xml"/><Relationship Id="rId10" Type="http://schemas.openxmlformats.org/officeDocument/2006/relationships/tags" Target="../tags/tag756.xml"/><Relationship Id="rId11" Type="http://schemas.openxmlformats.org/officeDocument/2006/relationships/tags" Target="../tags/tag757.xml"/><Relationship Id="rId12" Type="http://schemas.openxmlformats.org/officeDocument/2006/relationships/tags" Target="../tags/tag758.xml"/><Relationship Id="rId13" Type="http://schemas.openxmlformats.org/officeDocument/2006/relationships/tags" Target="../tags/tag759.xml"/><Relationship Id="rId14" Type="http://schemas.openxmlformats.org/officeDocument/2006/relationships/tags" Target="../tags/tag760.xml"/><Relationship Id="rId15" Type="http://schemas.openxmlformats.org/officeDocument/2006/relationships/tags" Target="../tags/tag761.xml"/><Relationship Id="rId16" Type="http://schemas.openxmlformats.org/officeDocument/2006/relationships/tags" Target="../tags/tag762.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63.xml"/><Relationship Id="rId2" Type="http://schemas.openxmlformats.org/officeDocument/2006/relationships/tags" Target="../tags/tag764.xml"/><Relationship Id="rId3" Type="http://schemas.openxmlformats.org/officeDocument/2006/relationships/tags" Target="../tags/tag765.xml"/><Relationship Id="rId4" Type="http://schemas.openxmlformats.org/officeDocument/2006/relationships/tags" Target="../tags/tag766.xml"/><Relationship Id="rId5" Type="http://schemas.openxmlformats.org/officeDocument/2006/relationships/tags" Target="../tags/tag767.xml"/><Relationship Id="rId6" Type="http://schemas.openxmlformats.org/officeDocument/2006/relationships/tags" Target="../tags/tag768.xml"/><Relationship Id="rId7" Type="http://schemas.openxmlformats.org/officeDocument/2006/relationships/tags" Target="../tags/tag769.xml"/><Relationship Id="rId8" Type="http://schemas.openxmlformats.org/officeDocument/2006/relationships/tags" Target="../tags/tag770.xml"/><Relationship Id="rId9" Type="http://schemas.openxmlformats.org/officeDocument/2006/relationships/tags" Target="../tags/tag771.xml"/><Relationship Id="rId10" Type="http://schemas.openxmlformats.org/officeDocument/2006/relationships/tags" Target="../tags/tag772.xml"/><Relationship Id="rId11" Type="http://schemas.openxmlformats.org/officeDocument/2006/relationships/tags" Target="../tags/tag773.xml"/><Relationship Id="rId12" Type="http://schemas.openxmlformats.org/officeDocument/2006/relationships/tags" Target="../tags/tag774.xml"/><Relationship Id="rId13" Type="http://schemas.openxmlformats.org/officeDocument/2006/relationships/tags" Target="../tags/tag775.xml"/><Relationship Id="rId14" Type="http://schemas.openxmlformats.org/officeDocument/2006/relationships/tags" Target="../tags/tag776.xml"/><Relationship Id="rId15" Type="http://schemas.openxmlformats.org/officeDocument/2006/relationships/tags" Target="../tags/tag777.xml"/><Relationship Id="rId16" Type="http://schemas.openxmlformats.org/officeDocument/2006/relationships/tags" Target="../tags/tag778.xml"/><Relationship Id="rId17" Type="http://schemas.openxmlformats.org/officeDocument/2006/relationships/tags" Target="../tags/tag779.xml"/><Relationship Id="rId18" Type="http://schemas.openxmlformats.org/officeDocument/2006/relationships/tags" Target="../tags/tag780.xml"/><Relationship Id="rId19" Type="http://schemas.openxmlformats.org/officeDocument/2006/relationships/tags" Target="../tags/tag781.xml"/><Relationship Id="rId20" Type="http://schemas.openxmlformats.org/officeDocument/2006/relationships/tags" Target="../tags/tag782.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83.xml"/><Relationship Id="rId2" Type="http://schemas.openxmlformats.org/officeDocument/2006/relationships/tags" Target="../tags/tag784.xml"/><Relationship Id="rId3" Type="http://schemas.openxmlformats.org/officeDocument/2006/relationships/tags" Target="../tags/tag785.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86.xml"/><Relationship Id="rId2" Type="http://schemas.openxmlformats.org/officeDocument/2006/relationships/tags" Target="../tags/tag787.xml"/><Relationship Id="rId3" Type="http://schemas.openxmlformats.org/officeDocument/2006/relationships/tags" Target="../tags/tag788.xml"/><Relationship Id="rId4" Type="http://schemas.openxmlformats.org/officeDocument/2006/relationships/tags" Target="../tags/tag789.xml"/><Relationship Id="rId5" Type="http://schemas.openxmlformats.org/officeDocument/2006/relationships/tags" Target="../tags/tag790.xml"/><Relationship Id="rId6" Type="http://schemas.openxmlformats.org/officeDocument/2006/relationships/tags" Target="../tags/tag791.xml"/><Relationship Id="rId7" Type="http://schemas.openxmlformats.org/officeDocument/2006/relationships/tags" Target="../tags/tag792.xml"/><Relationship Id="rId8" Type="http://schemas.openxmlformats.org/officeDocument/2006/relationships/tags" Target="../tags/tag793.xml"/><Relationship Id="rId9" Type="http://schemas.openxmlformats.org/officeDocument/2006/relationships/tags" Target="../tags/tag794.xml"/><Relationship Id="rId10" Type="http://schemas.openxmlformats.org/officeDocument/2006/relationships/tags" Target="../tags/tag795.xml"/><Relationship Id="rId11" Type="http://schemas.openxmlformats.org/officeDocument/2006/relationships/tags" Target="../tags/tag796.xml"/><Relationship Id="rId12" Type="http://schemas.openxmlformats.org/officeDocument/2006/relationships/tags" Target="../tags/tag797.xml"/><Relationship Id="rId13" Type="http://schemas.openxmlformats.org/officeDocument/2006/relationships/tags" Target="../tags/tag798.xml"/><Relationship Id="rId14" Type="http://schemas.openxmlformats.org/officeDocument/2006/relationships/tags" Target="../tags/tag799.xml"/><Relationship Id="rId15" Type="http://schemas.openxmlformats.org/officeDocument/2006/relationships/tags" Target="../tags/tag800.xml"/><Relationship Id="rId16" Type="http://schemas.openxmlformats.org/officeDocument/2006/relationships/tags" Target="../tags/tag801.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802.xml"/><Relationship Id="rId2" Type="http://schemas.openxmlformats.org/officeDocument/2006/relationships/tags" Target="../tags/tag803.xml"/><Relationship Id="rId3" Type="http://schemas.openxmlformats.org/officeDocument/2006/relationships/tags" Target="../tags/tag804.xml"/><Relationship Id="rId4" Type="http://schemas.openxmlformats.org/officeDocument/2006/relationships/tags" Target="../tags/tag805.xml"/><Relationship Id="rId5" Type="http://schemas.openxmlformats.org/officeDocument/2006/relationships/tags" Target="../tags/tag806.xml"/><Relationship Id="rId6" Type="http://schemas.openxmlformats.org/officeDocument/2006/relationships/tags" Target="../tags/tag807.xml"/><Relationship Id="rId7" Type="http://schemas.openxmlformats.org/officeDocument/2006/relationships/tags" Target="../tags/tag808.xml"/><Relationship Id="rId8" Type="http://schemas.openxmlformats.org/officeDocument/2006/relationships/tags" Target="../tags/tag809.xml"/><Relationship Id="rId9" Type="http://schemas.openxmlformats.org/officeDocument/2006/relationships/tags" Target="../tags/tag810.xml"/><Relationship Id="rId10" Type="http://schemas.openxmlformats.org/officeDocument/2006/relationships/tags" Target="../tags/tag811.xml"/><Relationship Id="rId11" Type="http://schemas.openxmlformats.org/officeDocument/2006/relationships/tags" Target="../tags/tag812.xml"/><Relationship Id="rId12" Type="http://schemas.openxmlformats.org/officeDocument/2006/relationships/tags" Target="../tags/tag813.xml"/><Relationship Id="rId13" Type="http://schemas.openxmlformats.org/officeDocument/2006/relationships/tags" Target="../tags/tag814.xml"/><Relationship Id="rId14" Type="http://schemas.openxmlformats.org/officeDocument/2006/relationships/tags" Target="../tags/tag815.xml"/><Relationship Id="rId15" Type="http://schemas.openxmlformats.org/officeDocument/2006/relationships/tags" Target="../tags/tag816.xml"/><Relationship Id="rId16" Type="http://schemas.openxmlformats.org/officeDocument/2006/relationships/tags" Target="../tags/tag817.xml"/><Relationship Id="rId17" Type="http://schemas.openxmlformats.org/officeDocument/2006/relationships/tags" Target="../tags/tag818.xml"/><Relationship Id="rId18" Type="http://schemas.openxmlformats.org/officeDocument/2006/relationships/tags" Target="../tags/tag819.xml"/><Relationship Id="rId19" Type="http://schemas.openxmlformats.org/officeDocument/2006/relationships/tags" Target="../tags/tag820.xml"/><Relationship Id="rId20" Type="http://schemas.openxmlformats.org/officeDocument/2006/relationships/tags" Target="../tags/tag821.xml"/><Relationship Id="rId21" Type="http://schemas.openxmlformats.org/officeDocument/2006/relationships/tags" Target="../tags/tag822.xml"/><Relationship Id="rId22" Type="http://schemas.openxmlformats.org/officeDocument/2006/relationships/tags" Target="../tags/tag823.xml"/><Relationship Id="rId23" Type="http://schemas.openxmlformats.org/officeDocument/2006/relationships/tags" Target="../tags/tag824.xml"/><Relationship Id="rId24" Type="http://schemas.openxmlformats.org/officeDocument/2006/relationships/tags" Target="../tags/tag825.xml"/><Relationship Id="rId25" Type="http://schemas.openxmlformats.org/officeDocument/2006/relationships/tags" Target="../tags/tag826.xml"/><Relationship Id="rId26" Type="http://schemas.openxmlformats.org/officeDocument/2006/relationships/tags" Target="../tags/tag827.xml"/><Relationship Id="rId27" Type="http://schemas.openxmlformats.org/officeDocument/2006/relationships/tags" Target="../tags/tag828.xml"/><Relationship Id="rId28" Type="http://schemas.openxmlformats.org/officeDocument/2006/relationships/tags" Target="../tags/tag829.xml"/><Relationship Id="rId29" Type="http://schemas.openxmlformats.org/officeDocument/2006/relationships/tags" Target="../tags/tag830.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31.xml"/><Relationship Id="rId2" Type="http://schemas.openxmlformats.org/officeDocument/2006/relationships/tags" Target="../tags/tag832.xml"/><Relationship Id="rId3" Type="http://schemas.openxmlformats.org/officeDocument/2006/relationships/tags" Target="../tags/tag833.xml"/><Relationship Id="rId4" Type="http://schemas.openxmlformats.org/officeDocument/2006/relationships/tags" Target="../tags/tag834.xml"/><Relationship Id="rId5" Type="http://schemas.openxmlformats.org/officeDocument/2006/relationships/tags" Target="../tags/tag835.xml"/><Relationship Id="rId6" Type="http://schemas.openxmlformats.org/officeDocument/2006/relationships/tags" Target="../tags/tag836.xml"/><Relationship Id="rId7" Type="http://schemas.openxmlformats.org/officeDocument/2006/relationships/tags" Target="../tags/tag837.xml"/><Relationship Id="rId8" Type="http://schemas.openxmlformats.org/officeDocument/2006/relationships/tags" Target="../tags/tag838.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39.xml"/><Relationship Id="rId2" Type="http://schemas.openxmlformats.org/officeDocument/2006/relationships/tags" Target="../tags/tag840.xml"/><Relationship Id="rId3" Type="http://schemas.openxmlformats.org/officeDocument/2006/relationships/tags" Target="../tags/tag841.xml"/><Relationship Id="rId4" Type="http://schemas.openxmlformats.org/officeDocument/2006/relationships/tags" Target="../tags/tag842.xml"/><Relationship Id="rId5" Type="http://schemas.openxmlformats.org/officeDocument/2006/relationships/tags" Target="../tags/tag843.xml"/><Relationship Id="rId6" Type="http://schemas.openxmlformats.org/officeDocument/2006/relationships/tags" Target="../tags/tag844.xml"/><Relationship Id="rId7" Type="http://schemas.openxmlformats.org/officeDocument/2006/relationships/tags" Target="../tags/tag845.xml"/><Relationship Id="rId8" Type="http://schemas.openxmlformats.org/officeDocument/2006/relationships/tags" Target="../tags/tag846.xml"/><Relationship Id="rId9" Type="http://schemas.openxmlformats.org/officeDocument/2006/relationships/tags" Target="../tags/tag847.xml"/><Relationship Id="rId10" Type="http://schemas.openxmlformats.org/officeDocument/2006/relationships/tags" Target="../tags/tag848.xml"/><Relationship Id="rId11" Type="http://schemas.openxmlformats.org/officeDocument/2006/relationships/tags" Target="../tags/tag849.xml"/><Relationship Id="rId12" Type="http://schemas.openxmlformats.org/officeDocument/2006/relationships/tags" Target="../tags/tag85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51.xml"/><Relationship Id="rId2" Type="http://schemas.openxmlformats.org/officeDocument/2006/relationships/tags" Target="../tags/tag852.xml"/><Relationship Id="rId3" Type="http://schemas.openxmlformats.org/officeDocument/2006/relationships/tags" Target="../tags/tag853.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854.xml"/><Relationship Id="rId2" Type="http://schemas.openxmlformats.org/officeDocument/2006/relationships/tags" Target="../tags/tag855.xml"/><Relationship Id="rId3" Type="http://schemas.openxmlformats.org/officeDocument/2006/relationships/tags" Target="../tags/tag856.xml"/><Relationship Id="rId4" Type="http://schemas.openxmlformats.org/officeDocument/2006/relationships/tags" Target="../tags/tag857.xml"/><Relationship Id="rId5" Type="http://schemas.openxmlformats.org/officeDocument/2006/relationships/tags" Target="../tags/tag858.xml"/><Relationship Id="rId6" Type="http://schemas.openxmlformats.org/officeDocument/2006/relationships/tags" Target="../tags/tag859.xml"/><Relationship Id="rId7" Type="http://schemas.openxmlformats.org/officeDocument/2006/relationships/tags" Target="../tags/tag860.xml"/><Relationship Id="rId8" Type="http://schemas.openxmlformats.org/officeDocument/2006/relationships/tags" Target="../tags/tag861.xml"/><Relationship Id="rId9" Type="http://schemas.openxmlformats.org/officeDocument/2006/relationships/tags" Target="../tags/tag862.xml"/><Relationship Id="rId10" Type="http://schemas.openxmlformats.org/officeDocument/2006/relationships/tags" Target="../tags/tag863.xml"/><Relationship Id="rId11" Type="http://schemas.openxmlformats.org/officeDocument/2006/relationships/tags" Target="../tags/tag864.xml"/><Relationship Id="rId12" Type="http://schemas.openxmlformats.org/officeDocument/2006/relationships/tags" Target="../tags/tag865.xml"/><Relationship Id="rId13" Type="http://schemas.openxmlformats.org/officeDocument/2006/relationships/tags" Target="../tags/tag866.xml"/><Relationship Id="rId14" Type="http://schemas.openxmlformats.org/officeDocument/2006/relationships/tags" Target="../tags/tag867.xml"/><Relationship Id="rId15" Type="http://schemas.openxmlformats.org/officeDocument/2006/relationships/tags" Target="../tags/tag868.xml"/><Relationship Id="rId16" Type="http://schemas.openxmlformats.org/officeDocument/2006/relationships/tags" Target="../tags/tag869.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70.xml"/><Relationship Id="rId2" Type="http://schemas.openxmlformats.org/officeDocument/2006/relationships/tags" Target="../tags/tag871.xml"/><Relationship Id="rId3" Type="http://schemas.openxmlformats.org/officeDocument/2006/relationships/tags" Target="../tags/tag872.xml"/><Relationship Id="rId4" Type="http://schemas.openxmlformats.org/officeDocument/2006/relationships/tags" Target="../tags/tag873.xml"/><Relationship Id="rId5" Type="http://schemas.openxmlformats.org/officeDocument/2006/relationships/tags" Target="../tags/tag874.xml"/><Relationship Id="rId6" Type="http://schemas.openxmlformats.org/officeDocument/2006/relationships/tags" Target="../tags/tag875.xml"/><Relationship Id="rId7" Type="http://schemas.openxmlformats.org/officeDocument/2006/relationships/tags" Target="../tags/tag876.xml"/><Relationship Id="rId8" Type="http://schemas.openxmlformats.org/officeDocument/2006/relationships/tags" Target="../tags/tag877.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78.xml"/><Relationship Id="rId2" Type="http://schemas.openxmlformats.org/officeDocument/2006/relationships/tags" Target="../tags/tag879.xml"/><Relationship Id="rId3" Type="http://schemas.openxmlformats.org/officeDocument/2006/relationships/tags" Target="../tags/tag880.xml"/><Relationship Id="rId4" Type="http://schemas.openxmlformats.org/officeDocument/2006/relationships/tags" Target="../tags/tag881.xml"/><Relationship Id="rId5" Type="http://schemas.openxmlformats.org/officeDocument/2006/relationships/tags" Target="../tags/tag882.xml"/><Relationship Id="rId6" Type="http://schemas.openxmlformats.org/officeDocument/2006/relationships/tags" Target="../tags/tag883.xml"/><Relationship Id="rId7" Type="http://schemas.openxmlformats.org/officeDocument/2006/relationships/tags" Target="../tags/tag884.xml"/><Relationship Id="rId8" Type="http://schemas.openxmlformats.org/officeDocument/2006/relationships/tags" Target="../tags/tag885.xml"/><Relationship Id="rId9" Type="http://schemas.openxmlformats.org/officeDocument/2006/relationships/tags" Target="../tags/tag886.xml"/><Relationship Id="rId10" Type="http://schemas.openxmlformats.org/officeDocument/2006/relationships/tags" Target="../tags/tag887.xml"/><Relationship Id="rId11" Type="http://schemas.openxmlformats.org/officeDocument/2006/relationships/tags" Target="../tags/tag888.xml"/><Relationship Id="rId12" Type="http://schemas.openxmlformats.org/officeDocument/2006/relationships/tags" Target="../tags/tag889.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90.xml"/><Relationship Id="rId2" Type="http://schemas.openxmlformats.org/officeDocument/2006/relationships/tags" Target="../tags/tag891.xml"/><Relationship Id="rId3" Type="http://schemas.openxmlformats.org/officeDocument/2006/relationships/tags" Target="../tags/tag892.xml"/><Relationship Id="rId4" Type="http://schemas.openxmlformats.org/officeDocument/2006/relationships/tags" Target="../tags/tag893.xml"/><Relationship Id="rId5" Type="http://schemas.openxmlformats.org/officeDocument/2006/relationships/tags" Target="../tags/tag894.xml"/><Relationship Id="rId6" Type="http://schemas.openxmlformats.org/officeDocument/2006/relationships/tags" Target="../tags/tag895.xml"/><Relationship Id="rId7" Type="http://schemas.openxmlformats.org/officeDocument/2006/relationships/tags" Target="../tags/tag896.xml"/><Relationship Id="rId8" Type="http://schemas.openxmlformats.org/officeDocument/2006/relationships/tags" Target="../tags/tag897.xml"/><Relationship Id="rId9" Type="http://schemas.openxmlformats.org/officeDocument/2006/relationships/tags" Target="../tags/tag898.xml"/><Relationship Id="rId10" Type="http://schemas.openxmlformats.org/officeDocument/2006/relationships/tags" Target="../tags/tag899.xml"/><Relationship Id="rId11" Type="http://schemas.openxmlformats.org/officeDocument/2006/relationships/tags" Target="../tags/tag900.xml"/><Relationship Id="rId12" Type="http://schemas.openxmlformats.org/officeDocument/2006/relationships/tags" Target="../tags/tag90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902.xml"/><Relationship Id="rId2" Type="http://schemas.openxmlformats.org/officeDocument/2006/relationships/tags" Target="../tags/tag903.xml"/><Relationship Id="rId3" Type="http://schemas.openxmlformats.org/officeDocument/2006/relationships/tags" Target="../tags/tag904.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905.xml"/><Relationship Id="rId2" Type="http://schemas.openxmlformats.org/officeDocument/2006/relationships/tags" Target="../tags/tag906.xml"/><Relationship Id="rId3" Type="http://schemas.openxmlformats.org/officeDocument/2006/relationships/tags" Target="../tags/tag907.xml"/><Relationship Id="rId4" Type="http://schemas.openxmlformats.org/officeDocument/2006/relationships/tags" Target="../tags/tag908.xml"/><Relationship Id="rId5" Type="http://schemas.openxmlformats.org/officeDocument/2006/relationships/tags" Target="../tags/tag909.xml"/><Relationship Id="rId6" Type="http://schemas.openxmlformats.org/officeDocument/2006/relationships/tags" Target="../tags/tag910.xml"/><Relationship Id="rId7" Type="http://schemas.openxmlformats.org/officeDocument/2006/relationships/tags" Target="../tags/tag911.xml"/><Relationship Id="rId8" Type="http://schemas.openxmlformats.org/officeDocument/2006/relationships/tags" Target="../tags/tag912.xml"/><Relationship Id="rId9" Type="http://schemas.openxmlformats.org/officeDocument/2006/relationships/tags" Target="../tags/tag913.xml"/><Relationship Id="rId10" Type="http://schemas.openxmlformats.org/officeDocument/2006/relationships/tags" Target="../tags/tag914.xml"/><Relationship Id="rId11" Type="http://schemas.openxmlformats.org/officeDocument/2006/relationships/tags" Target="../tags/tag915.xml"/><Relationship Id="rId12" Type="http://schemas.openxmlformats.org/officeDocument/2006/relationships/tags" Target="../tags/tag91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917.xml"/><Relationship Id="rId2" Type="http://schemas.openxmlformats.org/officeDocument/2006/relationships/tags" Target="../tags/tag918.xml"/><Relationship Id="rId3" Type="http://schemas.openxmlformats.org/officeDocument/2006/relationships/tags" Target="../tags/tag919.xml"/><Relationship Id="rId4" Type="http://schemas.openxmlformats.org/officeDocument/2006/relationships/tags" Target="../tags/tag920.xml"/><Relationship Id="rId5" Type="http://schemas.openxmlformats.org/officeDocument/2006/relationships/tags" Target="../tags/tag921.xml"/><Relationship Id="rId6" Type="http://schemas.openxmlformats.org/officeDocument/2006/relationships/tags" Target="../tags/tag922.xml"/><Relationship Id="rId7" Type="http://schemas.openxmlformats.org/officeDocument/2006/relationships/tags" Target="../tags/tag923.xml"/><Relationship Id="rId8" Type="http://schemas.openxmlformats.org/officeDocument/2006/relationships/tags" Target="../tags/tag924.xml"/><Relationship Id="rId9" Type="http://schemas.openxmlformats.org/officeDocument/2006/relationships/tags" Target="../tags/tag925.xml"/><Relationship Id="rId10" Type="http://schemas.openxmlformats.org/officeDocument/2006/relationships/tags" Target="../tags/tag926.xml"/><Relationship Id="rId11" Type="http://schemas.openxmlformats.org/officeDocument/2006/relationships/tags" Target="../tags/tag927.xml"/><Relationship Id="rId12" Type="http://schemas.openxmlformats.org/officeDocument/2006/relationships/tags" Target="../tags/tag928.xml"/><Relationship Id="rId13" Type="http://schemas.openxmlformats.org/officeDocument/2006/relationships/tags" Target="../tags/tag929.xml"/><Relationship Id="rId14" Type="http://schemas.openxmlformats.org/officeDocument/2006/relationships/tags" Target="../tags/tag930.xml"/><Relationship Id="rId15" Type="http://schemas.openxmlformats.org/officeDocument/2006/relationships/tags" Target="../tags/tag931.xml"/><Relationship Id="rId16" Type="http://schemas.openxmlformats.org/officeDocument/2006/relationships/tags" Target="../tags/tag932.xml"/><Relationship Id="rId17" Type="http://schemas.openxmlformats.org/officeDocument/2006/relationships/tags" Target="../tags/tag933.xml"/><Relationship Id="rId18" Type="http://schemas.openxmlformats.org/officeDocument/2006/relationships/tags" Target="../tags/tag934.xml"/><Relationship Id="rId19" Type="http://schemas.openxmlformats.org/officeDocument/2006/relationships/tags" Target="../tags/tag935.xml"/><Relationship Id="rId20" Type="http://schemas.openxmlformats.org/officeDocument/2006/relationships/tags" Target="../tags/tag936.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37.xml"/><Relationship Id="rId2" Type="http://schemas.openxmlformats.org/officeDocument/2006/relationships/tags" Target="../tags/tag938.xml"/><Relationship Id="rId3" Type="http://schemas.openxmlformats.org/officeDocument/2006/relationships/tags" Target="../tags/tag939.xml"/><Relationship Id="rId4" Type="http://schemas.openxmlformats.org/officeDocument/2006/relationships/tags" Target="../tags/tag940.xml"/><Relationship Id="rId5" Type="http://schemas.openxmlformats.org/officeDocument/2006/relationships/tags" Target="../tags/tag941.xml"/><Relationship Id="rId6" Type="http://schemas.openxmlformats.org/officeDocument/2006/relationships/tags" Target="../tags/tag942.xml"/><Relationship Id="rId7" Type="http://schemas.openxmlformats.org/officeDocument/2006/relationships/tags" Target="../tags/tag943.xml"/><Relationship Id="rId8" Type="http://schemas.openxmlformats.org/officeDocument/2006/relationships/tags" Target="../tags/tag944.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45.xml"/><Relationship Id="rId2" Type="http://schemas.openxmlformats.org/officeDocument/2006/relationships/tags" Target="../tags/tag946.xml"/><Relationship Id="rId3" Type="http://schemas.openxmlformats.org/officeDocument/2006/relationships/tags" Target="../tags/tag947.xml"/><Relationship Id="rId4" Type="http://schemas.openxmlformats.org/officeDocument/2006/relationships/tags" Target="../tags/tag948.xml"/><Relationship Id="rId5" Type="http://schemas.openxmlformats.org/officeDocument/2006/relationships/tags" Target="../tags/tag949.xml"/><Relationship Id="rId6" Type="http://schemas.openxmlformats.org/officeDocument/2006/relationships/tags" Target="../tags/tag950.xml"/><Relationship Id="rId7" Type="http://schemas.openxmlformats.org/officeDocument/2006/relationships/tags" Target="../tags/tag951.xml"/><Relationship Id="rId8" Type="http://schemas.openxmlformats.org/officeDocument/2006/relationships/tags" Target="../tags/tag952.xml"/><Relationship Id="rId9" Type="http://schemas.openxmlformats.org/officeDocument/2006/relationships/tags" Target="../tags/tag953.xml"/><Relationship Id="rId10" Type="http://schemas.openxmlformats.org/officeDocument/2006/relationships/tags" Target="../tags/tag954.xml"/><Relationship Id="rId11" Type="http://schemas.openxmlformats.org/officeDocument/2006/relationships/tags" Target="../tags/tag955.xml"/><Relationship Id="rId12" Type="http://schemas.openxmlformats.org/officeDocument/2006/relationships/tags" Target="../tags/tag95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57.xml"/><Relationship Id="rId2" Type="http://schemas.openxmlformats.org/officeDocument/2006/relationships/tags" Target="../tags/tag958.xml"/><Relationship Id="rId3" Type="http://schemas.openxmlformats.org/officeDocument/2006/relationships/tags" Target="../tags/tag959.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960.xml"/><Relationship Id="rId2" Type="http://schemas.openxmlformats.org/officeDocument/2006/relationships/tags" Target="../tags/tag961.xml"/><Relationship Id="rId3" Type="http://schemas.openxmlformats.org/officeDocument/2006/relationships/tags" Target="../tags/tag962.xml"/><Relationship Id="rId4" Type="http://schemas.openxmlformats.org/officeDocument/2006/relationships/tags" Target="../tags/tag963.xml"/><Relationship Id="rId5" Type="http://schemas.openxmlformats.org/officeDocument/2006/relationships/tags" Target="../tags/tag964.xml"/><Relationship Id="rId6" Type="http://schemas.openxmlformats.org/officeDocument/2006/relationships/tags" Target="../tags/tag965.xml"/><Relationship Id="rId7" Type="http://schemas.openxmlformats.org/officeDocument/2006/relationships/tags" Target="../tags/tag966.xml"/><Relationship Id="rId8" Type="http://schemas.openxmlformats.org/officeDocument/2006/relationships/tags" Target="../tags/tag967.xml"/><Relationship Id="rId9" Type="http://schemas.openxmlformats.org/officeDocument/2006/relationships/tags" Target="../tags/tag968.xml"/><Relationship Id="rId10" Type="http://schemas.openxmlformats.org/officeDocument/2006/relationships/tags" Target="../tags/tag969.xml"/><Relationship Id="rId11" Type="http://schemas.openxmlformats.org/officeDocument/2006/relationships/tags" Target="../tags/tag970.xml"/><Relationship Id="rId12" Type="http://schemas.openxmlformats.org/officeDocument/2006/relationships/tags" Target="../tags/tag97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72.xml"/><Relationship Id="rId2" Type="http://schemas.openxmlformats.org/officeDocument/2006/relationships/tags" Target="../tags/tag973.xml"/><Relationship Id="rId3" Type="http://schemas.openxmlformats.org/officeDocument/2006/relationships/tags" Target="../tags/tag974.xml"/><Relationship Id="rId4" Type="http://schemas.openxmlformats.org/officeDocument/2006/relationships/tags" Target="../tags/tag975.xml"/><Relationship Id="rId5" Type="http://schemas.openxmlformats.org/officeDocument/2006/relationships/tags" Target="../tags/tag976.xml"/><Relationship Id="rId6" Type="http://schemas.openxmlformats.org/officeDocument/2006/relationships/tags" Target="../tags/tag977.xml"/><Relationship Id="rId7" Type="http://schemas.openxmlformats.org/officeDocument/2006/relationships/tags" Target="../tags/tag978.xml"/><Relationship Id="rId8" Type="http://schemas.openxmlformats.org/officeDocument/2006/relationships/tags" Target="../tags/tag979.xml"/><Relationship Id="rId9" Type="http://schemas.openxmlformats.org/officeDocument/2006/relationships/tags" Target="../tags/tag980.xml"/><Relationship Id="rId10" Type="http://schemas.openxmlformats.org/officeDocument/2006/relationships/tags" Target="../tags/tag981.xml"/><Relationship Id="rId11" Type="http://schemas.openxmlformats.org/officeDocument/2006/relationships/tags" Target="../tags/tag982.xml"/><Relationship Id="rId12" Type="http://schemas.openxmlformats.org/officeDocument/2006/relationships/tags" Target="../tags/tag983.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84.xml"/><Relationship Id="rId2" Type="http://schemas.openxmlformats.org/officeDocument/2006/relationships/tags" Target="../tags/tag985.xml"/><Relationship Id="rId3" Type="http://schemas.openxmlformats.org/officeDocument/2006/relationships/tags" Target="../tags/tag986.xml"/><Relationship Id="rId4" Type="http://schemas.openxmlformats.org/officeDocument/2006/relationships/tags" Target="../tags/tag987.xml"/><Relationship Id="rId5" Type="http://schemas.openxmlformats.org/officeDocument/2006/relationships/tags" Target="../tags/tag988.xml"/><Relationship Id="rId6" Type="http://schemas.openxmlformats.org/officeDocument/2006/relationships/tags" Target="../tags/tag989.xml"/><Relationship Id="rId7" Type="http://schemas.openxmlformats.org/officeDocument/2006/relationships/tags" Target="../tags/tag990.xml"/><Relationship Id="rId8" Type="http://schemas.openxmlformats.org/officeDocument/2006/relationships/tags" Target="../tags/tag991.xml"/><Relationship Id="rId9" Type="http://schemas.openxmlformats.org/officeDocument/2006/relationships/tags" Target="../tags/tag992.xml"/><Relationship Id="rId10" Type="http://schemas.openxmlformats.org/officeDocument/2006/relationships/tags" Target="../tags/tag993.xml"/><Relationship Id="rId11" Type="http://schemas.openxmlformats.org/officeDocument/2006/relationships/tags" Target="../tags/tag994.xml"/><Relationship Id="rId12" Type="http://schemas.openxmlformats.org/officeDocument/2006/relationships/tags" Target="../tags/tag995.xml"/><Relationship Id="rId13" Type="http://schemas.openxmlformats.org/officeDocument/2006/relationships/tags" Target="../tags/tag996.xml"/><Relationship Id="rId14" Type="http://schemas.openxmlformats.org/officeDocument/2006/relationships/tags" Target="../tags/tag997.xml"/><Relationship Id="rId15" Type="http://schemas.openxmlformats.org/officeDocument/2006/relationships/tags" Target="../tags/tag998.xml"/><Relationship Id="rId16" Type="http://schemas.openxmlformats.org/officeDocument/2006/relationships/tags" Target="../tags/tag999.xml"/><Relationship Id="rId17" Type="http://schemas.openxmlformats.org/officeDocument/2006/relationships/tags" Target="../tags/tag1000.xml"/><Relationship Id="rId18" Type="http://schemas.openxmlformats.org/officeDocument/2006/relationships/tags" Target="../tags/tag1001.xml"/><Relationship Id="rId19" Type="http://schemas.openxmlformats.org/officeDocument/2006/relationships/tags" Target="../tags/tag1002.xml"/><Relationship Id="rId20" Type="http://schemas.openxmlformats.org/officeDocument/2006/relationships/tags" Target="../tags/tag1003.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1004.xml"/><Relationship Id="rId2" Type="http://schemas.openxmlformats.org/officeDocument/2006/relationships/tags" Target="../tags/tag1005.xml"/><Relationship Id="rId3" Type="http://schemas.openxmlformats.org/officeDocument/2006/relationships/tags" Target="../tags/tag1006.xml"/><Relationship Id="rId4" Type="http://schemas.openxmlformats.org/officeDocument/2006/relationships/tags" Target="../tags/tag1007.xml"/><Relationship Id="rId5" Type="http://schemas.openxmlformats.org/officeDocument/2006/relationships/tags" Target="../tags/tag1008.xml"/><Relationship Id="rId6" Type="http://schemas.openxmlformats.org/officeDocument/2006/relationships/tags" Target="../tags/tag1009.xml"/><Relationship Id="rId7" Type="http://schemas.openxmlformats.org/officeDocument/2006/relationships/tags" Target="../tags/tag1010.xml"/><Relationship Id="rId8" Type="http://schemas.openxmlformats.org/officeDocument/2006/relationships/tags" Target="../tags/tag1011.xml"/><Relationship Id="rId9" Type="http://schemas.openxmlformats.org/officeDocument/2006/relationships/tags" Target="../tags/tag1012.xml"/><Relationship Id="rId10" Type="http://schemas.openxmlformats.org/officeDocument/2006/relationships/tags" Target="../tags/tag1013.xml"/><Relationship Id="rId11" Type="http://schemas.openxmlformats.org/officeDocument/2006/relationships/tags" Target="../tags/tag1014.xml"/><Relationship Id="rId12" Type="http://schemas.openxmlformats.org/officeDocument/2006/relationships/tags" Target="../tags/tag1015.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1016.xml"/><Relationship Id="rId2" Type="http://schemas.openxmlformats.org/officeDocument/2006/relationships/tags" Target="../tags/tag1017.xml"/><Relationship Id="rId3" Type="http://schemas.openxmlformats.org/officeDocument/2006/relationships/tags" Target="../tags/tag101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2024年文化创意产业数字化转型策略</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14540" y="79375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文化创意产业数字化转型的背景</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2175" y="58293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64885" y="67564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884545" y="822552"/>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36180" y="190055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文化创意产业数字化转型的关键要素</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17"/>
          <p:cNvSpPr/>
          <p:nvPr>
            <p:custDataLst>
              <p:tags r:id="rId8"/>
            </p:custDataLst>
          </p:nvPr>
        </p:nvSpPr>
        <p:spPr>
          <a:xfrm>
            <a:off x="6393815" y="168973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8"/>
          <p:cNvSpPr/>
          <p:nvPr>
            <p:custDataLst>
              <p:tags r:id="rId9"/>
            </p:custDataLst>
          </p:nvPr>
        </p:nvSpPr>
        <p:spPr>
          <a:xfrm>
            <a:off x="6486525" y="178244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09042" y="1896110"/>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02</a:t>
            </a:r>
            <a:endParaRPr altLang="zh-CN" dirty="0" sz="2800" lang="en-US">
              <a:solidFill>
                <a:schemeClr val="bg1"/>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711440" y="300736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文化创意产业数字化转型的实施路径</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31"/>
          <p:cNvSpPr/>
          <p:nvPr>
            <p:custDataLst>
              <p:tags r:id="rId12"/>
            </p:custDataLst>
          </p:nvPr>
        </p:nvSpPr>
        <p:spPr>
          <a:xfrm>
            <a:off x="6569075" y="279654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34"/>
          <p:cNvSpPr/>
          <p:nvPr>
            <p:custDataLst>
              <p:tags r:id="rId13"/>
            </p:custDataLst>
          </p:nvPr>
        </p:nvSpPr>
        <p:spPr>
          <a:xfrm>
            <a:off x="6661785" y="288925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484302" y="3010535"/>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1910" y="411416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文化创意产业数字化转型的保障措施</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19545" y="390334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2255" y="399605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434772" y="4115117"/>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04</a:t>
            </a:r>
            <a:endParaRPr altLang="zh-CN" dirty="0" sz="2800" lang="en-US">
              <a:solidFill>
                <a:schemeClr val="bg1"/>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349490" y="522097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文化创意产业数字化转型的未来展望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207125" y="50101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299835" y="51028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131560" y="5219699"/>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Tree>
    <p:custDataLst>
      <p:tags r:id="rId2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42" name="标题 1"/>
          <p:cNvSpPr>
            <a:spLocks noGrp="1"/>
          </p:cNvSpPr>
          <p:nvPr>
            <p:ph type="title" idx="2"/>
            <p:custDataLst>
              <p:tags r:id="rId1"/>
            </p:custDataLst>
          </p:nvPr>
        </p:nvSpPr>
        <p:spPr/>
        <p:txBody>
          <a:bodyPr/>
          <a:p>
            <a:r>
              <a:rPr altLang="en-US" lang="zh-CN"/>
              <a:t>文化创意产业数字化转型的背景</a:t>
            </a:r>
            <a:endParaRPr altLang="en-US" lang="zh-CN"/>
          </a:p>
        </p:txBody>
      </p:sp>
      <p:sp>
        <p:nvSpPr>
          <p:cNvPr id="1050544"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02" name="标题 2"/>
          <p:cNvSpPr>
            <a:spLocks noGrp="1"/>
          </p:cNvSpPr>
          <p:nvPr>
            <p:ph type="title" idx="44"/>
          </p:nvPr>
        </p:nvSpPr>
        <p:spPr/>
        <p:txBody>
          <a:bodyPr/>
          <a:p>
            <a:r>
              <a:rPr altLang="en-US" lang="zh-CN"/>
              <a:t>传统产业面临挑战</a:t>
            </a:r>
            <a:endParaRPr altLang="en-US" lang="zh-CN"/>
          </a:p>
        </p:txBody>
      </p:sp>
      <p:sp>
        <p:nvSpPr>
          <p:cNvPr id="105100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0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0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1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1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数字化技术迅速发展，为产业转型提供了新的机遇</a:t>
            </a:r>
            <a:endParaRPr altLang="en-US" sz="1400" lang="zh-CN" spc="150">
              <a:solidFill>
                <a:schemeClr val="tx1"/>
              </a:solidFill>
              <a:effectLst/>
              <a:latin typeface="+mn-ea"/>
              <a:sym typeface="+mn-ea"/>
            </a:endParaRPr>
          </a:p>
        </p:txBody>
      </p:sp>
      <p:sp>
        <p:nvSpPr>
          <p:cNvPr id="105101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传统产业受制于技术瓶颈，难以实现创新发展</a:t>
            </a:r>
            <a:endParaRPr altLang="en-US" dirty="0" sz="1400" lang="zh-CN" spc="150">
              <a:solidFill>
                <a:schemeClr val="tx1"/>
              </a:solidFill>
              <a:effectLst/>
              <a:latin typeface="+mn-ea"/>
              <a:sym typeface="+mn-ea"/>
            </a:endParaRPr>
          </a:p>
        </p:txBody>
      </p:sp>
      <p:sp>
        <p:nvSpPr>
          <p:cNvPr id="105101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消费需求升级，对个性化、高品质的产品和服务需求增加</a:t>
            </a:r>
            <a:endParaRPr altLang="en-US" sz="1400" lang="zh-CN" spc="150">
              <a:solidFill>
                <a:schemeClr val="tx1"/>
              </a:solidFill>
              <a:effectLst/>
              <a:latin typeface="+mn-ea"/>
              <a:sym typeface="+mn-ea"/>
            </a:endParaRPr>
          </a:p>
        </p:txBody>
      </p:sp>
      <p:sp>
        <p:nvSpPr>
          <p:cNvPr id="105101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全球化竞争加剧，要求产业提高竞争力</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04" name="标题 2"/>
          <p:cNvSpPr>
            <a:spLocks noGrp="1"/>
          </p:cNvSpPr>
          <p:nvPr>
            <p:ph type="title" idx="44"/>
          </p:nvPr>
        </p:nvSpPr>
        <p:spPr/>
        <p:txBody>
          <a:bodyPr/>
          <a:p>
            <a:r>
              <a:rPr altLang="en-US" lang="zh-CN"/>
              <a:t>数字化转型的必要性</a:t>
            </a:r>
            <a:endParaRPr altLang="en-US" lang="zh-CN"/>
          </a:p>
        </p:txBody>
      </p:sp>
      <p:sp>
        <p:nvSpPr>
          <p:cNvPr id="105130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0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适应互联网时代的发展趋势，提高文化创意产业的竞争力和市场占有率</a:t>
            </a:r>
            <a:endParaRPr altLang="en-US" dirty="0" sz="2000" lang="zh-CN" spc="150">
              <a:solidFill>
                <a:schemeClr val="tx1">
                  <a:lumMod val="75000"/>
                  <a:lumOff val="25000"/>
                </a:schemeClr>
              </a:solidFill>
              <a:latin typeface="+mn-ea"/>
              <a:sym typeface="+mn-ea"/>
            </a:endParaRPr>
          </a:p>
        </p:txBody>
      </p:sp>
      <p:sp>
        <p:nvSpPr>
          <p:cNvPr id="105131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1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1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拓展文化创意产业的传播渠道和销售途径，扩大市场份额和用户规模</a:t>
            </a:r>
            <a:endParaRPr altLang="en-US" dirty="0" sz="2000" lang="zh-CN" spc="150">
              <a:solidFill>
                <a:schemeClr val="tx1">
                  <a:lumMod val="75000"/>
                  <a:lumOff val="25000"/>
                </a:schemeClr>
              </a:solidFill>
              <a:latin typeface="+mn-ea"/>
              <a:sym typeface="+mn-ea"/>
            </a:endParaRPr>
          </a:p>
        </p:txBody>
      </p:sp>
      <p:sp>
        <p:nvSpPr>
          <p:cNvPr id="105131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1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2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提升文化创意产业的产品质量和用户体验，满足消费者日益增长的需求和个性化需求</a:t>
            </a:r>
            <a:endParaRPr altLang="en-US" dirty="0" sz="2000" lang="zh-CN" spc="150">
              <a:solidFill>
                <a:schemeClr val="tx1">
                  <a:lumMod val="75000"/>
                  <a:lumOff val="25000"/>
                </a:schemeClr>
              </a:solidFill>
              <a:latin typeface="+mn-ea"/>
              <a:sym typeface="+mn-ea"/>
            </a:endParaRPr>
          </a:p>
        </p:txBody>
      </p:sp>
      <p:sp>
        <p:nvSpPr>
          <p:cNvPr id="105132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2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2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提高文化创意产业的创新能力和创造力，推动产业升级和转型</a:t>
            </a:r>
            <a:endParaRPr altLang="en-US" dirty="0" sz="2000" lang="zh-CN" spc="150">
              <a:solidFill>
                <a:schemeClr val="tx1">
                  <a:lumMod val="75000"/>
                  <a:lumOff val="25000"/>
                </a:schemeClr>
              </a:solidFill>
              <a:latin typeface="+mn-ea"/>
              <a:sym typeface="+mn-ea"/>
            </a:endParaRPr>
          </a:p>
        </p:txBody>
      </p:sp>
      <p:sp>
        <p:nvSpPr>
          <p:cNvPr id="105132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14" name="标题 2"/>
          <p:cNvSpPr>
            <a:spLocks noGrp="1"/>
          </p:cNvSpPr>
          <p:nvPr>
            <p:ph type="title" idx="44"/>
          </p:nvPr>
        </p:nvSpPr>
        <p:spPr/>
        <p:txBody>
          <a:bodyPr/>
          <a:p>
            <a:r>
              <a:rPr altLang="en-US" lang="zh-CN"/>
              <a:t>数字化转型的优势</a:t>
            </a:r>
            <a:endParaRPr altLang="en-US" lang="zh-CN"/>
          </a:p>
        </p:txBody>
      </p:sp>
      <p:sp>
        <p:nvSpPr>
          <p:cNvPr id="105161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1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2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2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拓展市场渠道：数字化技术可以让文化创意产品更方便地传播和推广，拓展市场渠道，提高销售额。</a:t>
            </a:r>
            <a:endParaRPr altLang="zh-CN" dirty="0" lang="en-US">
              <a:solidFill>
                <a:schemeClr val="dk1">
                  <a:lumMod val="80000"/>
                  <a:lumOff val="20000"/>
                </a:schemeClr>
              </a:solidFill>
              <a:latin typeface="+mn-ea"/>
              <a:sym typeface="+mn-ea"/>
            </a:endParaRPr>
          </a:p>
        </p:txBody>
      </p:sp>
      <p:sp>
        <p:nvSpPr>
          <p:cNvPr id="105162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2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2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3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提高生产效率：数字化技术可以自动化处理大量数据和流程，减少人力成本，提高生产效率。</a:t>
            </a:r>
            <a:endParaRPr altLang="en-US" dirty="0" lang="zh-CN">
              <a:solidFill>
                <a:schemeClr val="dk1">
                  <a:lumMod val="80000"/>
                  <a:lumOff val="20000"/>
                </a:schemeClr>
              </a:solidFill>
              <a:latin typeface="+mn-ea"/>
              <a:sym typeface="+mn-ea"/>
            </a:endParaRPr>
          </a:p>
        </p:txBody>
      </p:sp>
      <p:sp>
        <p:nvSpPr>
          <p:cNvPr id="105163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3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3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3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增强创新能力：数字化技术为文化创意产业提供了更多的可能性，可以创造出更具创意和个性化的产品和服务。</a:t>
            </a:r>
            <a:endParaRPr altLang="en-US" dirty="0" lang="zh-CN">
              <a:solidFill>
                <a:schemeClr val="dk1">
                  <a:lumMod val="80000"/>
                  <a:lumOff val="20000"/>
                </a:schemeClr>
              </a:solidFill>
              <a:latin typeface="+mn-ea"/>
              <a:sym typeface="+mn-ea"/>
            </a:endParaRPr>
          </a:p>
        </p:txBody>
      </p:sp>
      <p:sp>
        <p:nvSpPr>
          <p:cNvPr id="105164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4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4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4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提升用户体验：数字化技术可以更好地满足用户需求，提供更加个性化、便捷的产品和服务，提升用户体验。</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32" name="标题 2"/>
          <p:cNvSpPr>
            <a:spLocks noGrp="1"/>
          </p:cNvSpPr>
          <p:nvPr>
            <p:ph type="title" idx="44"/>
          </p:nvPr>
        </p:nvSpPr>
        <p:spPr/>
        <p:txBody>
          <a:bodyPr/>
          <a:p>
            <a:r>
              <a:rPr altLang="en-US" lang="zh-CN"/>
              <a:t>数字化转型的案例分析</a:t>
            </a:r>
            <a:endParaRPr altLang="en-US" lang="zh-CN"/>
          </a:p>
        </p:txBody>
      </p:sp>
      <p:sp>
        <p:nvSpPr>
          <p:cNvPr id="105193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3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3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4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4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4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4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4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案例一：Netflix的数字化转型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9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案例三：迪士尼的数字化转型</a:t>
            </a:r>
            <a:endParaRPr dirty="0" sz="2000" err="1">
              <a:solidFill>
                <a:schemeClr val="tx1">
                  <a:lumMod val="75000"/>
                  <a:lumOff val="25000"/>
                </a:schemeClr>
              </a:solidFill>
              <a:latin typeface="+mn-ea"/>
              <a:ea typeface="+mn-ea"/>
              <a:cs typeface="+mn-ea"/>
              <a:sym typeface="+mn-lt"/>
            </a:endParaRPr>
          </a:p>
        </p:txBody>
      </p:sp>
      <p:sp>
        <p:nvSpPr>
          <p:cNvPr id="105195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5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5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96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6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6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6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6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9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案例四：Spotify的数字化转型</a:t>
            </a:r>
            <a:endParaRPr dirty="0" sz="2000" err="1">
              <a:solidFill>
                <a:schemeClr val="tx1">
                  <a:lumMod val="75000"/>
                  <a:lumOff val="25000"/>
                </a:schemeClr>
              </a:solidFill>
              <a:latin typeface="+mn-ea"/>
              <a:ea typeface="+mn-ea"/>
              <a:cs typeface="+mn-ea"/>
              <a:sym typeface="+mn-lt"/>
            </a:endParaRPr>
          </a:p>
        </p:txBody>
      </p:sp>
      <p:sp>
        <p:nvSpPr>
          <p:cNvPr id="10519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案例二：亚马逊的数字化转型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258" name="标题 1"/>
          <p:cNvSpPr>
            <a:spLocks noGrp="1"/>
          </p:cNvSpPr>
          <p:nvPr>
            <p:ph type="title" idx="2"/>
            <p:custDataLst>
              <p:tags r:id="rId1"/>
            </p:custDataLst>
          </p:nvPr>
        </p:nvSpPr>
        <p:spPr/>
        <p:txBody>
          <a:bodyPr/>
          <a:p>
            <a:r>
              <a:rPr altLang="en-US" lang="zh-CN"/>
              <a:t>文化创意产业数字化转型的关键要素</a:t>
            </a:r>
            <a:endParaRPr altLang="en-US" lang="zh-CN"/>
          </a:p>
        </p:txBody>
      </p:sp>
      <p:sp>
        <p:nvSpPr>
          <p:cNvPr id="1052260"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718" name="标题 2"/>
          <p:cNvSpPr>
            <a:spLocks noGrp="1"/>
          </p:cNvSpPr>
          <p:nvPr>
            <p:ph type="title" idx="44"/>
          </p:nvPr>
        </p:nvSpPr>
        <p:spPr/>
        <p:txBody>
          <a:bodyPr/>
          <a:p>
            <a:r>
              <a:rPr altLang="en-US" lang="zh-CN"/>
              <a:t>数据驱动决策</a:t>
            </a:r>
            <a:endParaRPr altLang="en-US" lang="zh-CN"/>
          </a:p>
        </p:txBody>
      </p:sp>
      <p:sp>
        <p:nvSpPr>
          <p:cNvPr id="105272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2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2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2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数据应用：将处理后的数据应用于决策制定，提高决策的科学性和准确性</a:t>
            </a:r>
            <a:endParaRPr altLang="zh-CN" dirty="0" lang="en-US">
              <a:solidFill>
                <a:schemeClr val="dk1">
                  <a:lumMod val="80000"/>
                  <a:lumOff val="20000"/>
                </a:schemeClr>
              </a:solidFill>
              <a:latin typeface="+mn-ea"/>
              <a:sym typeface="+mn-ea"/>
            </a:endParaRPr>
          </a:p>
        </p:txBody>
      </p:sp>
      <p:sp>
        <p:nvSpPr>
          <p:cNvPr id="105272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3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3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3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数据收集：全面、准确、及时地收集文化创意产业相关数据</a:t>
            </a:r>
            <a:endParaRPr altLang="en-US" dirty="0" lang="zh-CN">
              <a:solidFill>
                <a:schemeClr val="dk1">
                  <a:lumMod val="80000"/>
                  <a:lumOff val="20000"/>
                </a:schemeClr>
              </a:solidFill>
              <a:latin typeface="+mn-ea"/>
              <a:sym typeface="+mn-ea"/>
            </a:endParaRPr>
          </a:p>
        </p:txBody>
      </p:sp>
      <p:sp>
        <p:nvSpPr>
          <p:cNvPr id="105273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3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4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4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数据处理：运用大数据技术对数据进行清洗、整合、分析和挖掘</a:t>
            </a:r>
            <a:endParaRPr altLang="en-US" dirty="0" lang="zh-CN">
              <a:solidFill>
                <a:schemeClr val="dk1">
                  <a:lumMod val="80000"/>
                  <a:lumOff val="20000"/>
                </a:schemeClr>
              </a:solidFill>
              <a:latin typeface="+mn-ea"/>
              <a:sym typeface="+mn-ea"/>
            </a:endParaRPr>
          </a:p>
        </p:txBody>
      </p:sp>
      <p:sp>
        <p:nvSpPr>
          <p:cNvPr id="105274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4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4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75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数据反馈：通过数据反馈不断优化决策，调整数字化转型策略</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36" name="标题 2"/>
          <p:cNvSpPr>
            <a:spLocks noGrp="1"/>
          </p:cNvSpPr>
          <p:nvPr>
            <p:ph type="title" idx="44"/>
          </p:nvPr>
        </p:nvSpPr>
        <p:spPr/>
        <p:txBody>
          <a:bodyPr/>
          <a:p>
            <a:r>
              <a:rPr altLang="en-US" lang="zh-CN"/>
              <a:t>创新技术应用</a:t>
            </a:r>
            <a:endParaRPr altLang="en-US" lang="zh-CN"/>
          </a:p>
        </p:txBody>
      </p:sp>
      <p:sp>
        <p:nvSpPr>
          <p:cNvPr id="105303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4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4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4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4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4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5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5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5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5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5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306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6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6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06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06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07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07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07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人工智能：提升内容创作和生产效率</a:t>
            </a:r>
            <a:endParaRPr altLang="en-US" dirty="0" sz="1200" lang="zh-CN" spc="150">
              <a:solidFill>
                <a:schemeClr val="tx1">
                  <a:lumMod val="65000"/>
                  <a:lumOff val="35000"/>
                </a:schemeClr>
              </a:solidFill>
              <a:latin typeface="+mn-ea"/>
              <a:sym typeface="+mn-ea"/>
            </a:endParaRPr>
          </a:p>
        </p:txBody>
      </p:sp>
      <p:sp>
        <p:nvSpPr>
          <p:cNvPr id="105307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区块链技术：保障知识产权，促进创意产业的可持续发展</a:t>
            </a:r>
            <a:endParaRPr altLang="en-US" dirty="0" sz="1200" lang="zh-CN" spc="150">
              <a:solidFill>
                <a:schemeClr val="tx1">
                  <a:lumMod val="65000"/>
                  <a:lumOff val="35000"/>
                </a:schemeClr>
              </a:solidFill>
              <a:latin typeface="+mn-ea"/>
              <a:sym typeface="+mn-ea"/>
            </a:endParaRPr>
          </a:p>
        </p:txBody>
      </p:sp>
      <p:sp>
        <p:nvSpPr>
          <p:cNvPr id="105307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大数据/云计算：精准分析市场需求，优化创意产品和服务</a:t>
            </a:r>
            <a:endParaRPr altLang="en-US" dirty="0" sz="1200" lang="zh-CN" spc="150">
              <a:solidFill>
                <a:schemeClr val="tx1">
                  <a:lumMod val="65000"/>
                  <a:lumOff val="35000"/>
                </a:schemeClr>
              </a:solidFill>
              <a:latin typeface="+mn-ea"/>
              <a:sym typeface="+mn-ea"/>
            </a:endParaRPr>
          </a:p>
        </p:txBody>
      </p:sp>
      <p:sp>
        <p:nvSpPr>
          <p:cNvPr id="105308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虚拟现实/增强现实：提供沉浸式体验，拓展创意表达形式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66" name="标题 2"/>
          <p:cNvSpPr>
            <a:spLocks noGrp="1"/>
          </p:cNvSpPr>
          <p:nvPr>
            <p:ph type="title" idx="44"/>
          </p:nvPr>
        </p:nvSpPr>
        <p:spPr/>
        <p:txBody>
          <a:bodyPr/>
          <a:p>
            <a:r>
              <a:rPr altLang="en-US" lang="zh-CN"/>
              <a:t>用户体验优化</a:t>
            </a:r>
            <a:endParaRPr altLang="en-US" lang="zh-CN"/>
          </a:p>
        </p:txBody>
      </p:sp>
      <p:sp>
        <p:nvSpPr>
          <p:cNvPr id="105336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37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37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37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37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丰富内容多样性，满足不同用户需求</a:t>
            </a:r>
            <a:endParaRPr altLang="en-US" sz="1400" lang="zh-CN" spc="150">
              <a:solidFill>
                <a:schemeClr val="tx1"/>
              </a:solidFill>
              <a:effectLst/>
              <a:latin typeface="+mn-ea"/>
              <a:sym typeface="+mn-ea"/>
            </a:endParaRPr>
          </a:p>
        </p:txBody>
      </p:sp>
      <p:sp>
        <p:nvSpPr>
          <p:cNvPr id="105337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提升交互设计，提供流畅的用户操作流程</a:t>
            </a:r>
            <a:endParaRPr altLang="en-US" dirty="0" sz="1400" lang="zh-CN" spc="150">
              <a:solidFill>
                <a:schemeClr val="tx1"/>
              </a:solidFill>
              <a:effectLst/>
              <a:latin typeface="+mn-ea"/>
              <a:sym typeface="+mn-ea"/>
            </a:endParaRPr>
          </a:p>
        </p:txBody>
      </p:sp>
      <p:sp>
        <p:nvSpPr>
          <p:cNvPr id="105338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引入人工智能技术，实现个性化推荐和交互</a:t>
            </a:r>
            <a:endParaRPr altLang="en-US" sz="1400" lang="zh-CN" spc="150">
              <a:solidFill>
                <a:schemeClr val="tx1"/>
              </a:solidFill>
              <a:effectLst/>
              <a:latin typeface="+mn-ea"/>
              <a:sym typeface="+mn-ea"/>
            </a:endParaRPr>
          </a:p>
        </p:txBody>
      </p:sp>
      <p:sp>
        <p:nvSpPr>
          <p:cNvPr id="105338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强化数据分析能力，持续优化用户体验</a:t>
            </a:r>
            <a:endParaRPr altLang="en-US" sz="1400" lang="zh-CN" spc="150">
              <a:solidFill>
                <a:schemeClr val="tx1"/>
              </a:solidFill>
              <a:effectLst/>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68" name="标题 2"/>
          <p:cNvSpPr>
            <a:spLocks noGrp="1"/>
          </p:cNvSpPr>
          <p:nvPr>
            <p:ph type="title" idx="44"/>
          </p:nvPr>
        </p:nvSpPr>
        <p:spPr/>
        <p:txBody>
          <a:bodyPr/>
          <a:p>
            <a:r>
              <a:rPr altLang="en-US" lang="zh-CN"/>
              <a:t>商业模式变革</a:t>
            </a:r>
            <a:endParaRPr altLang="en-US" lang="zh-CN"/>
          </a:p>
        </p:txBody>
      </p:sp>
      <p:sp>
        <p:nvSpPr>
          <p:cNvPr id="105367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67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67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数字化转型推动商业模式创新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367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67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68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跨界合作与生态圈建设</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368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68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68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用户参与和数据驱动决策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368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369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369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创新盈利模式和价值共创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3978" name="标题 1"/>
          <p:cNvSpPr>
            <a:spLocks noGrp="1"/>
          </p:cNvSpPr>
          <p:nvPr>
            <p:ph type="title" idx="2"/>
            <p:custDataLst>
              <p:tags r:id="rId1"/>
            </p:custDataLst>
          </p:nvPr>
        </p:nvSpPr>
        <p:spPr/>
        <p:txBody>
          <a:bodyPr/>
          <a:p>
            <a:r>
              <a:rPr altLang="en-US" lang="zh-CN"/>
              <a:t>文化创意产业数字化转型的实施路径</a:t>
            </a:r>
            <a:endParaRPr altLang="en-US" lang="zh-CN"/>
          </a:p>
        </p:txBody>
      </p:sp>
      <p:sp>
        <p:nvSpPr>
          <p:cNvPr id="1053980"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438" name="标题 2"/>
          <p:cNvSpPr>
            <a:spLocks noGrp="1"/>
          </p:cNvSpPr>
          <p:nvPr>
            <p:ph type="title" idx="44"/>
          </p:nvPr>
        </p:nvSpPr>
        <p:spPr/>
        <p:txBody>
          <a:bodyPr/>
          <a:p>
            <a:r>
              <a:rPr altLang="en-US" lang="zh-CN"/>
              <a:t>数字化基础设施建设</a:t>
            </a:r>
            <a:endParaRPr altLang="en-US" lang="zh-CN"/>
          </a:p>
        </p:txBody>
      </p:sp>
      <p:sp>
        <p:nvSpPr>
          <p:cNvPr id="105444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4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4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4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物联网技术：实现文化创意产品的智能化和互联互通，提升用户体验和价值。</a:t>
            </a:r>
            <a:endParaRPr altLang="zh-CN" dirty="0" sz="1600" lang="en-US">
              <a:solidFill>
                <a:schemeClr val="dk1">
                  <a:lumMod val="80000"/>
                  <a:lumOff val="20000"/>
                </a:schemeClr>
              </a:solidFill>
              <a:latin typeface="+mn-ea"/>
              <a:sym typeface="+mn-ea"/>
            </a:endParaRPr>
          </a:p>
        </p:txBody>
      </p:sp>
      <p:sp>
        <p:nvSpPr>
          <p:cNvPr id="105444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5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5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5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云计算平台：提供弹性的计算和存储资源，支持文化创意产业的快速创新。</a:t>
            </a:r>
            <a:endParaRPr altLang="en-US" dirty="0" sz="1600" lang="zh-CN">
              <a:solidFill>
                <a:schemeClr val="dk1">
                  <a:lumMod val="80000"/>
                  <a:lumOff val="20000"/>
                </a:schemeClr>
              </a:solidFill>
              <a:latin typeface="+mn-ea"/>
              <a:sym typeface="+mn-ea"/>
            </a:endParaRPr>
          </a:p>
        </p:txBody>
      </p:sp>
      <p:sp>
        <p:nvSpPr>
          <p:cNvPr id="105445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5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6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6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大数据分析技术：对海量数据进行分析，挖掘文化创意产业的发展趋势和潜在价值。</a:t>
            </a:r>
            <a:endParaRPr altLang="en-US" dirty="0" lang="zh-CN">
              <a:solidFill>
                <a:schemeClr val="dk1">
                  <a:lumMod val="80000"/>
                  <a:lumOff val="20000"/>
                </a:schemeClr>
              </a:solidFill>
              <a:latin typeface="+mn-ea"/>
              <a:sym typeface="+mn-ea"/>
            </a:endParaRPr>
          </a:p>
        </p:txBody>
      </p:sp>
      <p:sp>
        <p:nvSpPr>
          <p:cNvPr id="105446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6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6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7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网络安全保障：保障文化创意产业数字化转型过程中的数据安全和知识产权保护。</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56" name="标题 2"/>
          <p:cNvSpPr>
            <a:spLocks noGrp="1"/>
          </p:cNvSpPr>
          <p:nvPr>
            <p:ph type="title" idx="44"/>
          </p:nvPr>
        </p:nvSpPr>
        <p:spPr/>
        <p:txBody>
          <a:bodyPr/>
          <a:p>
            <a:r>
              <a:rPr altLang="en-US" lang="zh-CN"/>
              <a:t>内容数字化生产与传播</a:t>
            </a:r>
            <a:endParaRPr altLang="en-US" lang="zh-CN"/>
          </a:p>
        </p:txBody>
      </p:sp>
      <p:sp>
        <p:nvSpPr>
          <p:cNvPr id="105475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76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76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76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76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内容数字化传播：通过互联网、移动终端等数字渠道，将文化创意产业的内容进行数字化传播。</a:t>
            </a:r>
            <a:endParaRPr altLang="en-US" sz="1400" lang="zh-CN" spc="150">
              <a:solidFill>
                <a:schemeClr val="tx1"/>
              </a:solidFill>
              <a:effectLst/>
              <a:latin typeface="+mn-ea"/>
              <a:sym typeface="+mn-ea"/>
            </a:endParaRPr>
          </a:p>
        </p:txBody>
      </p:sp>
      <p:sp>
        <p:nvSpPr>
          <p:cNvPr id="105476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内容数字化生产：利用数字技术对文化创意产业的内容进行数字化处理，实现内容的数字化生产。</a:t>
            </a:r>
            <a:endParaRPr altLang="en-US" dirty="0" sz="1400" lang="zh-CN" spc="150">
              <a:solidFill>
                <a:schemeClr val="tx1"/>
              </a:solidFill>
              <a:effectLst/>
              <a:latin typeface="+mn-ea"/>
              <a:sym typeface="+mn-ea"/>
            </a:endParaRPr>
          </a:p>
        </p:txBody>
      </p:sp>
      <p:sp>
        <p:nvSpPr>
          <p:cNvPr id="105477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数字化营销：利用数字技术进行文化创意产业的营销推广，提高品牌知名度和市场占有率。</a:t>
            </a:r>
            <a:endParaRPr altLang="en-US" sz="1400" lang="zh-CN" spc="150">
              <a:solidFill>
                <a:schemeClr val="tx1"/>
              </a:solidFill>
              <a:effectLst/>
              <a:latin typeface="+mn-ea"/>
              <a:sym typeface="+mn-ea"/>
            </a:endParaRPr>
          </a:p>
        </p:txBody>
      </p:sp>
      <p:sp>
        <p:nvSpPr>
          <p:cNvPr id="105477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数字化版权保护：利用数字技术对文化创意产业的内容进行版权保护，保护创作者的权益。</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58" name="标题 2"/>
          <p:cNvSpPr>
            <a:spLocks noGrp="1"/>
          </p:cNvSpPr>
          <p:nvPr>
            <p:ph type="title" idx="44"/>
          </p:nvPr>
        </p:nvSpPr>
        <p:spPr/>
        <p:txBody>
          <a:bodyPr/>
          <a:p>
            <a:r>
              <a:rPr altLang="en-US" lang="zh-CN"/>
              <a:t>数字化营销与推广</a:t>
            </a:r>
            <a:endParaRPr altLang="en-US" lang="zh-CN"/>
          </a:p>
        </p:txBody>
      </p:sp>
      <p:sp>
        <p:nvSpPr>
          <p:cNvPr id="105506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06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06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利用数字媒体平台进行品牌宣传和推广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06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06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07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运用大数据分析用户需求，精准投放广告</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07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07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07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开展线上活动，吸引用户参与互动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07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08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08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借助社交媒体进行口碑营销，提高品牌知名度和美誉度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68" name="标题 2"/>
          <p:cNvSpPr>
            <a:spLocks noGrp="1"/>
          </p:cNvSpPr>
          <p:nvPr>
            <p:ph type="title" idx="44"/>
          </p:nvPr>
        </p:nvSpPr>
        <p:spPr/>
        <p:txBody>
          <a:bodyPr/>
          <a:p>
            <a:r>
              <a:rPr altLang="en-US" lang="zh-CN"/>
              <a:t>数字化管理与运营</a:t>
            </a:r>
            <a:endParaRPr altLang="en-US" lang="zh-CN"/>
          </a:p>
        </p:txBody>
      </p:sp>
      <p:sp>
        <p:nvSpPr>
          <p:cNvPr id="105537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37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37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37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37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38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38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38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38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运用大数据技术进行市场分析，精准定位目标用户</a:t>
            </a:r>
            <a:endParaRPr altLang="en-US" dirty="0" sz="2400" lang="zh-CN">
              <a:latin typeface="+mn-ea"/>
              <a:ea typeface="+mn-ea"/>
            </a:endParaRPr>
          </a:p>
        </p:txBody>
      </p:sp>
      <p:sp>
        <p:nvSpPr>
          <p:cNvPr id="105538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提升数字化营销能力，拓展市场份额</a:t>
            </a:r>
            <a:endParaRPr altLang="en-US" dirty="0" sz="2400" lang="zh-CN">
              <a:latin typeface="+mn-ea"/>
              <a:ea typeface="+mn-ea"/>
            </a:endParaRPr>
          </a:p>
        </p:txBody>
      </p:sp>
      <p:sp>
        <p:nvSpPr>
          <p:cNvPr id="105539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数字化转型的核心是实现数据驱动的管理与决策</a:t>
            </a:r>
            <a:endParaRPr altLang="en-US" dirty="0" sz="2400" lang="zh-CN">
              <a:latin typeface="+mn-ea"/>
              <a:ea typeface="+mn-ea"/>
            </a:endParaRPr>
          </a:p>
        </p:txBody>
      </p:sp>
      <p:sp>
        <p:nvSpPr>
          <p:cNvPr id="105539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建立数字化管理平台，实现资源整合与共享</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678" name="标题 1"/>
          <p:cNvSpPr>
            <a:spLocks noGrp="1"/>
          </p:cNvSpPr>
          <p:nvPr>
            <p:ph type="title" idx="2"/>
            <p:custDataLst>
              <p:tags r:id="rId1"/>
            </p:custDataLst>
          </p:nvPr>
        </p:nvSpPr>
        <p:spPr/>
        <p:txBody>
          <a:bodyPr/>
          <a:p>
            <a:r>
              <a:rPr altLang="en-US" lang="zh-CN"/>
              <a:t>文化创意产业数字化转型的保障措施</a:t>
            </a:r>
            <a:endParaRPr altLang="en-US" lang="zh-CN"/>
          </a:p>
        </p:txBody>
      </p:sp>
      <p:sp>
        <p:nvSpPr>
          <p:cNvPr id="1055680"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138" name="标题 2"/>
          <p:cNvSpPr>
            <a:spLocks noGrp="1"/>
          </p:cNvSpPr>
          <p:nvPr>
            <p:ph type="title" idx="44"/>
          </p:nvPr>
        </p:nvSpPr>
        <p:spPr/>
        <p:txBody>
          <a:bodyPr/>
          <a:p>
            <a:r>
              <a:rPr altLang="en-US" lang="zh-CN"/>
              <a:t>政策支持与引导</a:t>
            </a:r>
            <a:endParaRPr altLang="en-US" lang="zh-CN"/>
          </a:p>
        </p:txBody>
      </p:sp>
      <p:sp>
        <p:nvSpPr>
          <p:cNvPr id="105614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14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614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制定数字化转型战略和政策，为文化创意产业提供明确的发展方向和政策支持。</a:t>
            </a:r>
            <a:endParaRPr altLang="en-US" dirty="0" sz="2000" lang="zh-CN" spc="200">
              <a:solidFill>
                <a:schemeClr val="tx1">
                  <a:lumMod val="85000"/>
                  <a:lumOff val="15000"/>
                </a:schemeClr>
              </a:solidFill>
              <a:latin typeface="+mn-ea"/>
              <a:sym typeface="+mn-ea"/>
            </a:endParaRPr>
          </a:p>
        </p:txBody>
      </p:sp>
      <p:sp>
        <p:nvSpPr>
          <p:cNvPr id="105614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14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15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加大对数字化技术的研发和推广力度，鼓励企业进行技术升级和创新。</a:t>
            </a:r>
            <a:endParaRPr altLang="en-US" dirty="0" sz="2000" lang="zh-CN" spc="200">
              <a:solidFill>
                <a:schemeClr val="tx1">
                  <a:lumMod val="85000"/>
                  <a:lumOff val="15000"/>
                </a:schemeClr>
              </a:solidFill>
              <a:latin typeface="+mn-ea"/>
              <a:sym typeface="+mn-ea"/>
            </a:endParaRPr>
          </a:p>
        </p:txBody>
      </p:sp>
      <p:sp>
        <p:nvSpPr>
          <p:cNvPr id="105615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15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15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建立数字化转型服务平台，为企业提供技术咨询、人才培训等服务，促进产业数字化转型。</a:t>
            </a:r>
            <a:endParaRPr altLang="en-US" dirty="0" sz="2000" lang="zh-CN" spc="200">
              <a:solidFill>
                <a:schemeClr val="tx1">
                  <a:lumMod val="85000"/>
                  <a:lumOff val="15000"/>
                </a:schemeClr>
              </a:solidFill>
              <a:latin typeface="+mn-ea"/>
              <a:sym typeface="+mn-ea"/>
            </a:endParaRPr>
          </a:p>
        </p:txBody>
      </p:sp>
      <p:sp>
        <p:nvSpPr>
          <p:cNvPr id="105615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16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16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完善数字化版权保护制度，保障创意产业的合法权益，促进产业的可持续发展。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448" name="标题 2"/>
          <p:cNvSpPr>
            <a:spLocks noGrp="1"/>
          </p:cNvSpPr>
          <p:nvPr>
            <p:ph type="title" idx="44"/>
          </p:nvPr>
        </p:nvSpPr>
        <p:spPr/>
        <p:txBody>
          <a:bodyPr/>
          <a:p>
            <a:r>
              <a:rPr altLang="en-US" lang="zh-CN"/>
              <a:t>人才培养与引进</a:t>
            </a:r>
            <a:endParaRPr altLang="en-US" lang="zh-CN"/>
          </a:p>
        </p:txBody>
      </p:sp>
      <p:sp>
        <p:nvSpPr>
          <p:cNvPr id="105645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5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5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5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5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6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6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6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培养本土人才：通过高校、培训机构等途径培养具备数字化技能和文化创意产业知识的人才。</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64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建立人才库：建立数字化人才库，为文化创意企业提供人才支持和服务。</a:t>
            </a:r>
            <a:endParaRPr dirty="0" err="1">
              <a:solidFill>
                <a:schemeClr val="tx1">
                  <a:lumMod val="75000"/>
                  <a:lumOff val="25000"/>
                </a:schemeClr>
              </a:solidFill>
              <a:latin typeface="+mn-ea"/>
              <a:ea typeface="+mn-ea"/>
              <a:cs typeface="+mn-ea"/>
              <a:sym typeface="+mn-lt"/>
            </a:endParaRPr>
          </a:p>
        </p:txBody>
      </p:sp>
      <p:sp>
        <p:nvSpPr>
          <p:cNvPr id="105647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7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7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647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7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8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8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8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64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人才交流与合作：加强与国内外其他文化创意产业的人才交流与合作，促进人才流动和知识共享。</a:t>
            </a:r>
            <a:endParaRPr dirty="0" sz="2000" err="1">
              <a:solidFill>
                <a:schemeClr val="tx1">
                  <a:lumMod val="75000"/>
                  <a:lumOff val="25000"/>
                </a:schemeClr>
              </a:solidFill>
              <a:latin typeface="+mn-ea"/>
              <a:ea typeface="+mn-ea"/>
              <a:cs typeface="+mn-ea"/>
              <a:sym typeface="+mn-lt"/>
            </a:endParaRPr>
          </a:p>
        </p:txBody>
      </p:sp>
      <p:sp>
        <p:nvSpPr>
          <p:cNvPr id="10564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引进外部人才：吸引国内外优秀数字化人才加入文化创意产业，提供优惠政策和生活便利。</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74" name="标题 2"/>
          <p:cNvSpPr>
            <a:spLocks noGrp="1"/>
          </p:cNvSpPr>
          <p:nvPr>
            <p:ph type="title" idx="44"/>
          </p:nvPr>
        </p:nvSpPr>
        <p:spPr/>
        <p:txBody>
          <a:bodyPr/>
          <a:p>
            <a:r>
              <a:rPr altLang="en-US" lang="zh-CN"/>
              <a:t>跨界合作与资源整合</a:t>
            </a:r>
            <a:endParaRPr altLang="en-US" lang="zh-CN"/>
          </a:p>
        </p:txBody>
      </p:sp>
      <p:sp>
        <p:nvSpPr>
          <p:cNvPr id="105677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77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78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78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678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资源整合：整合各方资源，形成合力，共同推进数字化转型进程</a:t>
            </a:r>
            <a:endParaRPr altLang="en-US" sz="1400" lang="zh-CN" spc="150">
              <a:solidFill>
                <a:schemeClr val="tx1"/>
              </a:solidFill>
              <a:effectLst/>
              <a:latin typeface="+mn-ea"/>
              <a:sym typeface="+mn-ea"/>
            </a:endParaRPr>
          </a:p>
        </p:txBody>
      </p:sp>
      <p:sp>
        <p:nvSpPr>
          <p:cNvPr id="105678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跨界合作：文化创意产业与科技、金融等领域展开深度合作，共同推动数字化转型</a:t>
            </a:r>
            <a:endParaRPr altLang="en-US" dirty="0" sz="1400" lang="zh-CN" spc="150">
              <a:solidFill>
                <a:schemeClr val="tx1"/>
              </a:solidFill>
              <a:effectLst/>
              <a:latin typeface="+mn-ea"/>
              <a:sym typeface="+mn-ea"/>
            </a:endParaRPr>
          </a:p>
        </p:txBody>
      </p:sp>
      <p:sp>
        <p:nvSpPr>
          <p:cNvPr id="105678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合作模式创新：探索新型合作模式，实现互利共赢，加速数字化转型步伐</a:t>
            </a:r>
            <a:endParaRPr altLang="en-US" sz="1400" lang="zh-CN" spc="150">
              <a:solidFill>
                <a:schemeClr val="tx1"/>
              </a:solidFill>
              <a:effectLst/>
              <a:latin typeface="+mn-ea"/>
              <a:sym typeface="+mn-ea"/>
            </a:endParaRPr>
          </a:p>
        </p:txBody>
      </p:sp>
      <p:sp>
        <p:nvSpPr>
          <p:cNvPr id="105679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跨界人才引进与培养：引进跨界人才，加强人才培养和交流，为数字化转型提供智力支持</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76" name="标题 2"/>
          <p:cNvSpPr>
            <a:spLocks noGrp="1"/>
          </p:cNvSpPr>
          <p:nvPr>
            <p:ph type="title" idx="44"/>
          </p:nvPr>
        </p:nvSpPr>
        <p:spPr/>
        <p:txBody>
          <a:bodyPr/>
          <a:p>
            <a:r>
              <a:rPr altLang="en-US" lang="zh-CN"/>
              <a:t>风险评估与防范</a:t>
            </a:r>
            <a:endParaRPr altLang="en-US" lang="zh-CN"/>
          </a:p>
        </p:txBody>
      </p:sp>
      <p:sp>
        <p:nvSpPr>
          <p:cNvPr id="105707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08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708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风险识别：对数字化转型过程中可能出现的风险进行全面识别和分析。</a:t>
            </a:r>
            <a:endParaRPr altLang="en-US" dirty="0" sz="2000" lang="zh-CN" spc="150">
              <a:solidFill>
                <a:schemeClr val="tx1">
                  <a:lumMod val="85000"/>
                  <a:lumOff val="15000"/>
                </a:schemeClr>
              </a:solidFill>
              <a:latin typeface="+mn-ea"/>
              <a:sym typeface="+mn-ea"/>
            </a:endParaRPr>
          </a:p>
        </p:txBody>
      </p:sp>
      <p:sp>
        <p:nvSpPr>
          <p:cNvPr id="105708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08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08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风险评估：对识别出的风险进行量化和评估，确定其可能的影响程度和发生概率。</a:t>
            </a:r>
            <a:endParaRPr altLang="en-US" dirty="0" sz="2000" lang="zh-CN" spc="150">
              <a:solidFill>
                <a:schemeClr val="tx1">
                  <a:lumMod val="85000"/>
                  <a:lumOff val="15000"/>
                </a:schemeClr>
              </a:solidFill>
              <a:latin typeface="+mn-ea"/>
              <a:sym typeface="+mn-ea"/>
            </a:endParaRPr>
          </a:p>
        </p:txBody>
      </p:sp>
      <p:sp>
        <p:nvSpPr>
          <p:cNvPr id="105709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09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09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风险防范：制定针对性的防范措施，降低数字化转型过程中的风险。</a:t>
            </a:r>
            <a:endParaRPr altLang="en-US" dirty="0" sz="2000" lang="zh-CN" spc="150">
              <a:solidFill>
                <a:schemeClr val="tx1">
                  <a:lumMod val="85000"/>
                  <a:lumOff val="15000"/>
                </a:schemeClr>
              </a:solidFill>
              <a:latin typeface="+mn-ea"/>
              <a:sym typeface="+mn-ea"/>
            </a:endParaRPr>
          </a:p>
        </p:txBody>
      </p:sp>
      <p:sp>
        <p:nvSpPr>
          <p:cNvPr id="105709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09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10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风险监控：建立风险监控机制，及时发现和应对风险，确保数字化转型的顺利进行。</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86" name="标题 1"/>
          <p:cNvSpPr>
            <a:spLocks noGrp="1"/>
          </p:cNvSpPr>
          <p:nvPr>
            <p:ph type="title" idx="2"/>
            <p:custDataLst>
              <p:tags r:id="rId1"/>
            </p:custDataLst>
          </p:nvPr>
        </p:nvSpPr>
        <p:spPr/>
        <p:txBody>
          <a:bodyPr/>
          <a:p>
            <a:r>
              <a:rPr altLang="en-US" lang="zh-CN"/>
              <a:t>文化创意产业数字化转型的未来展望</a:t>
            </a:r>
            <a:endParaRPr altLang="en-US" lang="zh-CN"/>
          </a:p>
        </p:txBody>
      </p:sp>
      <p:sp>
        <p:nvSpPr>
          <p:cNvPr id="1057388"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846" name="标题 2"/>
          <p:cNvSpPr>
            <a:spLocks noGrp="1"/>
          </p:cNvSpPr>
          <p:nvPr>
            <p:ph type="title" idx="44"/>
          </p:nvPr>
        </p:nvSpPr>
        <p:spPr/>
        <p:txBody>
          <a:bodyPr/>
          <a:p>
            <a:r>
              <a:rPr altLang="en-US" lang="zh-CN"/>
              <a:t>数字化转型的未来趋势</a:t>
            </a:r>
            <a:endParaRPr altLang="en-US" lang="zh-CN"/>
          </a:p>
        </p:txBody>
      </p:sp>
      <p:sp>
        <p:nvSpPr>
          <p:cNvPr id="105784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人工智能和机器学习在文化创意产业中的广泛应用，将推动数字化转型向更高层次发展。</a:t>
            </a:r>
            <a:endParaRPr altLang="en-US" dirty="0" sz="1200" lang="zh-CN" spc="150">
              <a:solidFill>
                <a:schemeClr val="tx1">
                  <a:lumMod val="85000"/>
                  <a:lumOff val="15000"/>
                </a:schemeClr>
              </a:solidFill>
              <a:latin typeface="+mn-ea"/>
              <a:sym typeface="+mn-ea"/>
            </a:endParaRPr>
          </a:p>
        </p:txBody>
      </p:sp>
      <p:sp>
        <p:nvSpPr>
          <p:cNvPr id="105785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85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85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5G、物联网等新一代信息技术将为文化创意产业提供更多数字化转型的可能性。</a:t>
            </a:r>
            <a:endParaRPr altLang="en-US" dirty="0" sz="1200" lang="zh-CN" spc="150">
              <a:solidFill>
                <a:schemeClr val="tx1">
                  <a:lumMod val="85000"/>
                  <a:lumOff val="15000"/>
                </a:schemeClr>
              </a:solidFill>
              <a:latin typeface="+mn-ea"/>
              <a:sym typeface="+mn-ea"/>
            </a:endParaRPr>
          </a:p>
        </p:txBody>
      </p:sp>
      <p:sp>
        <p:nvSpPr>
          <p:cNvPr id="105785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85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86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虚拟现实、增强现实等技术将进一步拓展文化创意产业的数字化转型领域。</a:t>
            </a:r>
            <a:endParaRPr altLang="en-US" dirty="0" sz="1200" lang="zh-CN" spc="150">
              <a:solidFill>
                <a:schemeClr val="tx1">
                  <a:lumMod val="85000"/>
                  <a:lumOff val="15000"/>
                </a:schemeClr>
              </a:solidFill>
              <a:latin typeface="+mn-ea"/>
              <a:sym typeface="+mn-ea"/>
            </a:endParaRPr>
          </a:p>
        </p:txBody>
      </p:sp>
      <p:sp>
        <p:nvSpPr>
          <p:cNvPr id="105786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86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86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数字化转型将促进文化创意产业与其他产业的融合发展，形成新的产业生态。</a:t>
            </a:r>
            <a:endParaRPr altLang="en-US" dirty="0" sz="1200" lang="zh-CN" spc="150">
              <a:solidFill>
                <a:schemeClr val="tx1">
                  <a:lumMod val="85000"/>
                  <a:lumOff val="15000"/>
                </a:schemeClr>
              </a:solidFill>
              <a:latin typeface="+mn-ea"/>
              <a:sym typeface="+mn-ea"/>
            </a:endParaRPr>
          </a:p>
        </p:txBody>
      </p:sp>
      <p:sp>
        <p:nvSpPr>
          <p:cNvPr id="105786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87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156" name="标题 2"/>
          <p:cNvSpPr>
            <a:spLocks noGrp="1"/>
          </p:cNvSpPr>
          <p:nvPr>
            <p:ph type="title" idx="44"/>
          </p:nvPr>
        </p:nvSpPr>
        <p:spPr/>
        <p:txBody>
          <a:bodyPr/>
          <a:p>
            <a:r>
              <a:rPr altLang="en-US" lang="zh-CN"/>
              <a:t>数字化转型对产业发展的影响</a:t>
            </a:r>
            <a:endParaRPr altLang="en-US" lang="zh-CN"/>
          </a:p>
        </p:txBody>
      </p:sp>
      <p:sp>
        <p:nvSpPr>
          <p:cNvPr id="105815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816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6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提升文化创意产业的生产效率</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816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816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6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拓展文化创意产业的传播渠道</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817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817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增强文化创意产业的创新能力</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817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7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817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8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促进文化创意产业的可持续发展</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466" name="标题 2"/>
          <p:cNvSpPr>
            <a:spLocks noGrp="1"/>
          </p:cNvSpPr>
          <p:nvPr>
            <p:ph type="title" idx="44"/>
          </p:nvPr>
        </p:nvSpPr>
        <p:spPr/>
        <p:txBody>
          <a:bodyPr/>
          <a:p>
            <a:r>
              <a:rPr altLang="en-US" lang="zh-CN"/>
              <a:t>未来数字化转型的重点领域</a:t>
            </a:r>
            <a:endParaRPr altLang="en-US" lang="zh-CN"/>
          </a:p>
        </p:txBody>
      </p:sp>
      <p:sp>
        <p:nvSpPr>
          <p:cNvPr id="1058468" name="对角圆角矩形 15"/>
          <p:cNvSpPr/>
          <p:nvPr>
            <p:custDataLst>
              <p:tags r:id="rId1"/>
            </p:custDataLst>
          </p:nvPr>
        </p:nvSpPr>
        <p:spPr>
          <a:xfrm>
            <a:off x="1422016" y="3584093"/>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70" name="对角圆角矩形 16"/>
          <p:cNvSpPr/>
          <p:nvPr>
            <p:custDataLst>
              <p:tags r:id="rId2"/>
            </p:custDataLst>
          </p:nvPr>
        </p:nvSpPr>
        <p:spPr>
          <a:xfrm>
            <a:off x="1422016" y="3456529"/>
            <a:ext cx="505472" cy="48233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72" name="直角三角形 17"/>
          <p:cNvSpPr/>
          <p:nvPr>
            <p:custDataLst>
              <p:tags r:id="rId3"/>
            </p:custDataLst>
          </p:nvPr>
        </p:nvSpPr>
        <p:spPr>
          <a:xfrm>
            <a:off x="1927828" y="3457164"/>
            <a:ext cx="76157" cy="12692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74" name="文本框 27"/>
          <p:cNvSpPr txBox="1"/>
          <p:nvPr>
            <p:custDataLst>
              <p:tags r:id="rId4"/>
            </p:custDataLst>
          </p:nvPr>
        </p:nvSpPr>
        <p:spPr>
          <a:xfrm>
            <a:off x="1960829" y="3593612"/>
            <a:ext cx="8559452" cy="687955"/>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游戏产业：借助虚拟现实、增强现实等技术，开发更具创意和互动性的游戏产品</a:t>
            </a:r>
            <a:endParaRPr altLang="zh-CN" dirty="0" lang="en-US">
              <a:solidFill>
                <a:schemeClr val="dk1">
                  <a:lumMod val="80000"/>
                  <a:lumOff val="20000"/>
                </a:schemeClr>
              </a:solidFill>
              <a:latin typeface="+mn-ea"/>
              <a:sym typeface="+mn-ea"/>
            </a:endParaRPr>
          </a:p>
        </p:txBody>
      </p:sp>
      <p:sp>
        <p:nvSpPr>
          <p:cNvPr id="1058476" name="对角圆角矩形 52"/>
          <p:cNvSpPr/>
          <p:nvPr>
            <p:custDataLst>
              <p:tags r:id="rId5"/>
            </p:custDataLst>
          </p:nvPr>
        </p:nvSpPr>
        <p:spPr>
          <a:xfrm>
            <a:off x="1422016" y="1617964"/>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78" name="对角圆角矩形 53"/>
          <p:cNvSpPr/>
          <p:nvPr>
            <p:custDataLst>
              <p:tags r:id="rId6"/>
            </p:custDataLst>
          </p:nvPr>
        </p:nvSpPr>
        <p:spPr>
          <a:xfrm>
            <a:off x="1422016" y="1490400"/>
            <a:ext cx="505472" cy="48233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80" name="直角三角形 54"/>
          <p:cNvSpPr/>
          <p:nvPr>
            <p:custDataLst>
              <p:tags r:id="rId7"/>
            </p:custDataLst>
          </p:nvPr>
        </p:nvSpPr>
        <p:spPr>
          <a:xfrm>
            <a:off x="1927828" y="1491035"/>
            <a:ext cx="76157" cy="12692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82" name="文本框 56"/>
          <p:cNvSpPr txBox="1"/>
          <p:nvPr>
            <p:custDataLst>
              <p:tags r:id="rId8"/>
            </p:custDataLst>
          </p:nvPr>
        </p:nvSpPr>
        <p:spPr>
          <a:xfrm>
            <a:off x="1960829" y="1621137"/>
            <a:ext cx="8559452" cy="687955"/>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数字媒体与广告业：利用大数据和人工智能技术，实现精准营销和个性化广告推送</a:t>
            </a:r>
            <a:endParaRPr altLang="en-US" dirty="0" lang="zh-CN">
              <a:solidFill>
                <a:schemeClr val="dk1">
                  <a:lumMod val="80000"/>
                  <a:lumOff val="20000"/>
                </a:schemeClr>
              </a:solidFill>
              <a:latin typeface="+mn-ea"/>
              <a:sym typeface="+mn-ea"/>
            </a:endParaRPr>
          </a:p>
        </p:txBody>
      </p:sp>
      <p:sp>
        <p:nvSpPr>
          <p:cNvPr id="1058484" name="对角圆角矩形 5"/>
          <p:cNvSpPr/>
          <p:nvPr>
            <p:custDataLst>
              <p:tags r:id="rId9"/>
            </p:custDataLst>
          </p:nvPr>
        </p:nvSpPr>
        <p:spPr>
          <a:xfrm>
            <a:off x="1422016" y="2601028"/>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86" name="对角圆角矩形 6"/>
          <p:cNvSpPr/>
          <p:nvPr>
            <p:custDataLst>
              <p:tags r:id="rId10"/>
            </p:custDataLst>
          </p:nvPr>
        </p:nvSpPr>
        <p:spPr>
          <a:xfrm>
            <a:off x="1422016" y="2473464"/>
            <a:ext cx="505472" cy="48233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88" name="直角三角形 7"/>
          <p:cNvSpPr/>
          <p:nvPr>
            <p:custDataLst>
              <p:tags r:id="rId11"/>
            </p:custDataLst>
          </p:nvPr>
        </p:nvSpPr>
        <p:spPr>
          <a:xfrm>
            <a:off x="1927828" y="2474099"/>
            <a:ext cx="76157" cy="12692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90" name="文本框 8"/>
          <p:cNvSpPr txBox="1"/>
          <p:nvPr>
            <p:custDataLst>
              <p:tags r:id="rId12"/>
            </p:custDataLst>
          </p:nvPr>
        </p:nvSpPr>
        <p:spPr>
          <a:xfrm>
            <a:off x="1960829" y="2610548"/>
            <a:ext cx="8559452" cy="687955"/>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影视制作与发行：通过数字化技术提升影视作品的质量和观影体验，拓展发行渠道</a:t>
            </a:r>
            <a:endParaRPr altLang="en-US" dirty="0" lang="zh-CN">
              <a:solidFill>
                <a:schemeClr val="dk1">
                  <a:lumMod val="80000"/>
                  <a:lumOff val="20000"/>
                </a:schemeClr>
              </a:solidFill>
              <a:latin typeface="+mn-ea"/>
              <a:sym typeface="+mn-ea"/>
            </a:endParaRPr>
          </a:p>
        </p:txBody>
      </p:sp>
      <p:sp>
        <p:nvSpPr>
          <p:cNvPr id="1058492" name="对角圆角矩形 9"/>
          <p:cNvSpPr/>
          <p:nvPr>
            <p:custDataLst>
              <p:tags r:id="rId13"/>
            </p:custDataLst>
          </p:nvPr>
        </p:nvSpPr>
        <p:spPr>
          <a:xfrm>
            <a:off x="1422016" y="4567157"/>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94" name="对角圆角矩形 10"/>
          <p:cNvSpPr/>
          <p:nvPr>
            <p:custDataLst>
              <p:tags r:id="rId14"/>
            </p:custDataLst>
          </p:nvPr>
        </p:nvSpPr>
        <p:spPr>
          <a:xfrm>
            <a:off x="1422016" y="4439593"/>
            <a:ext cx="505472" cy="48233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96" name="直角三角形 11"/>
          <p:cNvSpPr/>
          <p:nvPr>
            <p:custDataLst>
              <p:tags r:id="rId15"/>
            </p:custDataLst>
          </p:nvPr>
        </p:nvSpPr>
        <p:spPr>
          <a:xfrm>
            <a:off x="1927828" y="4440228"/>
            <a:ext cx="76157" cy="12692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98" name="文本框 12"/>
          <p:cNvSpPr txBox="1"/>
          <p:nvPr>
            <p:custDataLst>
              <p:tags r:id="rId16"/>
            </p:custDataLst>
          </p:nvPr>
        </p:nvSpPr>
        <p:spPr>
          <a:xfrm>
            <a:off x="1960829" y="4576677"/>
            <a:ext cx="8559452" cy="687955"/>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文化旅游：利用数字化手段提升旅游体验，如虚拟导游、沉浸式展览等</a:t>
            </a:r>
            <a:endParaRPr altLang="zh-CN" dirty="0" lang="en-US">
              <a:solidFill>
                <a:schemeClr val="dk1">
                  <a:lumMod val="80000"/>
                  <a:lumOff val="20000"/>
                </a:schemeClr>
              </a:solidFill>
              <a:latin typeface="+mn-ea"/>
              <a:sym typeface="+mn-ea"/>
            </a:endParaRPr>
          </a:p>
        </p:txBody>
      </p:sp>
      <p:sp>
        <p:nvSpPr>
          <p:cNvPr id="1058500" name="对角圆角矩形 14"/>
          <p:cNvSpPr/>
          <p:nvPr>
            <p:custDataLst>
              <p:tags r:id="rId17"/>
            </p:custDataLst>
          </p:nvPr>
        </p:nvSpPr>
        <p:spPr>
          <a:xfrm>
            <a:off x="1422016" y="5550221"/>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502" name="对角圆角矩形 18"/>
          <p:cNvSpPr/>
          <p:nvPr>
            <p:custDataLst>
              <p:tags r:id="rId18"/>
            </p:custDataLst>
          </p:nvPr>
        </p:nvSpPr>
        <p:spPr>
          <a:xfrm>
            <a:off x="1422016" y="5422658"/>
            <a:ext cx="505472" cy="482330"/>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504" name="直角三角形 19"/>
          <p:cNvSpPr/>
          <p:nvPr>
            <p:custDataLst>
              <p:tags r:id="rId19"/>
            </p:custDataLst>
          </p:nvPr>
        </p:nvSpPr>
        <p:spPr>
          <a:xfrm>
            <a:off x="1927828" y="5423293"/>
            <a:ext cx="76157" cy="12692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506" name="文本框 20"/>
          <p:cNvSpPr txBox="1"/>
          <p:nvPr>
            <p:custDataLst>
              <p:tags r:id="rId20"/>
            </p:custDataLst>
          </p:nvPr>
        </p:nvSpPr>
        <p:spPr>
          <a:xfrm>
            <a:off x="1960829" y="5559741"/>
            <a:ext cx="8559452" cy="687955"/>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出版业：数字化转型使出版业更加便捷高效，例如电子书、有声书等新型出版形式</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92" name="标题 2"/>
          <p:cNvSpPr>
            <a:spLocks noGrp="1"/>
          </p:cNvSpPr>
          <p:nvPr>
            <p:ph type="title" idx="44"/>
          </p:nvPr>
        </p:nvSpPr>
        <p:spPr/>
        <p:txBody>
          <a:bodyPr/>
          <a:p>
            <a:r>
              <a:rPr altLang="en-US" lang="zh-CN"/>
              <a:t>未来数字化转型的挑战与机遇</a:t>
            </a:r>
            <a:endParaRPr altLang="en-US" lang="zh-CN"/>
          </a:p>
        </p:txBody>
      </p:sp>
      <p:sp>
        <p:nvSpPr>
          <p:cNvPr id="105879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879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79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挑战：技术更新迅速，需要不断跟进和学习</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880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880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80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挑战：数据安全和隐私保护问题日益突出</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880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880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机遇：数字化转型可以带来更高的效率和生产力</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881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81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881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81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机遇：数字化转型可以推动产业创新和升级</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102" name="标题 3"/>
          <p:cNvSpPr>
            <a:spLocks noGrp="1"/>
          </p:cNvSpPr>
          <p:nvPr>
            <p:ph type="title" idx="2"/>
            <p:custDataLst>
              <p:tags r:id="rId1"/>
            </p:custDataLst>
          </p:nvPr>
        </p:nvSpPr>
        <p:spPr/>
        <p:txBody>
          <a:bodyPr/>
          <a:p>
            <a:r>
              <a:rPr altLang="en-US" lang="zh-CN"/>
              <a:t>感谢您的观看</a:t>
            </a:r>
            <a:endParaRPr altLang="en-US" lang="zh-CN"/>
          </a:p>
        </p:txBody>
      </p:sp>
      <p:sp>
        <p:nvSpPr>
          <p:cNvPr id="1059104"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5*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5*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1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5*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2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5*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3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5*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4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5*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5*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SLIDE_ID" val="custom2023089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2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8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8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5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5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03.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904.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58.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959.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18.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2024-01-05T17:23:16Z</dcterms:created>
  <dcterms:modified xsi:type="dcterms:W3CDTF">2024-01-05T17:23:16Z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135425476008434d936f201d8d493a8b_21</vt:lpwstr>
  </property>
</Properties>
</file>