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492" r:id="rId1"/>
    <p:sldMasterId id="2147485529" r:id="rId2"/>
  </p:sldMasterIdLst>
  <p:notesMasterIdLst>
    <p:notesMasterId r:id="rId3"/>
  </p:notesMasterIdLst>
  <p:sldIdLst>
    <p:sldId id="1088" r:id="rId4"/>
    <p:sldId id="1092" r:id="rId5"/>
    <p:sldId id="1095" r:id="rId6"/>
    <p:sldId id="1098" r:id="rId7"/>
    <p:sldId id="1104" r:id="rId9"/>
    <p:sldId id="1107" r:id="rId10"/>
    <p:sldId id="1110" r:id="rId11"/>
    <p:sldId id="1113" r:id="rId12"/>
    <p:sldId id="1119" r:id="rId14"/>
    <p:sldId id="1122" r:id="rId15"/>
    <p:sldId id="1125" r:id="rId16"/>
    <p:sldId id="1128" r:id="rId17"/>
    <p:sldId id="1131" r:id="rId18"/>
    <p:sldId id="1137" r:id="rId20"/>
    <p:sldId id="1140" r:id="rId21"/>
    <p:sldId id="1143" r:id="rId22"/>
    <p:sldId id="1146" r:id="rId23"/>
    <p:sldId id="1149" r:id="rId24"/>
    <p:sldId id="1155" r:id="rId26"/>
    <p:sldId id="1158" r:id="rId27"/>
    <p:sldId id="1161" r:id="rId28"/>
    <p:sldId id="1164" r:id="rId29"/>
    <p:sldId id="1167"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493" r:id="rId1"/>
    <p:sldLayoutId id="2147485494" r:id="rId2"/>
    <p:sldLayoutId id="2147485495" r:id="rId3"/>
    <p:sldLayoutId id="2147485496" r:id="rId4"/>
    <p:sldLayoutId id="2147485497" r:id="rId5"/>
    <p:sldLayoutId id="2147485498" r:id="rId6"/>
    <p:sldLayoutId id="2147485499" r:id="rId7"/>
    <p:sldLayoutId id="2147485500" r:id="rId8"/>
    <p:sldLayoutId id="2147485501" r:id="rId9"/>
    <p:sldLayoutId id="2147485502" r:id="rId10"/>
    <p:sldLayoutId id="21474855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5530" r:id="rId1"/>
    <p:sldLayoutId id="2147485531" r:id="rId2"/>
    <p:sldLayoutId id="2147485532" r:id="rId3"/>
    <p:sldLayoutId id="2147485533" r:id="rId4"/>
    <p:sldLayoutId id="2147485534" r:id="rId5"/>
    <p:sldLayoutId id="2147485535" r:id="rId6"/>
    <p:sldLayoutId id="2147485536" r:id="rId7"/>
    <p:sldLayoutId id="2147485537" r:id="rId8"/>
    <p:sldLayoutId id="2147485538" r:id="rId9"/>
    <p:sldLayoutId id="2147485539" r:id="rId10"/>
    <p:sldLayoutId id="214748554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tags" Target="../tags/tag151.xml"/><Relationship Id="rId18" Type="http://schemas.openxmlformats.org/officeDocument/2006/relationships/tags" Target="../tags/tag152.xml"/><Relationship Id="rId19" Type="http://schemas.openxmlformats.org/officeDocument/2006/relationships/tags" Target="../tags/tag153.xml"/><Relationship Id="rId20" Type="http://schemas.openxmlformats.org/officeDocument/2006/relationships/tags" Target="../tags/tag154.xml"/><Relationship Id="rId21" Type="http://schemas.openxmlformats.org/officeDocument/2006/relationships/tags" Target="../tags/tag155.xml"/><Relationship Id="rId22" Type="http://schemas.openxmlformats.org/officeDocument/2006/relationships/tags" Target="../tags/tag156.xml"/><Relationship Id="rId23" Type="http://schemas.openxmlformats.org/officeDocument/2006/relationships/tags" Target="../tags/tag157.xml"/><Relationship Id="rId24" Type="http://schemas.openxmlformats.org/officeDocument/2006/relationships/tags" Target="../tags/tag158.xml"/><Relationship Id="rId25" Type="http://schemas.openxmlformats.org/officeDocument/2006/relationships/tags" Target="../tags/tag159.xml"/><Relationship Id="rId26" Type="http://schemas.openxmlformats.org/officeDocument/2006/relationships/tags" Target="../tags/tag160.xml"/><Relationship Id="rId27" Type="http://schemas.openxmlformats.org/officeDocument/2006/relationships/tags" Target="../tags/tag161.xml"/><Relationship Id="rId28" Type="http://schemas.openxmlformats.org/officeDocument/2006/relationships/tags" Target="../tags/tag162.xml"/><Relationship Id="rId29" Type="http://schemas.openxmlformats.org/officeDocument/2006/relationships/tags" Target="../tags/tag163.xml"/><Relationship Id="rId30"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tags" Target="../tags/tag254.xml"/><Relationship Id="rId22" Type="http://schemas.openxmlformats.org/officeDocument/2006/relationships/tags" Target="../tags/tag255.xml"/><Relationship Id="rId23" Type="http://schemas.openxmlformats.org/officeDocument/2006/relationships/tags" Target="../tags/tag256.xml"/><Relationship Id="rId24" Type="http://schemas.openxmlformats.org/officeDocument/2006/relationships/tags" Target="../tags/tag257.xml"/><Relationship Id="rId25" Type="http://schemas.openxmlformats.org/officeDocument/2006/relationships/tags" Target="../tags/tag258.xml"/><Relationship Id="rId26" Type="http://schemas.openxmlformats.org/officeDocument/2006/relationships/tags" Target="../tags/tag259.xml"/><Relationship Id="rId27" Type="http://schemas.openxmlformats.org/officeDocument/2006/relationships/tags" Target="../tags/tag260.xml"/><Relationship Id="rId28" Type="http://schemas.openxmlformats.org/officeDocument/2006/relationships/tags" Target="../tags/tag261.xml"/><Relationship Id="rId29" Type="http://schemas.openxmlformats.org/officeDocument/2006/relationships/tags" Target="../tags/tag262.xml"/><Relationship Id="rId30"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tags" Target="../tags/tag291.xml"/><Relationship Id="rId14" Type="http://schemas.openxmlformats.org/officeDocument/2006/relationships/tags" Target="../tags/tag292.xml"/><Relationship Id="rId1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人工智能在环境安全监测中的应用与前景</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2"/>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500" lang="zh-CN">
                <a:solidFill>
                  <a:schemeClr val="lt1">
                    <a:lumMod val="100000"/>
                  </a:schemeClr>
                </a:solidFill>
                <a:latin typeface="+mj-ea"/>
                <a:ea typeface="+mj-ea"/>
                <a:cs typeface="汉仪粗圆简" panose="02010600000101010101" charset="-122"/>
                <a:sym typeface="+mn-ea"/>
              </a:rPr>
              <a:t>添加目录标题</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人工智能在环境安全监测中的应用</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人工智能在环境安全监测中的优势</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人工智能在环境安全监测中的挑战与对策</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人工智能在环境安全监测中的前景展望</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06" name="文本占位符 2"/>
          <p:cNvSpPr>
            <a:spLocks noGrp="1"/>
          </p:cNvSpPr>
          <p:nvPr>
            <p:ph type="body" idx="2"/>
            <p:custDataLst>
              <p:tags r:id="rId1"/>
            </p:custDataLst>
          </p:nvPr>
        </p:nvSpPr>
        <p:spPr/>
        <p:txBody>
          <a:bodyPr/>
          <a:p>
            <a:r>
              <a:rPr altLang="en-US" lang="zh-CN"/>
              <a:t>PART ONE</a:t>
            </a:r>
            <a:endParaRPr altLang="en-US" lang="zh-CN"/>
          </a:p>
        </p:txBody>
      </p:sp>
      <p:sp>
        <p:nvSpPr>
          <p:cNvPr id="1048908"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0"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2" name="标题 4"/>
          <p:cNvSpPr>
            <a:spLocks noGrp="1"/>
          </p:cNvSpPr>
          <p:nvPr>
            <p:ph type="title" idx="1"/>
            <p:custDataLst>
              <p:tags r:id="rId2"/>
            </p:custDataLst>
          </p:nvPr>
        </p:nvSpPr>
        <p:spPr/>
        <p:txBody>
          <a:bodyPr/>
          <a:p>
            <a:r>
              <a:rPr altLang="en-US" lang="zh-CN"/>
              <a:t>人工智能在环境安全监测中的应用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4" name="标题 2"/>
          <p:cNvSpPr>
            <a:spLocks noGrp="1"/>
          </p:cNvSpPr>
          <p:nvPr>
            <p:ph type="title" idx="2"/>
          </p:nvPr>
        </p:nvSpPr>
        <p:spPr/>
        <p:txBody>
          <a:bodyPr/>
          <a:p>
            <a:r>
              <a:rPr altLang="en-US" lang="zh-CN"/>
              <a:t>人工智能技术概述</a:t>
            </a:r>
            <a:endParaRPr altLang="en-US" lang="zh-CN"/>
          </a:p>
        </p:txBody>
      </p:sp>
      <p:sp>
        <p:nvSpPr>
          <p:cNvPr id="1049076"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8"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0"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2"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4"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6"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8"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0"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2"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4"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6"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8"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2"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4"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8"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0"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2"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人工智能的定义和发展历程</a:t>
            </a:r>
            <a:endParaRPr altLang="en-US" dirty="0" sz="1200" lang="zh-CN" spc="150">
              <a:solidFill>
                <a:schemeClr val="tx1">
                  <a:lumMod val="65000"/>
                  <a:lumOff val="35000"/>
                </a:schemeClr>
              </a:solidFill>
              <a:latin typeface="+mn-ea"/>
              <a:sym typeface="+mn-ea"/>
            </a:endParaRPr>
          </a:p>
        </p:txBody>
      </p:sp>
      <p:sp>
        <p:nvSpPr>
          <p:cNvPr id="1049114"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人工智能在环境安全监测中的优势与挑战</a:t>
            </a:r>
            <a:endParaRPr altLang="en-US" dirty="0" sz="1200" lang="zh-CN" spc="150">
              <a:solidFill>
                <a:schemeClr val="tx1">
                  <a:lumMod val="65000"/>
                  <a:lumOff val="35000"/>
                </a:schemeClr>
              </a:solidFill>
              <a:latin typeface="+mn-ea"/>
              <a:sym typeface="+mn-ea"/>
            </a:endParaRPr>
          </a:p>
        </p:txBody>
      </p:sp>
      <p:sp>
        <p:nvSpPr>
          <p:cNvPr id="1049116"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人工智能在环境安全监测中的应用：图像识别、数据挖掘、预测模型等</a:t>
            </a:r>
            <a:endParaRPr altLang="en-US" dirty="0" sz="1200" lang="zh-CN" spc="150">
              <a:solidFill>
                <a:schemeClr val="tx1">
                  <a:lumMod val="65000"/>
                  <a:lumOff val="35000"/>
                </a:schemeClr>
              </a:solidFill>
              <a:latin typeface="+mn-ea"/>
              <a:sym typeface="+mn-ea"/>
            </a:endParaRPr>
          </a:p>
        </p:txBody>
      </p:sp>
      <p:sp>
        <p:nvSpPr>
          <p:cNvPr id="1049118"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人工智能的主要技术：机器学习、深度学习、自然语言处理等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64" name="内容占位符 1"/>
          <p:cNvSpPr>
            <a:spLocks noGrp="1"/>
          </p:cNvSpPr>
          <p:nvPr>
            <p:ph idx="3"/>
          </p:nvPr>
        </p:nvSpPr>
        <p:spPr/>
        <p:txBody>
          <a:bodyPr>
            <a:normAutofit fontScale="52500"/>
          </a:bodyPr>
          <a:p>
            <a:r>
              <a:rPr altLang="en-US" lang="zh-CN"/>
              <a:t>传统环境监测方法存在的问题  - 监测效率低下 - 监测数据不准确 - 监测范围有限</a:t>
            </a:r>
            <a:endParaRPr altLang="en-US" lang="zh-CN"/>
          </a:p>
          <a:p>
            <a:pPr lvl="1"/>
            <a:r>
              <a:rPr altLang="en-US" lang="zh-CN"/>
              <a:t>- 监测效率低下</a:t>
            </a:r>
            <a:endParaRPr altLang="en-US" lang="zh-CN"/>
          </a:p>
          <a:p>
            <a:pPr lvl="1"/>
            <a:r>
              <a:rPr altLang="en-US" lang="zh-CN"/>
              <a:t>- 监测数据不准确</a:t>
            </a:r>
            <a:endParaRPr altLang="en-US" lang="zh-CN"/>
          </a:p>
          <a:p>
            <a:pPr lvl="1"/>
            <a:r>
              <a:rPr altLang="en-US" lang="zh-CN"/>
              <a:t>- 监测范围有限</a:t>
            </a:r>
            <a:endParaRPr altLang="en-US" lang="zh-CN"/>
          </a:p>
          <a:p>
            <a:r>
              <a:rPr altLang="en-US" lang="zh-CN"/>
              <a:t>人工智能在环境安全监测中的应用  - 实时监测：通过传感器和摄像头等设备实时监测环境数据 - 数据处理：利用机器学习和深度学习算法对监测数据进行处理和分析 - 预测预警：根据历史数据和实时数据预测环境变化趋势，提前预警可能出现的环境问题 - 自动化控制：通过智能控制设备对环境进行自动化调节，提高环境质量</a:t>
            </a:r>
            <a:endParaRPr altLang="en-US" lang="zh-CN"/>
          </a:p>
          <a:p>
            <a:pPr lvl="1"/>
            <a:r>
              <a:rPr altLang="en-US" lang="zh-CN"/>
              <a:t>- 实时监测：通过传感器和摄像头等设备实时监测环境数据</a:t>
            </a:r>
            <a:endParaRPr altLang="en-US" lang="zh-CN"/>
          </a:p>
          <a:p>
            <a:pPr lvl="1"/>
            <a:r>
              <a:rPr altLang="en-US" lang="zh-CN"/>
              <a:t>- 数据处理：利用机器学习和深度学习算法对监测数据进行处理和分析</a:t>
            </a:r>
            <a:endParaRPr altLang="en-US" lang="zh-CN"/>
          </a:p>
          <a:p>
            <a:pPr lvl="1"/>
            <a:r>
              <a:rPr altLang="en-US" lang="zh-CN"/>
              <a:t>- 预测预警：根据历史数据和实时数据预测环境变化趋势，提前预警可能出现的环境问题</a:t>
            </a:r>
            <a:endParaRPr altLang="en-US" lang="zh-CN"/>
          </a:p>
          <a:p>
            <a:pPr lvl="1"/>
            <a:r>
              <a:rPr altLang="en-US" lang="zh-CN"/>
              <a:t>- 自动化控制：通过智能控制设备对环境进行自动化调节，提高环境质量</a:t>
            </a:r>
            <a:endParaRPr altLang="en-US" lang="zh-CN"/>
          </a:p>
          <a:p>
            <a:r>
              <a:rPr altLang="en-US" lang="zh-CN"/>
              <a:t>人工智能在环境安全监测中的优势  - 提高监测效率：通过自动化和智能化技术提高监测效率 - 提高数据准确性：通过机器学习和深度学习算法提高数据准确性 - 扩大监测范围：通过无人机和卫星等设备扩大监测范围 - 降低人力成本：通过自动化和智能化技术降低人力成本</a:t>
            </a:r>
            <a:endParaRPr altLang="en-US" lang="zh-CN"/>
          </a:p>
          <a:p>
            <a:pPr lvl="1"/>
            <a:r>
              <a:rPr altLang="en-US" lang="zh-CN"/>
              <a:t>- 提高监测效率：通过自动化和智能化技术提高监测效率</a:t>
            </a:r>
            <a:endParaRPr altLang="en-US" lang="zh-CN"/>
          </a:p>
          <a:p>
            <a:pPr lvl="1"/>
            <a:r>
              <a:rPr altLang="en-US" lang="zh-CN"/>
              <a:t>- 提高数据准确性：通过机器学习和深度学习算法提高数据准确性</a:t>
            </a:r>
            <a:endParaRPr altLang="en-US" lang="zh-CN"/>
          </a:p>
          <a:p>
            <a:pPr lvl="1"/>
            <a:r>
              <a:rPr altLang="en-US" lang="zh-CN"/>
              <a:t>- 扩大监测范围：通过无人机和卫星等设备扩大监测范围</a:t>
            </a:r>
            <a:endParaRPr altLang="en-US" lang="zh-CN"/>
          </a:p>
          <a:p>
            <a:pPr lvl="1"/>
            <a:r>
              <a:rPr altLang="en-US" lang="zh-CN"/>
              <a:t>- 降低人力成本：通过自动化和智能化技术降低人力成本</a:t>
            </a:r>
            <a:endParaRPr altLang="en-US" lang="zh-CN"/>
          </a:p>
          <a:p>
            <a:r>
              <a:rPr altLang="en-US" lang="zh-CN"/>
              <a:t>人工智能在环境安全监测中的前景  - 拓展应用领域：将人工智能技术应用于更多领域，如水资源安全、食品安全等 - 提高技术水平：不断改进和优化机器学习和深度学习算法，提高技术水平 - 加强政策支持：政府应加强对人工智能在环境安全监测领域的政策支持，推动其发展</a:t>
            </a:r>
            <a:endParaRPr altLang="en-US" lang="zh-CN"/>
          </a:p>
          <a:p>
            <a:pPr lvl="1"/>
            <a:r>
              <a:rPr altLang="en-US" lang="zh-CN"/>
              <a:t>- 拓展应用领域：将人工智能技术应用于更多领域，如水资源安全、食品安全等</a:t>
            </a:r>
            <a:endParaRPr altLang="en-US" lang="zh-CN"/>
          </a:p>
          <a:p>
            <a:pPr lvl="1"/>
            <a:r>
              <a:rPr altLang="en-US" lang="zh-CN"/>
              <a:t>- 提高技术水平：不断改进和优化机器学习和深度学习算法，提高技术水平</a:t>
            </a:r>
            <a:endParaRPr altLang="en-US" lang="zh-CN"/>
          </a:p>
          <a:p>
            <a:pPr lvl="1"/>
            <a:r>
              <a:rPr altLang="en-US" lang="zh-CN"/>
              <a:t>- 加强政策支持：政府应加强对人工智能在环境安全监测领域的政策支持，推动其发展</a:t>
            </a:r>
            <a:endParaRPr altLang="en-US" lang="zh-CN"/>
          </a:p>
        </p:txBody>
      </p:sp>
      <p:sp>
        <p:nvSpPr>
          <p:cNvPr id="1049166" name="标题 2"/>
          <p:cNvSpPr>
            <a:spLocks noGrp="1"/>
          </p:cNvSpPr>
          <p:nvPr>
            <p:ph type="title" idx="2"/>
          </p:nvPr>
        </p:nvSpPr>
        <p:spPr/>
        <p:txBody>
          <a:bodyPr/>
          <a:p>
            <a:r>
              <a:rPr altLang="en-US" lang="zh-CN"/>
              <a:t>环境安全监测现状</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12" name="标题 2"/>
          <p:cNvSpPr>
            <a:spLocks noGrp="1"/>
          </p:cNvSpPr>
          <p:nvPr>
            <p:ph type="title" idx="2"/>
          </p:nvPr>
        </p:nvSpPr>
        <p:spPr/>
        <p:txBody>
          <a:bodyPr/>
          <a:p>
            <a:r>
              <a:rPr altLang="en-US" lang="zh-CN"/>
              <a:t>人工智能在环境安全监测中的应用案例</a:t>
            </a:r>
            <a:endParaRPr altLang="en-US" lang="zh-CN"/>
          </a:p>
        </p:txBody>
      </p:sp>
      <p:sp>
        <p:nvSpPr>
          <p:cNvPr id="1049214"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6"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8"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0"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2"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水质监测：通过人工智能技术对水质进行实时监测和数据分析，保障饮用水安全。</a:t>
            </a:r>
            <a:endParaRPr altLang="en-US" sz="1400" lang="zh-CN" spc="150">
              <a:solidFill>
                <a:schemeClr val="tx1"/>
              </a:solidFill>
              <a:effectLst/>
              <a:latin typeface="+mn-ea"/>
              <a:sym typeface="+mn-ea"/>
            </a:endParaRPr>
          </a:p>
        </p:txBody>
      </p:sp>
      <p:sp>
        <p:nvSpPr>
          <p:cNvPr id="1049224"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空气质量监测：利用人工智能技术对空气质量进行实时监测和数据分析，提高环境质量水平。</a:t>
            </a:r>
            <a:endParaRPr altLang="en-US" dirty="0" sz="1400" lang="zh-CN" spc="150">
              <a:solidFill>
                <a:schemeClr val="tx1"/>
              </a:solidFill>
              <a:effectLst/>
              <a:latin typeface="+mn-ea"/>
              <a:sym typeface="+mn-ea"/>
            </a:endParaRPr>
          </a:p>
        </p:txBody>
      </p:sp>
      <p:sp>
        <p:nvSpPr>
          <p:cNvPr id="1049226"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土壤监测：利用人工智能技术对土壤进行实时监测和数据分析，预防土壤污染。</a:t>
            </a:r>
            <a:endParaRPr altLang="en-US" sz="1400" lang="zh-CN" spc="150">
              <a:solidFill>
                <a:schemeClr val="tx1"/>
              </a:solidFill>
              <a:effectLst/>
              <a:latin typeface="+mn-ea"/>
              <a:sym typeface="+mn-ea"/>
            </a:endParaRPr>
          </a:p>
        </p:txBody>
      </p:sp>
      <p:sp>
        <p:nvSpPr>
          <p:cNvPr id="1049228"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噪声监测：通过人工智能技术对噪声进行实时监测和数据分析，减少噪声污染。</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274"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276" name="标题 4"/>
          <p:cNvSpPr>
            <a:spLocks noGrp="1"/>
          </p:cNvSpPr>
          <p:nvPr>
            <p:ph type="title" idx="1"/>
            <p:custDataLst>
              <p:tags r:id="rId2"/>
            </p:custDataLst>
          </p:nvPr>
        </p:nvSpPr>
        <p:spPr/>
        <p:txBody>
          <a:bodyPr/>
          <a:p>
            <a:r>
              <a:rPr altLang="en-US" lang="zh-CN"/>
              <a:t>人工智能在环境安全监测中的优势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378" name="标题 2"/>
          <p:cNvSpPr>
            <a:spLocks noGrp="1"/>
          </p:cNvSpPr>
          <p:nvPr>
            <p:ph type="title" idx="2"/>
          </p:nvPr>
        </p:nvSpPr>
        <p:spPr/>
        <p:txBody>
          <a:bodyPr/>
          <a:p>
            <a:r>
              <a:rPr altLang="en-US" lang="zh-CN"/>
              <a:t>提高监测效率</a:t>
            </a:r>
            <a:endParaRPr altLang="en-US" lang="zh-CN"/>
          </a:p>
        </p:txBody>
      </p:sp>
      <p:sp>
        <p:nvSpPr>
          <p:cNvPr id="1049380"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实时监测：人工智能能够实时监测环境中的污染物质，及时发现并处理污染源</a:t>
            </a:r>
            <a:endParaRPr altLang="en-US" dirty="0" sz="2000" lang="zh-CN" spc="150">
              <a:solidFill>
                <a:schemeClr val="tx1">
                  <a:lumMod val="85000"/>
                  <a:lumOff val="15000"/>
                </a:schemeClr>
              </a:solidFill>
              <a:latin typeface="+mn-ea"/>
              <a:sym typeface="+mn-ea"/>
            </a:endParaRPr>
          </a:p>
        </p:txBody>
      </p:sp>
      <p:sp>
        <p:nvSpPr>
          <p:cNvPr id="1049386"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高效分析：人工智能可以对大量数据进行分析，快速准确地识别出污染物质，提高监测效率</a:t>
            </a:r>
            <a:endParaRPr altLang="en-US" dirty="0" sz="2000" lang="zh-CN" spc="150">
              <a:solidFill>
                <a:schemeClr val="tx1">
                  <a:lumMod val="85000"/>
                  <a:lumOff val="15000"/>
                </a:schemeClr>
              </a:solidFill>
              <a:latin typeface="+mn-ea"/>
              <a:sym typeface="+mn-ea"/>
            </a:endParaRPr>
          </a:p>
        </p:txBody>
      </p:sp>
      <p:sp>
        <p:nvSpPr>
          <p:cNvPr id="1049392"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自动化操作：人工智能可以实现自动化操作，减少人工干预，降低成本</a:t>
            </a:r>
            <a:endParaRPr altLang="en-US" dirty="0" sz="2000" lang="zh-CN" spc="150">
              <a:solidFill>
                <a:schemeClr val="tx1">
                  <a:lumMod val="85000"/>
                  <a:lumOff val="15000"/>
                </a:schemeClr>
              </a:solidFill>
              <a:latin typeface="+mn-ea"/>
              <a:sym typeface="+mn-ea"/>
            </a:endParaRPr>
          </a:p>
        </p:txBody>
      </p:sp>
      <p:sp>
        <p:nvSpPr>
          <p:cNvPr id="1049398"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预测预警：人工智能可以对环境变化进行预测，及时发出预警，为决策者提供科学依据</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48" name="标题 2"/>
          <p:cNvSpPr>
            <a:spLocks noGrp="1"/>
          </p:cNvSpPr>
          <p:nvPr>
            <p:ph type="title" idx="2"/>
          </p:nvPr>
        </p:nvSpPr>
        <p:spPr/>
        <p:txBody>
          <a:bodyPr/>
          <a:p>
            <a:r>
              <a:rPr altLang="en-US" lang="zh-CN"/>
              <a:t>降低人力成本</a:t>
            </a:r>
            <a:endParaRPr altLang="en-US" lang="zh-CN"/>
          </a:p>
        </p:txBody>
      </p:sp>
      <p:sp>
        <p:nvSpPr>
          <p:cNvPr id="1049450"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2"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自动化监测：人工智能可以自动进行环境安全监测，减少人力投入</a:t>
            </a:r>
            <a:endParaRPr altLang="en-US" dirty="0" sz="2000" lang="zh-CN" spc="150">
              <a:solidFill>
                <a:schemeClr val="tx1">
                  <a:lumMod val="75000"/>
                  <a:lumOff val="25000"/>
                </a:schemeClr>
              </a:solidFill>
              <a:latin typeface="+mn-ea"/>
              <a:sym typeface="+mn-ea"/>
            </a:endParaRPr>
          </a:p>
        </p:txBody>
      </p:sp>
      <p:sp>
        <p:nvSpPr>
          <p:cNvPr id="1049454"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6"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8"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高效性：人工智能能够快速处理大量数据，提高监测效率</a:t>
            </a:r>
            <a:endParaRPr altLang="en-US" dirty="0" sz="2000" lang="zh-CN" spc="150">
              <a:solidFill>
                <a:schemeClr val="tx1">
                  <a:lumMod val="75000"/>
                  <a:lumOff val="25000"/>
                </a:schemeClr>
              </a:solidFill>
              <a:latin typeface="+mn-ea"/>
              <a:sym typeface="+mn-ea"/>
            </a:endParaRPr>
          </a:p>
        </p:txBody>
      </p:sp>
      <p:sp>
        <p:nvSpPr>
          <p:cNvPr id="1049460"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2"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4"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准确性：人工智能的监测结果更加准确，减少人为误差</a:t>
            </a:r>
            <a:endParaRPr altLang="en-US" dirty="0" sz="2000" lang="zh-CN" spc="150">
              <a:solidFill>
                <a:schemeClr val="tx1">
                  <a:lumMod val="75000"/>
                  <a:lumOff val="25000"/>
                </a:schemeClr>
              </a:solidFill>
              <a:latin typeface="+mn-ea"/>
              <a:sym typeface="+mn-ea"/>
            </a:endParaRPr>
          </a:p>
        </p:txBody>
      </p:sp>
      <p:sp>
        <p:nvSpPr>
          <p:cNvPr id="1049466"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8"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0"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灵活性：人工智能可以适应各种环境，方便灵活地进行监测</a:t>
            </a:r>
            <a:endParaRPr altLang="en-US" dirty="0" sz="2000" lang="zh-CN" spc="150">
              <a:solidFill>
                <a:schemeClr val="tx1">
                  <a:lumMod val="75000"/>
                  <a:lumOff val="25000"/>
                </a:schemeClr>
              </a:solidFill>
              <a:latin typeface="+mn-ea"/>
              <a:sym typeface="+mn-ea"/>
            </a:endParaRPr>
          </a:p>
        </p:txBody>
      </p:sp>
      <p:sp>
        <p:nvSpPr>
          <p:cNvPr id="1049472"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18" name="标题 2"/>
          <p:cNvSpPr>
            <a:spLocks noGrp="1"/>
          </p:cNvSpPr>
          <p:nvPr>
            <p:ph type="title" idx="2"/>
          </p:nvPr>
        </p:nvSpPr>
        <p:spPr/>
        <p:txBody>
          <a:bodyPr/>
          <a:p>
            <a:r>
              <a:rPr altLang="en-US" lang="zh-CN"/>
              <a:t>实时监测与预警</a:t>
            </a:r>
            <a:endParaRPr altLang="en-US" lang="zh-CN"/>
          </a:p>
        </p:txBody>
      </p:sp>
      <p:sp>
        <p:nvSpPr>
          <p:cNvPr id="1049520"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提高监测效率：人工智能技术可以快速处理大量数据，提高环境安全监测的效率</a:t>
            </a:r>
            <a:endParaRPr altLang="zh-CN" dirty="0" lang="en-US">
              <a:solidFill>
                <a:schemeClr val="dk1">
                  <a:lumMod val="80000"/>
                  <a:lumOff val="20000"/>
                </a:schemeClr>
              </a:solidFill>
              <a:latin typeface="+mn-ea"/>
              <a:sym typeface="+mn-ea"/>
            </a:endParaRPr>
          </a:p>
        </p:txBody>
      </p:sp>
      <p:sp>
        <p:nvSpPr>
          <p:cNvPr id="1049528"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实时监测：利用人工智能技术对环境进行实时监测，及时发现异常情况</a:t>
            </a:r>
            <a:endParaRPr altLang="en-US" dirty="0" lang="zh-CN">
              <a:solidFill>
                <a:schemeClr val="dk1">
                  <a:lumMod val="80000"/>
                  <a:lumOff val="20000"/>
                </a:schemeClr>
              </a:solidFill>
              <a:latin typeface="+mn-ea"/>
              <a:sym typeface="+mn-ea"/>
            </a:endParaRPr>
          </a:p>
        </p:txBody>
      </p:sp>
      <p:sp>
        <p:nvSpPr>
          <p:cNvPr id="1049536"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预警功能：通过分析监测数据，对可能出现的环境安全问题提前发出预警</a:t>
            </a:r>
            <a:endParaRPr altLang="en-US" dirty="0" lang="zh-CN">
              <a:solidFill>
                <a:schemeClr val="dk1">
                  <a:lumMod val="80000"/>
                  <a:lumOff val="20000"/>
                </a:schemeClr>
              </a:solidFill>
              <a:latin typeface="+mn-ea"/>
              <a:sym typeface="+mn-ea"/>
            </a:endParaRPr>
          </a:p>
        </p:txBody>
      </p:sp>
      <p:sp>
        <p:nvSpPr>
          <p:cNvPr id="1049544"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降低人力成本：通过自动化监测和预警，减少人工干预，降低人力成本</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596" name="标题 2"/>
          <p:cNvSpPr>
            <a:spLocks noGrp="1"/>
          </p:cNvSpPr>
          <p:nvPr>
            <p:ph type="title" idx="2"/>
          </p:nvPr>
        </p:nvSpPr>
        <p:spPr/>
        <p:txBody>
          <a:bodyPr/>
          <a:p>
            <a:r>
              <a:rPr altLang="en-US" lang="zh-CN"/>
              <a:t>提高监测精度</a:t>
            </a:r>
            <a:endParaRPr altLang="en-US" lang="zh-CN"/>
          </a:p>
        </p:txBody>
      </p:sp>
      <p:sp>
        <p:nvSpPr>
          <p:cNvPr id="104959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人工智能技术能够通过机器学习和深度学习等技术，不断优化和改进监测模型，提高监测精度和准确性。</a:t>
            </a:r>
            <a:endParaRPr altLang="zh-CN" dirty="0" lang="en-US">
              <a:solidFill>
                <a:schemeClr val="dk1">
                  <a:lumMod val="80000"/>
                  <a:lumOff val="20000"/>
                </a:schemeClr>
              </a:solidFill>
              <a:latin typeface="+mn-ea"/>
              <a:sym typeface="+mn-ea"/>
            </a:endParaRPr>
          </a:p>
        </p:txBody>
      </p:sp>
      <p:sp>
        <p:nvSpPr>
          <p:cNvPr id="104960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人工智能技术能够通过数据分析和模式识别，提高环境安全监测的精度和准确性。</a:t>
            </a:r>
            <a:endParaRPr altLang="en-US" dirty="0" sz="1600" lang="zh-CN">
              <a:solidFill>
                <a:schemeClr val="dk1">
                  <a:lumMod val="80000"/>
                  <a:lumOff val="20000"/>
                </a:schemeClr>
              </a:solidFill>
              <a:latin typeface="+mn-ea"/>
              <a:sym typeface="+mn-ea"/>
            </a:endParaRPr>
          </a:p>
        </p:txBody>
      </p:sp>
      <p:sp>
        <p:nvSpPr>
          <p:cNvPr id="104961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人工智能技术能够处理大量的数据，并从中提取出有用的信息，为环境安全监测提供更准确的数据支持。</a:t>
            </a:r>
            <a:endParaRPr altLang="en-US" dirty="0" lang="zh-CN">
              <a:solidFill>
                <a:schemeClr val="dk1">
                  <a:lumMod val="80000"/>
                  <a:lumOff val="20000"/>
                </a:schemeClr>
              </a:solidFill>
              <a:latin typeface="+mn-ea"/>
              <a:sym typeface="+mn-ea"/>
            </a:endParaRPr>
          </a:p>
        </p:txBody>
      </p:sp>
      <p:sp>
        <p:nvSpPr>
          <p:cNvPr id="104962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人工智能技术能够实现自动化监测和预警，减少人工干预和误差，提高监测效率和准确性。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75" name=""/>
        <p:cNvGrpSpPr/>
        <p:nvPr/>
      </p:nvGrpSpPr>
      <p:grpSpPr>
        <a:xfrm>
          <a:off x="0" y="0"/>
          <a:ext cx="0" cy="0"/>
          <a:chOff x="0" y="0"/>
          <a:chExt cx="0" cy="0"/>
        </a:xfrm>
      </p:grpSpPr>
      <p:sp>
        <p:nvSpPr>
          <p:cNvPr id="1049674" name="文本占位符 2"/>
          <p:cNvSpPr>
            <a:spLocks noGrp="1"/>
          </p:cNvSpPr>
          <p:nvPr>
            <p:ph type="body" idx="2"/>
            <p:custDataLst>
              <p:tags r:id="rId1"/>
            </p:custDataLst>
          </p:nvPr>
        </p:nvSpPr>
        <p:spPr/>
        <p:txBody>
          <a:bodyPr/>
          <a:p>
            <a:r>
              <a:rPr altLang="en-US" lang="zh-CN"/>
              <a:t>PART FOUR</a:t>
            </a:r>
            <a:endParaRPr altLang="en-US" lang="zh-CN"/>
          </a:p>
        </p:txBody>
      </p:sp>
      <p:sp>
        <p:nvSpPr>
          <p:cNvPr id="1049676" name="标题 4"/>
          <p:cNvSpPr>
            <a:spLocks noGrp="1"/>
          </p:cNvSpPr>
          <p:nvPr>
            <p:ph type="title" idx="1"/>
            <p:custDataLst>
              <p:tags r:id="rId2"/>
            </p:custDataLst>
          </p:nvPr>
        </p:nvSpPr>
        <p:spPr/>
        <p:txBody>
          <a:bodyPr/>
          <a:p>
            <a:r>
              <a:rPr altLang="en-US" lang="zh-CN"/>
              <a:t>人工智能在环境安全监测中的挑战与对策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78" name="标题 2"/>
          <p:cNvSpPr>
            <a:spLocks noGrp="1"/>
          </p:cNvSpPr>
          <p:nvPr>
            <p:ph type="title" idx="2"/>
          </p:nvPr>
        </p:nvSpPr>
        <p:spPr/>
        <p:txBody>
          <a:bodyPr/>
          <a:p>
            <a:r>
              <a:rPr altLang="en-US" lang="zh-CN"/>
              <a:t>数据隐私与安全问题</a:t>
            </a:r>
            <a:endParaRPr altLang="en-US" lang="zh-CN"/>
          </a:p>
        </p:txBody>
      </p:sp>
      <p:sp>
        <p:nvSpPr>
          <p:cNvPr id="1049780"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2"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4"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6"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8"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0"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2"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4"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6"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8"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0"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2"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4"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6"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8"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0"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2"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4"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6"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数据隐私保护：确保数据不被非法获取和泄露</a:t>
            </a:r>
            <a:endParaRPr altLang="en-US" dirty="0" sz="1200" lang="zh-CN" spc="150">
              <a:solidFill>
                <a:schemeClr val="tx1">
                  <a:lumMod val="65000"/>
                  <a:lumOff val="35000"/>
                </a:schemeClr>
              </a:solidFill>
              <a:latin typeface="+mn-ea"/>
              <a:sym typeface="+mn-ea"/>
            </a:endParaRPr>
          </a:p>
        </p:txBody>
      </p:sp>
      <p:sp>
        <p:nvSpPr>
          <p:cNvPr id="1049818"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数据备份与恢复：定期对数据进行备份，确保数据安全可靠</a:t>
            </a:r>
            <a:endParaRPr altLang="en-US" dirty="0" sz="1200" lang="zh-CN" spc="150">
              <a:solidFill>
                <a:schemeClr val="tx1">
                  <a:lumMod val="65000"/>
                  <a:lumOff val="35000"/>
                </a:schemeClr>
              </a:solidFill>
              <a:latin typeface="+mn-ea"/>
              <a:sym typeface="+mn-ea"/>
            </a:endParaRPr>
          </a:p>
        </p:txBody>
      </p:sp>
      <p:sp>
        <p:nvSpPr>
          <p:cNvPr id="1049820"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数据访问权限控制：对不同用户设置不同的数据访问权限</a:t>
            </a:r>
            <a:endParaRPr altLang="en-US" dirty="0" sz="1200" lang="zh-CN" spc="150">
              <a:solidFill>
                <a:schemeClr val="tx1">
                  <a:lumMod val="65000"/>
                  <a:lumOff val="35000"/>
                </a:schemeClr>
              </a:solidFill>
              <a:latin typeface="+mn-ea"/>
              <a:sym typeface="+mn-ea"/>
            </a:endParaRPr>
          </a:p>
        </p:txBody>
      </p:sp>
      <p:sp>
        <p:nvSpPr>
          <p:cNvPr id="1049822"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数据加密技术：采用先进的加密算法对数据进行加密处理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68" name="标题 2"/>
          <p:cNvSpPr>
            <a:spLocks noGrp="1"/>
          </p:cNvSpPr>
          <p:nvPr>
            <p:ph type="title" idx="2"/>
          </p:nvPr>
        </p:nvSpPr>
        <p:spPr/>
        <p:txBody>
          <a:bodyPr/>
          <a:p>
            <a:r>
              <a:rPr altLang="en-US" lang="zh-CN"/>
              <a:t>技术成熟度与可靠性问题</a:t>
            </a:r>
            <a:endParaRPr altLang="en-US" lang="zh-CN"/>
          </a:p>
        </p:txBody>
      </p:sp>
      <p:sp>
        <p:nvSpPr>
          <p:cNvPr id="1049870" name="矩形: 圆角 4"/>
          <p:cNvSpPr/>
          <p:nvPr>
            <p:custDataLst>
              <p:tags r:id="rId1"/>
            </p:custDataLst>
          </p:nvPr>
        </p:nvSpPr>
        <p:spPr>
          <a:xfrm>
            <a:off x="654755" y="344263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72" name="正文"/>
          <p:cNvSpPr txBox="1"/>
          <p:nvPr>
            <p:custDataLst>
              <p:tags r:id="rId2"/>
            </p:custDataLst>
          </p:nvPr>
        </p:nvSpPr>
        <p:spPr>
          <a:xfrm>
            <a:off x="1180545" y="3577258"/>
            <a:ext cx="4208861" cy="671208"/>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solidFill>
                <a:latin typeface="+mn-ea"/>
              </a:rPr>
              <a:t>技术成熟度：人工智能在环境安全监测中的应用仍处于发展阶段，技术成熟度有待提高</a:t>
            </a:r>
            <a:endParaRPr altLang="en-US" dirty="0" sz="1100" lang="zh-CN" spc="150">
              <a:solidFill>
                <a:schemeClr val="tx1"/>
              </a:solidFill>
              <a:latin typeface="+mn-ea"/>
            </a:endParaRPr>
          </a:p>
        </p:txBody>
      </p:sp>
      <p:sp>
        <p:nvSpPr>
          <p:cNvPr id="1049874" name="矩形: 圆角 4"/>
          <p:cNvSpPr/>
          <p:nvPr>
            <p:custDataLst>
              <p:tags r:id="rId3"/>
            </p:custDataLst>
          </p:nvPr>
        </p:nvSpPr>
        <p:spPr>
          <a:xfrm>
            <a:off x="6520997" y="344263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76" name="正文"/>
          <p:cNvSpPr txBox="1"/>
          <p:nvPr>
            <p:custDataLst>
              <p:tags r:id="rId4"/>
            </p:custDataLst>
          </p:nvPr>
        </p:nvSpPr>
        <p:spPr>
          <a:xfrm>
            <a:off x="6968046" y="3577258"/>
            <a:ext cx="4208861" cy="671208"/>
          </a:xfrm>
          <a:prstGeom prst="rect"/>
          <a:noFill/>
        </p:spPr>
        <p:txBody>
          <a:bodyPr anchor="t" anchorCtr="0" bIns="0" lIns="0" rIns="0" rtlCol="0" tIns="0" wrap="square">
            <a:normAutofit fontScale="70000"/>
          </a:bodyPr>
          <a:p>
            <a:pPr algn="l" fontAlgn="auto" indent="0">
              <a:lnSpc>
                <a:spcPct val="130000"/>
              </a:lnSpc>
            </a:pPr>
            <a:r>
              <a:rPr altLang="en-US" dirty="0" sz="1600" lang="zh-CN" spc="150">
                <a:solidFill>
                  <a:schemeClr val="tx1"/>
                </a:solidFill>
                <a:latin typeface="+mn-ea"/>
              </a:rPr>
              <a:t>可靠性问题：人工智能算法的准确性和稳定性可能受到数据质量、算法设计等因素的影响，需要加强技术研发和测试验证</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22" name="标题 2"/>
          <p:cNvSpPr>
            <a:spLocks noGrp="1"/>
          </p:cNvSpPr>
          <p:nvPr>
            <p:ph type="title" idx="2"/>
          </p:nvPr>
        </p:nvSpPr>
        <p:spPr/>
        <p:txBody>
          <a:bodyPr/>
          <a:p>
            <a:r>
              <a:rPr altLang="en-US" lang="zh-CN"/>
              <a:t>法律法规与政策问题</a:t>
            </a:r>
            <a:endParaRPr altLang="en-US" lang="zh-CN"/>
          </a:p>
        </p:txBody>
      </p:sp>
      <p:sp>
        <p:nvSpPr>
          <p:cNvPr id="1049924"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法律法规不完善：缺乏针对人工智能在环境安全监测领域的法律法规和政策指导</a:t>
            </a:r>
            <a:endParaRPr altLang="en-US" dirty="0" sz="1200" lang="zh-CN" spc="150">
              <a:solidFill>
                <a:schemeClr val="tx1">
                  <a:lumMod val="85000"/>
                  <a:lumOff val="15000"/>
                </a:schemeClr>
              </a:solidFill>
              <a:latin typeface="+mn-ea"/>
              <a:sym typeface="+mn-ea"/>
            </a:endParaRPr>
          </a:p>
        </p:txBody>
      </p:sp>
      <p:sp>
        <p:nvSpPr>
          <p:cNvPr id="1049926"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政策支持不足：政府对人工智能在环境安全监测领域的投入和支持不足</a:t>
            </a:r>
            <a:endParaRPr altLang="en-US" dirty="0" sz="1200" lang="zh-CN" spc="150">
              <a:solidFill>
                <a:schemeClr val="tx1">
                  <a:lumMod val="85000"/>
                  <a:lumOff val="15000"/>
                </a:schemeClr>
              </a:solidFill>
              <a:latin typeface="+mn-ea"/>
              <a:sym typeface="+mn-ea"/>
            </a:endParaRPr>
          </a:p>
        </p:txBody>
      </p:sp>
      <p:sp>
        <p:nvSpPr>
          <p:cNvPr id="1049932"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监管难度大：由于人工智能技术的复杂性和多样性，监管难度较大</a:t>
            </a:r>
            <a:endParaRPr altLang="en-US" dirty="0" sz="1200" lang="zh-CN" spc="150">
              <a:solidFill>
                <a:schemeClr val="tx1">
                  <a:lumMod val="85000"/>
                  <a:lumOff val="15000"/>
                </a:schemeClr>
              </a:solidFill>
              <a:latin typeface="+mn-ea"/>
              <a:sym typeface="+mn-ea"/>
            </a:endParaRPr>
          </a:p>
        </p:txBody>
      </p:sp>
      <p:sp>
        <p:nvSpPr>
          <p:cNvPr id="1049938"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应对策略：加强法律法规和政策制定，提高政府投入和支持，加强监管力度</a:t>
            </a:r>
            <a:endParaRPr altLang="en-US" dirty="0" sz="1200" lang="zh-CN" spc="150">
              <a:solidFill>
                <a:schemeClr val="tx1">
                  <a:lumMod val="85000"/>
                  <a:lumOff val="15000"/>
                </a:schemeClr>
              </a:solidFill>
              <a:latin typeface="+mn-ea"/>
              <a:sym typeface="+mn-ea"/>
            </a:endParaRPr>
          </a:p>
        </p:txBody>
      </p:sp>
      <p:sp>
        <p:nvSpPr>
          <p:cNvPr id="1049944"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6"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92" name="标题 2"/>
          <p:cNvSpPr>
            <a:spLocks noGrp="1"/>
          </p:cNvSpPr>
          <p:nvPr>
            <p:ph type="title" idx="2"/>
          </p:nvPr>
        </p:nvSpPr>
        <p:spPr/>
        <p:txBody>
          <a:bodyPr/>
          <a:p>
            <a:r>
              <a:rPr altLang="en-US" lang="zh-CN"/>
              <a:t>跨部门合作与协调问题</a:t>
            </a:r>
            <a:endParaRPr altLang="en-US" lang="zh-CN"/>
          </a:p>
        </p:txBody>
      </p:sp>
      <p:sp>
        <p:nvSpPr>
          <p:cNvPr id="1049994"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96"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98"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0"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2"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加强跨部门之间的合作与协调意识</a:t>
            </a:r>
            <a:endParaRPr altLang="en-US" dirty="0" sz="1200" lang="zh-CN" spc="150">
              <a:solidFill>
                <a:srgbClr val="FFFFFF"/>
              </a:solidFill>
              <a:latin typeface="+mn-ea"/>
              <a:sym typeface="+mn-ea"/>
            </a:endParaRPr>
          </a:p>
        </p:txBody>
      </p:sp>
      <p:sp>
        <p:nvSpPr>
          <p:cNvPr id="1050004"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6"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8"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协调不同部门之间的利益关系</a:t>
            </a:r>
            <a:endParaRPr altLang="en-US" dirty="0" sz="1200" lang="zh-CN" spc="150">
              <a:solidFill>
                <a:schemeClr val="tx1">
                  <a:lumMod val="65000"/>
                  <a:lumOff val="35000"/>
                </a:schemeClr>
              </a:solidFill>
              <a:latin typeface="+mn-ea"/>
              <a:sym typeface="+mn-ea"/>
            </a:endParaRPr>
          </a:p>
        </p:txBody>
      </p:sp>
      <p:sp>
        <p:nvSpPr>
          <p:cNvPr id="1050010"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2"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4"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跨部门之间的沟通与协作机制</a:t>
            </a:r>
            <a:endParaRPr altLang="en-US" dirty="0" sz="1200" lang="zh-CN" spc="150">
              <a:solidFill>
                <a:srgbClr val="FFFFFF"/>
              </a:solidFill>
              <a:latin typeface="+mn-ea"/>
              <a:sym typeface="+mn-ea"/>
            </a:endParaRPr>
          </a:p>
        </p:txBody>
      </p:sp>
      <p:sp>
        <p:nvSpPr>
          <p:cNvPr id="1050016"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8"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0"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不同部门之间的数据共享与整合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066" name="文本占位符 2"/>
          <p:cNvSpPr>
            <a:spLocks noGrp="1"/>
          </p:cNvSpPr>
          <p:nvPr>
            <p:ph type="body" idx="2"/>
            <p:custDataLst>
              <p:tags r:id="rId1"/>
            </p:custDataLst>
          </p:nvPr>
        </p:nvSpPr>
        <p:spPr/>
        <p:txBody>
          <a:bodyPr/>
          <a:p>
            <a:r>
              <a:rPr altLang="en-US" lang="zh-CN"/>
              <a:t>PART FIVE</a:t>
            </a:r>
            <a:endParaRPr altLang="en-US" lang="zh-CN"/>
          </a:p>
        </p:txBody>
      </p:sp>
      <p:sp>
        <p:nvSpPr>
          <p:cNvPr id="1050068" name="标题 4"/>
          <p:cNvSpPr>
            <a:spLocks noGrp="1"/>
          </p:cNvSpPr>
          <p:nvPr>
            <p:ph type="title" idx="1"/>
            <p:custDataLst>
              <p:tags r:id="rId2"/>
            </p:custDataLst>
          </p:nvPr>
        </p:nvSpPr>
        <p:spPr/>
        <p:txBody>
          <a:bodyPr/>
          <a:p>
            <a:r>
              <a:rPr altLang="en-US" lang="zh-CN"/>
              <a:t>人工智能在环境安全监测中的前景展望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70" name="标题 2"/>
          <p:cNvSpPr>
            <a:spLocks noGrp="1"/>
          </p:cNvSpPr>
          <p:nvPr>
            <p:ph type="title" idx="2"/>
          </p:nvPr>
        </p:nvSpPr>
        <p:spPr/>
        <p:txBody>
          <a:bodyPr/>
          <a:p>
            <a:r>
              <a:rPr altLang="en-US" lang="zh-CN"/>
              <a:t>未来发展趋势预测</a:t>
            </a:r>
            <a:endParaRPr altLang="en-US" lang="zh-CN"/>
          </a:p>
        </p:txBody>
      </p:sp>
      <p:sp>
        <p:nvSpPr>
          <p:cNvPr id="105017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政府和企业将加大对环境安全监测领域的投入，推动人工智能技术的普及和应用</a:t>
            </a:r>
            <a:endParaRPr altLang="en-US" dirty="0" sz="2400" lang="zh-CN">
              <a:latin typeface="+mn-ea"/>
              <a:ea typeface="+mn-ea"/>
            </a:endParaRPr>
          </a:p>
        </p:txBody>
      </p:sp>
      <p:sp>
        <p:nvSpPr>
          <p:cNvPr id="105019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国际合作将加强，共同应对全球环境安全挑战，推动人工智能技术在环境安全监测领域的全球发展</a:t>
            </a:r>
            <a:endParaRPr altLang="en-US" dirty="0" sz="2400" lang="zh-CN">
              <a:latin typeface="+mn-ea"/>
              <a:ea typeface="+mn-ea"/>
            </a:endParaRPr>
          </a:p>
        </p:txBody>
      </p:sp>
      <p:sp>
        <p:nvSpPr>
          <p:cNvPr id="105019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人工智能技术不断进步，将进一步提高环境安全监测的准确性和效率</a:t>
            </a:r>
            <a:endParaRPr altLang="en-US" dirty="0" sz="2400" lang="zh-CN">
              <a:latin typeface="+mn-ea"/>
              <a:ea typeface="+mn-ea"/>
            </a:endParaRPr>
          </a:p>
        </p:txBody>
      </p:sp>
      <p:sp>
        <p:nvSpPr>
          <p:cNvPr id="105019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物联网、大数据等技术的融合应用，将推动环境安全监测向智能化、精细化方向发展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40" name="标题 2"/>
          <p:cNvSpPr>
            <a:spLocks noGrp="1"/>
          </p:cNvSpPr>
          <p:nvPr>
            <p:ph type="title" idx="2"/>
          </p:nvPr>
        </p:nvSpPr>
        <p:spPr/>
        <p:txBody>
          <a:bodyPr/>
          <a:p>
            <a:r>
              <a:rPr altLang="en-US" lang="zh-CN"/>
              <a:t>技术创新方向探讨</a:t>
            </a:r>
            <a:endParaRPr altLang="en-US" lang="zh-CN"/>
          </a:p>
        </p:txBody>
      </p:sp>
      <p:sp>
        <p:nvSpPr>
          <p:cNvPr id="1050242"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44"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深度学习算法优化：提高环境安全监测的准确性和效率</a:t>
            </a:r>
            <a:endParaRPr altLang="en-US" dirty="0" sz="2000" lang="zh-CN" spc="150">
              <a:solidFill>
                <a:schemeClr val="tx1">
                  <a:lumMod val="75000"/>
                  <a:lumOff val="25000"/>
                </a:schemeClr>
              </a:solidFill>
              <a:latin typeface="+mn-ea"/>
              <a:sym typeface="+mn-ea"/>
            </a:endParaRPr>
          </a:p>
        </p:txBody>
      </p:sp>
      <p:sp>
        <p:nvSpPr>
          <p:cNvPr id="1050246"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8"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0"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多传感器融合技术：实现更全面的环境信息获取</a:t>
            </a:r>
            <a:endParaRPr altLang="en-US" dirty="0" sz="2000" lang="zh-CN" spc="150">
              <a:solidFill>
                <a:schemeClr val="tx1">
                  <a:lumMod val="75000"/>
                  <a:lumOff val="25000"/>
                </a:schemeClr>
              </a:solidFill>
              <a:latin typeface="+mn-ea"/>
              <a:sym typeface="+mn-ea"/>
            </a:endParaRPr>
          </a:p>
        </p:txBody>
      </p:sp>
      <p:sp>
        <p:nvSpPr>
          <p:cNvPr id="1050252"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4"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6"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云计算和大数据技术：提升数据处理和分析能力</a:t>
            </a:r>
            <a:endParaRPr altLang="en-US" dirty="0" sz="2000" lang="zh-CN" spc="150">
              <a:solidFill>
                <a:schemeClr val="tx1">
                  <a:lumMod val="75000"/>
                  <a:lumOff val="25000"/>
                </a:schemeClr>
              </a:solidFill>
              <a:latin typeface="+mn-ea"/>
              <a:sym typeface="+mn-ea"/>
            </a:endParaRPr>
          </a:p>
        </p:txBody>
      </p:sp>
      <p:sp>
        <p:nvSpPr>
          <p:cNvPr id="1050258"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0"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2"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智能化决策支持系统：为环境安全监测提供更准确的预测和决策支持</a:t>
            </a:r>
            <a:endParaRPr altLang="en-US" dirty="0" sz="2000" lang="zh-CN" spc="150">
              <a:solidFill>
                <a:schemeClr val="tx1">
                  <a:lumMod val="75000"/>
                  <a:lumOff val="25000"/>
                </a:schemeClr>
              </a:solidFill>
              <a:latin typeface="+mn-ea"/>
              <a:sym typeface="+mn-ea"/>
            </a:endParaRPr>
          </a:p>
        </p:txBody>
      </p:sp>
      <p:sp>
        <p:nvSpPr>
          <p:cNvPr id="1050264"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10" name="标题 2"/>
          <p:cNvSpPr>
            <a:spLocks noGrp="1"/>
          </p:cNvSpPr>
          <p:nvPr>
            <p:ph type="title" idx="2"/>
          </p:nvPr>
        </p:nvSpPr>
        <p:spPr/>
        <p:txBody>
          <a:bodyPr/>
          <a:p>
            <a:r>
              <a:rPr altLang="en-US" lang="zh-CN"/>
              <a:t>政策法规完善建议</a:t>
            </a:r>
            <a:endParaRPr altLang="en-US" lang="zh-CN"/>
          </a:p>
        </p:txBody>
      </p:sp>
      <p:sp>
        <p:nvSpPr>
          <p:cNvPr id="1050312"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制定和完善相关法律法规，明确人工智能在环境安全监测中的地位和作用</a:t>
            </a:r>
            <a:endParaRPr altLang="en-US" dirty="0" sz="1200" lang="zh-CN" spc="150">
              <a:solidFill>
                <a:schemeClr val="tx1">
                  <a:lumMod val="65000"/>
                  <a:lumOff val="35000"/>
                </a:schemeClr>
              </a:solidFill>
              <a:latin typeface="+mn-ea"/>
              <a:sym typeface="+mn-ea"/>
            </a:endParaRPr>
          </a:p>
        </p:txBody>
      </p:sp>
      <p:sp>
        <p:nvSpPr>
          <p:cNvPr id="1050314"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加强政策引导，鼓励企业和科研机构加强人工智能在环境安全监测领域的研究和应用</a:t>
            </a:r>
            <a:endParaRPr altLang="en-US" dirty="0" sz="1200" lang="zh-CN" spc="150">
              <a:solidFill>
                <a:schemeClr val="tx1">
                  <a:lumMod val="65000"/>
                  <a:lumOff val="35000"/>
                </a:schemeClr>
              </a:solidFill>
              <a:latin typeface="+mn-ea"/>
              <a:sym typeface="+mn-ea"/>
            </a:endParaRPr>
          </a:p>
        </p:txBody>
      </p:sp>
      <p:sp>
        <p:nvSpPr>
          <p:cNvPr id="1050316"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建立健全监管机制，确保人工智能在环境安全监测中的合规性和安全性</a:t>
            </a:r>
            <a:endParaRPr altLang="en-US" dirty="0" sz="1200" lang="zh-CN" spc="150">
              <a:solidFill>
                <a:schemeClr val="tx1">
                  <a:lumMod val="65000"/>
                  <a:lumOff val="35000"/>
                </a:schemeClr>
              </a:solidFill>
              <a:latin typeface="+mn-ea"/>
              <a:sym typeface="+mn-ea"/>
            </a:endParaRPr>
          </a:p>
        </p:txBody>
      </p:sp>
      <p:sp>
        <p:nvSpPr>
          <p:cNvPr id="1050318"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加强国际合作，共同推动人工智能在环境安全监测领域的发展和应用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364" name="标题 2"/>
          <p:cNvSpPr>
            <a:spLocks noGrp="1"/>
          </p:cNvSpPr>
          <p:nvPr>
            <p:ph type="title" idx="2"/>
          </p:nvPr>
        </p:nvSpPr>
        <p:spPr/>
        <p:txBody>
          <a:bodyPr/>
          <a:p>
            <a:r>
              <a:rPr altLang="en-US" lang="zh-CN"/>
              <a:t>跨领域合作机会挖掘</a:t>
            </a:r>
            <a:endParaRPr altLang="en-US" lang="zh-CN"/>
          </a:p>
        </p:txBody>
      </p:sp>
      <p:sp>
        <p:nvSpPr>
          <p:cNvPr id="105036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人工智能与环境安全监测领域的融合：介绍人工智能在环境安全监测中的应用，以及与该领域其他技术的结合，如物联网、大数据等。</a:t>
            </a:r>
            <a:endParaRPr altLang="en-US" dirty="0" sz="1200" lang="zh-CN" spc="150">
              <a:solidFill>
                <a:schemeClr val="tx1">
                  <a:lumMod val="65000"/>
                  <a:lumOff val="35000"/>
                </a:schemeClr>
              </a:solidFill>
              <a:latin typeface="+mn-ea"/>
              <a:sym typeface="+mn-ea"/>
            </a:endParaRPr>
          </a:p>
        </p:txBody>
      </p:sp>
      <p:sp>
        <p:nvSpPr>
          <p:cNvPr id="105036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跨领域合作机会挖掘：探讨人工智能在环境安全监测领域与其他领域的合作机会，如与环保、医疗、农业等领域的合作，以及如何利用人工智能技术为这些领域提供更好的解决方案。</a:t>
            </a:r>
            <a:endParaRPr altLang="en-US" dirty="0" sz="1200" lang="zh-CN" spc="150">
              <a:solidFill>
                <a:schemeClr val="tx1">
                  <a:lumMod val="65000"/>
                  <a:lumOff val="35000"/>
                </a:schemeClr>
              </a:solidFill>
              <a:latin typeface="+mn-ea"/>
              <a:sym typeface="+mn-ea"/>
            </a:endParaRPr>
          </a:p>
        </p:txBody>
      </p:sp>
      <p:sp>
        <p:nvSpPr>
          <p:cNvPr id="105037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未来发展趋势：分析人工智能在环境安全监测领域的未来发展趋势，如智能化、自动化、个性化等，以及如何应对未来可能出现的技术挑战和机遇。</a:t>
            </a:r>
            <a:endParaRPr altLang="en-US" dirty="0" sz="1200" lang="zh-CN" spc="150">
              <a:solidFill>
                <a:schemeClr val="tx1">
                  <a:lumMod val="65000"/>
                  <a:lumOff val="35000"/>
                </a:schemeClr>
              </a:solidFill>
              <a:latin typeface="+mn-ea"/>
              <a:sym typeface="+mn-ea"/>
            </a:endParaRPr>
          </a:p>
        </p:txBody>
      </p:sp>
      <p:sp>
        <p:nvSpPr>
          <p:cNvPr id="105037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跨领域合作案例分享：分享一些成功的跨领域合作案例，如人工智能在环境安全监测领域与其他领域的成功合作项目，以及这些项目所带来的实际效益和影响。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9" name=""/>
        <p:cNvGrpSpPr/>
        <p:nvPr/>
      </p:nvGrpSpPr>
      <p:grpSpPr>
        <a:xfrm>
          <a:off x="0" y="0"/>
          <a:ext cx="0" cy="0"/>
          <a:chOff x="0" y="0"/>
          <a:chExt cx="0" cy="0"/>
        </a:xfrm>
      </p:grpSpPr>
      <p:sp>
        <p:nvSpPr>
          <p:cNvPr id="1050418" name="标题 1"/>
          <p:cNvSpPr>
            <a:spLocks noGrp="1"/>
          </p:cNvSpPr>
          <p:nvPr>
            <p:ph type="title" idx="2"/>
            <p:custDataLst>
              <p:tags r:id="rId1"/>
            </p:custDataLst>
          </p:nvPr>
        </p:nvSpPr>
        <p:spPr/>
        <p:txBody>
          <a:bodyPr/>
          <a:p>
            <a:r>
              <a:rPr altLang="en-US" lang="zh-CN"/>
              <a:t>THANK YOU</a:t>
            </a:r>
            <a:endParaRPr altLang="en-US" lang="zh-CN"/>
          </a:p>
        </p:txBody>
      </p:sp>
      <p:sp>
        <p:nvSpPr>
          <p:cNvPr id="1050420"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5*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5*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5*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5*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5*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5*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291_5"/>
  <p:tag name="KSO_WM_TEMPLATE_SUBCATEGORY" val="2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7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9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2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30.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2023-12-16T22:01:17Z</dcterms:created>
  <dcterms:modified xsi:type="dcterms:W3CDTF">2023-12-16T22:01:17Z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ea44a0f0fb314884b89fe03cb76dc8ce_21</vt:lpwstr>
  </property>
</Properties>
</file>