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61" r:id="rId1"/>
    <p:sldMasterId id="2147488298" r:id="rId2"/>
  </p:sldMasterIdLst>
  <p:notesMasterIdLst>
    <p:notesMasterId r:id="rId3"/>
  </p:notesMasterIdLst>
  <p:sldIdLst>
    <p:sldId id="2364" r:id="rId4"/>
    <p:sldId id="2369" r:id="rId5"/>
    <p:sldId id="2374" r:id="rId6"/>
    <p:sldId id="2378" r:id="rId7"/>
    <p:sldId id="2381" r:id="rId8"/>
    <p:sldId id="2385" r:id="rId9"/>
    <p:sldId id="2389" r:id="rId10"/>
    <p:sldId id="2392" r:id="rId11"/>
    <p:sldId id="2396" r:id="rId12"/>
    <p:sldId id="2400" r:id="rId13"/>
    <p:sldId id="2403" r:id="rId14"/>
    <p:sldId id="2406" r:id="rId15"/>
    <p:sldId id="2410" r:id="rId16"/>
    <p:sldId id="2414" r:id="rId17"/>
    <p:sldId id="2417" r:id="rId18"/>
    <p:sldId id="2420" r:id="rId19"/>
    <p:sldId id="2423" r:id="rId20"/>
    <p:sldId id="2427" r:id="rId21"/>
    <p:sldId id="2431" r:id="rId22"/>
    <p:sldId id="2434" r:id="rId23"/>
    <p:sldId id="2438" r:id="rId24"/>
    <p:sldId id="2442" r:id="rId25"/>
    <p:sldId id="2445" r:id="rId26"/>
    <p:sldId id="244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62" r:id="rId1"/>
    <p:sldLayoutId id="2147488263" r:id="rId2"/>
    <p:sldLayoutId id="2147488264" r:id="rId3"/>
    <p:sldLayoutId id="2147488265" r:id="rId4"/>
    <p:sldLayoutId id="2147488266" r:id="rId5"/>
    <p:sldLayoutId id="2147488267" r:id="rId6"/>
    <p:sldLayoutId id="2147488268" r:id="rId7"/>
    <p:sldLayoutId id="2147488269" r:id="rId8"/>
    <p:sldLayoutId id="2147488270" r:id="rId9"/>
    <p:sldLayoutId id="2147488271" r:id="rId10"/>
    <p:sldLayoutId id="21474882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299" r:id="rId1"/>
    <p:sldLayoutId id="2147488300" r:id="rId2"/>
    <p:sldLayoutId id="2147488301" r:id="rId3"/>
    <p:sldLayoutId id="2147488302" r:id="rId4"/>
    <p:sldLayoutId id="2147488303" r:id="rId5"/>
    <p:sldLayoutId id="2147488304" r:id="rId6"/>
    <p:sldLayoutId id="2147488305" r:id="rId7"/>
    <p:sldLayoutId id="2147488306" r:id="rId8"/>
    <p:sldLayoutId id="2147488307" r:id="rId9"/>
    <p:sldLayoutId id="2147488308" r:id="rId10"/>
    <p:sldLayoutId id="21474883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tags" Target="../tags/tag248.xml"/><Relationship Id="rId22" Type="http://schemas.openxmlformats.org/officeDocument/2006/relationships/tags" Target="../tags/tag249.xml"/><Relationship Id="rId23" Type="http://schemas.openxmlformats.org/officeDocument/2006/relationships/tags" Target="../tags/tag250.xml"/><Relationship Id="rId24" Type="http://schemas.openxmlformats.org/officeDocument/2006/relationships/tags" Target="../tags/tag251.xml"/><Relationship Id="rId25" Type="http://schemas.openxmlformats.org/officeDocument/2006/relationships/tags" Target="../tags/tag252.xml"/><Relationship Id="rId26" Type="http://schemas.openxmlformats.org/officeDocument/2006/relationships/tags" Target="../tags/tag253.xml"/><Relationship Id="rId27" Type="http://schemas.openxmlformats.org/officeDocument/2006/relationships/tags" Target="../tags/tag254.xml"/><Relationship Id="rId28" Type="http://schemas.openxmlformats.org/officeDocument/2006/relationships/tags" Target="../tags/tag255.xml"/><Relationship Id="rId29" Type="http://schemas.openxmlformats.org/officeDocument/2006/relationships/tags" Target="../tags/tag25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创造性思维的培养：2024年初中教育的战略目标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引言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创造性思维在初中教育中的现状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2024年初中教育培养创造性思维的目标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实现创造性思维培养目标的策略与措施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案例分享与借鉴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创造性思维的重要性</a:t>
            </a:r>
            <a:endParaRPr altLang="en-US" lang="zh-CN"/>
          </a:p>
        </p:txBody>
      </p:sp>
      <p:sp>
        <p:nvSpPr>
          <p:cNvPr id="10488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引言：创造性思维是未来社会发展的关键能力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创造性思维在教育中的地位和作用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创造性思维对于个人和社会的意义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培养创造性思维的必要性和紧迫性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初中教育阶段培养创造性思维的战略意义</a:t>
            </a:r>
            <a:endParaRPr altLang="en-US" lang="zh-CN"/>
          </a:p>
        </p:txBody>
      </p:sp>
      <p:sp>
        <p:nvSpPr>
          <p:cNvPr id="104895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提升国家创新能力：创造性思维是创新的核心，培养初中生的创造性思维有助于提升整个国家的创新能力。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适应未来社会发展：随着科技的快速发展，创造性思维的培养是适应未来社会发展的关键。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促进个人发展：创造性思维有助于个人在工作和生活中更好地应对挑战，实现个人价值。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提高教育质量：通过培养创造性思维，可以提高学生的综合素质，从而提高教育质量。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创造性思维在初中教育中的现状</a:t>
            </a:r>
            <a:endParaRPr altLang="en-US" lang="zh-CN"/>
          </a:p>
        </p:txBody>
      </p:sp>
      <p:sp>
        <p:nvSpPr>
          <p:cNvPr id="10490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当前初中教育在创造性思维培养方面的不足</a:t>
            </a:r>
            <a:endParaRPr altLang="en-US" lang="zh-CN"/>
          </a:p>
        </p:txBody>
      </p:sp>
      <p:sp>
        <p:nvSpPr>
          <p:cNvPr id="1049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缺乏创新教育理念：许多教师仍受传统教育观念影响，过分注重知识传授，忽视学生创新能力的培养。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教学方法单一：许多教师仍采用传统的讲授式教学，学生缺乏独立思考和自主探究的机会，限制了创造性思维的发展。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课程设置不合理：初中课程设置过于偏重学科知识，缺乏跨学科整合和综合性课程，不利于培养学生的创新思维。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教育评价机制不健全：目前的教育评价机制过于注重考试成绩，导致教师和学生过于关注知识记忆，忽视创新能力的培养。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创造性思维培养的挑战与机遇</a:t>
            </a:r>
            <a:endParaRPr altLang="en-US" lang="zh-CN"/>
          </a:p>
        </p:txBody>
      </p:sp>
      <p:sp>
        <p:nvSpPr>
          <p:cNvPr id="10491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机遇：国家政策的支持，鼓励创新教育的发展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机遇：社会对创新人才的需求增加，推动初中教育注重创造性思维的培养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挑战：传统教育观念的束缚，应试教育体制的限制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挑战：教师队伍的创新意识和能力不足，缺乏有效的创新教学方法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2024年初中教育培养创造性思维的目标</a:t>
            </a:r>
            <a:endParaRPr altLang="en-US" lang="zh-CN"/>
          </a:p>
        </p:txBody>
      </p:sp>
      <p:sp>
        <p:nvSpPr>
          <p:cNvPr id="10491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短期目标：提升教师队伍的创造性思维素质</a:t>
            </a:r>
            <a:endParaRPr altLang="en-US" lang="zh-CN"/>
          </a:p>
        </p:txBody>
      </p:sp>
      <p:sp>
        <p:nvSpPr>
          <p:cNvPr id="10491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实施：确保教师掌握创造性思维教学方法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评估：定期评估教师创造性思维素质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目标：培养教师创造性思维意识和能力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措施：开展创造性思维培训课程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中期目标：完善课程体系，强化创造性思维培养</a:t>
            </a:r>
            <a:endParaRPr altLang="en-US" lang="zh-CN"/>
          </a:p>
        </p:txBody>
      </p:sp>
      <p:sp>
        <p:nvSpPr>
          <p:cNvPr id="10492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完善课程体系：建立科学、系统的课程体系，注重学科交叉融合，为学生提供多样化的课程选择。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强化创造性思维培养：将创造性思维培养融入课程教学中，注重启发学生思维，鼓励学生创新实践。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提升教师创新能力：加强教师创新教育培训，提高教师创新意识和创新能力，为学生提供更好的指导。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建立创新实践平台：为学生提供丰富的创新实践机会，鼓励学生参与创新项目，培养创新精神和创新能力。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长期目标：培养具有国际竞争力的创新型人才</a:t>
            </a:r>
            <a:endParaRPr altLang="en-US" lang="zh-CN"/>
          </a:p>
        </p:txBody>
      </p:sp>
      <p:sp>
        <p:nvSpPr>
          <p:cNvPr id="104931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目标：通过初中教育培养出具备国际竞争力的创新型人才，为国家的经济社会发展提供人才保障。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重点：注重学生的个性发展，培养学生的创新思维、实践能力、团队协作精神和国际视野。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措施：加强课程设置改革，注重跨学科融合，鼓励学生自主探究和合作学习，开展丰富的课外拓展活动，加强与国际教育机构的交流合作。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评估：建立科学的评价体系，注重过程评价和学生自评，定期对学生的学习成果进行评估和反馈。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实现创造性思维培养目标的策略与措施</a:t>
            </a:r>
            <a:endParaRPr altLang="en-US" lang="zh-CN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提升教师队伍的创造性思维素质</a:t>
            </a:r>
            <a:endParaRPr altLang="en-US" lang="zh-CN"/>
          </a:p>
        </p:txBody>
      </p:sp>
      <p:sp>
        <p:nvSpPr>
          <p:cNvPr id="10494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建立教师创造性思维评价机制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提升教师对创造性思维重要性的认识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培训教师掌握创造性思维的理论和实践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鼓励教师开展创新性教学实践活动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完善课程体系，强化创造性思维培养</a:t>
            </a:r>
            <a:endParaRPr altLang="en-US" lang="zh-CN"/>
          </a:p>
        </p:txBody>
      </p:sp>
      <p:sp>
        <p:nvSpPr>
          <p:cNvPr id="104946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增加实践课程比例，鼓励学生动手操作，培养其解决问题的能力。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开展创新教育活动，如科技竞赛、创意设计等，激发学生的创造力。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建立以创造性思维为核心的课程体系，将创新教育融入日常教学中。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引入跨学科课程，拓宽学生知识面，培养其综合思维能力。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创新教育评价体系，激励学生发挥创造性</a:t>
            </a:r>
            <a:endParaRPr altLang="en-US" lang="zh-CN"/>
          </a:p>
        </p:txBody>
      </p:sp>
      <p:sp>
        <p:nvSpPr>
          <p:cNvPr id="104952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建立多元评价标准，关注学生的创新能力和实践成果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建立激励机制，表彰优秀创新成果和有创造力的学生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鼓励开放性问题，激发学生的想象力和探索精神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引入项目式学习，让学生在实践中锻炼创造性思维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加强学校与家庭、社会的协同育人机制</a:t>
            </a:r>
            <a:endParaRPr altLang="en-US" lang="zh-CN"/>
          </a:p>
        </p:txBody>
      </p:sp>
      <p:sp>
        <p:nvSpPr>
          <p:cNvPr id="10496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强化实践教学环节：增加实验、实践课程的比重，加强对学生动手能力和实践操作能力的培养，让学生在实践中发现问题、解决问题。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营造创新文化氛围：通过举办科技节、创新大赛等活动，激发学生的创新热情，营造崇尚创新、敢于尝试的文化氛围。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加强学校与家庭、社会的协同育人机制：鼓励学校与家庭、社区、企业等建立合作关系，共同参与学生的创造性思维培养。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创新教学方式方法：采用探究式、项目式、案例式等多种教学方法，引导学生自主学习、合作学习，培养其创新意识和实践能力。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案例分享与借鉴</a:t>
            </a:r>
            <a:endParaRPr altLang="en-US" lang="zh-CN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国内外初中教育中创造性思维培养的典型案例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国内案例：上海市实验学校的“探究性学习”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国内案例：北京师范大学附属中学的“项目式学习”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国外案例：美国洛杉矶市的“创新与合作学校”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国外案例：英国伦敦市的“创意教育项目”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成功经验与教训的总结与借鉴</a:t>
            </a:r>
            <a:endParaRPr altLang="en-US" lang="zh-CN"/>
          </a:p>
        </p:txBody>
      </p:sp>
      <p:sp>
        <p:nvSpPr>
          <p:cNvPr id="104976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成功案例：某中学通过创新教学方式，有效提升了学生的创造性思维能力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成功原因：教师团队具备创新意识和实践能力，注重启发式教学和个性化培养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借鉴之处：其他学校可以学习该中学的教学方式，加强教师培训和交流，鼓励创新教育实践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教训总结：传统教育方式限制了学生的创造性思维发展，需要更新教育观念和方法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498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初中教育在创造性思维培养方面取得的成果与不足</a:t>
            </a:r>
            <a:endParaRPr altLang="en-US" lang="zh-CN"/>
          </a:p>
        </p:txBody>
      </p:sp>
      <p:sp>
        <p:nvSpPr>
          <p:cNvPr id="10498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成果：越来越多的学校开始重视创造性思维的培养，并采取了一系列措施，如开设创新课程、开展创新实践活动等。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不足：部分学校仍存在应试教育倾向，过于注重分数和升学率，缺乏对创造性思维的培养。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结论：初中教育在创造性思维培养方面取得了一定的成果，但仍存在不足之处，需要进一步加强和改进。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展望：未来初中教育应更加注重创造性思维的培养，加强创新教育和实践活动的开展，提高学生的创新能力和综合素质。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未来初中教育在创造性思维培养方面的展望与建议</a:t>
            </a:r>
            <a:endParaRPr altLang="en-US" lang="zh-CN"/>
          </a:p>
        </p:txBody>
      </p:sp>
      <p:sp>
        <p:nvSpPr>
          <p:cNvPr id="104991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展望：随着科技的发展，未来的初中教育将更加注重创造性思维的培养，以适应社会对创新人才的需求。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建议：学校应加强创造性思维教育，注重培养学生的创新能力和实践能力，同时加强与企业的合作，为学生提供更多的实践机会。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展望：未来初中教育将更加注重个性化教育，根据学生的特点和兴趣，制定个性化的教育方案，充分挖掘学生的潜力。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建议：教师应转变传统的教学观念，采用启发式、探究式等教学方法，引导学生主动思考、发现问题并解决问题。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7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2023-12-31T13:42:17Z</dcterms:created>
  <dcterms:modified xsi:type="dcterms:W3CDTF">2023-12-31T13:42:17Z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626e0d3084a74eb0be0887f3e3885eb3_21</vt:lpwstr>
  </property>
</Properties>
</file>