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2955" r:id="rId1"/>
    <p:sldMasterId id="2147512992" r:id="rId2"/>
  </p:sldMasterIdLst>
  <p:notesMasterIdLst>
    <p:notesMasterId r:id="rId3"/>
  </p:notesMasterIdLst>
  <p:sldIdLst>
    <p:sldId id="13014" r:id="rId4"/>
    <p:sldId id="13017" r:id="rId5"/>
    <p:sldId id="13020" r:id="rId6"/>
    <p:sldId id="13023" r:id="rId7"/>
    <p:sldId id="13026" r:id="rId8"/>
    <p:sldId id="13029" r:id="rId9"/>
    <p:sldId id="13032" r:id="rId10"/>
    <p:sldId id="13035" r:id="rId11"/>
    <p:sldId id="13038" r:id="rId12"/>
    <p:sldId id="13041" r:id="rId13"/>
    <p:sldId id="13044" r:id="rId14"/>
    <p:sldId id="13047" r:id="rId15"/>
    <p:sldId id="13050" r:id="rId16"/>
    <p:sldId id="13053" r:id="rId17"/>
    <p:sldId id="13056" r:id="rId18"/>
    <p:sldId id="13059" r:id="rId19"/>
    <p:sldId id="13062" r:id="rId20"/>
    <p:sldId id="13065" r:id="rId21"/>
    <p:sldId id="13068" r:id="rId22"/>
    <p:sldId id="13071" r:id="rId23"/>
    <p:sldId id="13074" r:id="rId24"/>
    <p:sldId id="13077" r:id="rId25"/>
    <p:sldId id="13080" r:id="rId26"/>
    <p:sldId id="13083" r:id="rId27"/>
    <p:sldId id="13086" r:id="rId28"/>
    <p:sldId id="13089" r:id="rId29"/>
    <p:sldId id="13092" r:id="rId30"/>
    <p:sldId id="13095" r:id="rId31"/>
    <p:sldId id="13098" r:id="rId32"/>
    <p:sldId id="13101"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2956" r:id="rId1"/>
    <p:sldLayoutId id="2147512957" r:id="rId2"/>
    <p:sldLayoutId id="2147512958" r:id="rId3"/>
    <p:sldLayoutId id="2147512959" r:id="rId4"/>
    <p:sldLayoutId id="2147512960" r:id="rId5"/>
    <p:sldLayoutId id="2147512961" r:id="rId6"/>
    <p:sldLayoutId id="2147512962" r:id="rId7"/>
    <p:sldLayoutId id="2147512963" r:id="rId8"/>
    <p:sldLayoutId id="2147512964" r:id="rId9"/>
    <p:sldLayoutId id="2147512965" r:id="rId10"/>
    <p:sldLayoutId id="214751296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12993" r:id="rId1"/>
    <p:sldLayoutId id="2147512994" r:id="rId2"/>
    <p:sldLayoutId id="2147512995" r:id="rId3"/>
    <p:sldLayoutId id="2147512996" r:id="rId4"/>
    <p:sldLayoutId id="2147512997" r:id="rId5"/>
    <p:sldLayoutId id="2147512998" r:id="rId6"/>
    <p:sldLayoutId id="2147512999" r:id="rId7"/>
    <p:sldLayoutId id="2147513000" r:id="rId8"/>
    <p:sldLayoutId id="2147513001" r:id="rId9"/>
    <p:sldLayoutId id="2147513002" r:id="rId10"/>
    <p:sldLayoutId id="2147513003"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tags" Target="../tags/tag79.xml"/><Relationship Id="rId20" Type="http://schemas.openxmlformats.org/officeDocument/2006/relationships/tags" Target="../tags/tag80.xml"/><Relationship Id="rId21" Type="http://schemas.openxmlformats.org/officeDocument/2006/relationships/tags" Target="../tags/tag8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tags" Target="../tags/tag275.xml"/><Relationship Id="rId14" Type="http://schemas.openxmlformats.org/officeDocument/2006/relationships/tags" Target="../tags/tag276.xml"/><Relationship Id="rId15" Type="http://schemas.openxmlformats.org/officeDocument/2006/relationships/tags" Target="../tags/tag277.xml"/><Relationship Id="rId16" Type="http://schemas.openxmlformats.org/officeDocument/2006/relationships/tags" Target="../tags/tag278.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tags" Target="../tags/tag306.xml"/><Relationship Id="rId14" Type="http://schemas.openxmlformats.org/officeDocument/2006/relationships/tags" Target="../tags/tag307.xml"/><Relationship Id="rId15" Type="http://schemas.openxmlformats.org/officeDocument/2006/relationships/tags" Target="../tags/tag308.xml"/><Relationship Id="rId16" Type="http://schemas.openxmlformats.org/officeDocument/2006/relationships/tags" Target="../tags/tag309.xml"/><Relationship Id="rId17" Type="http://schemas.openxmlformats.org/officeDocument/2006/relationships/tags" Target="../tags/tag310.xml"/><Relationship Id="rId18" Type="http://schemas.openxmlformats.org/officeDocument/2006/relationships/tags" Target="../tags/tag311.xml"/><Relationship Id="rId19" Type="http://schemas.openxmlformats.org/officeDocument/2006/relationships/tags" Target="../tags/tag312.xml"/><Relationship Id="rId20" Type="http://schemas.openxmlformats.org/officeDocument/2006/relationships/tags" Target="../tags/tag313.xml"/><Relationship Id="rId21" Type="http://schemas.openxmlformats.org/officeDocument/2006/relationships/tags" Target="../tags/tag314.xml"/><Relationship Id="rId22" Type="http://schemas.openxmlformats.org/officeDocument/2006/relationships/tags" Target="../tags/tag315.xml"/><Relationship Id="rId23" Type="http://schemas.openxmlformats.org/officeDocument/2006/relationships/tags" Target="../tags/tag316.xml"/><Relationship Id="rId24" Type="http://schemas.openxmlformats.org/officeDocument/2006/relationships/tags" Target="../tags/tag317.xml"/><Relationship Id="rId25" Type="http://schemas.openxmlformats.org/officeDocument/2006/relationships/tags" Target="../tags/tag318.xml"/><Relationship Id="rId26" Type="http://schemas.openxmlformats.org/officeDocument/2006/relationships/tags" Target="../tags/tag319.xml"/><Relationship Id="rId27" Type="http://schemas.openxmlformats.org/officeDocument/2006/relationships/tags" Target="../tags/tag320.xml"/><Relationship Id="rId28" Type="http://schemas.openxmlformats.org/officeDocument/2006/relationships/tags" Target="../tags/tag321.xml"/><Relationship Id="rId29" Type="http://schemas.openxmlformats.org/officeDocument/2006/relationships/tags" Target="../tags/tag322.xml"/><Relationship Id="rId30"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小学生自主学习能力的培养与训练</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16"/>
          <p:cNvSpPr/>
          <p:nvPr>
            <p:custDataLst>
              <p:tags r:id="rId3"/>
            </p:custDataLst>
          </p:nvPr>
        </p:nvSpPr>
        <p:spPr>
          <a:xfrm>
            <a:off x="6096000"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68" name="矩形: 圆角 7"/>
          <p:cNvSpPr/>
          <p:nvPr>
            <p:custDataLst>
              <p:tags r:id="rId4"/>
            </p:custDataLst>
          </p:nvPr>
        </p:nvSpPr>
        <p:spPr>
          <a:xfrm>
            <a:off x="130117"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0" name="矩形: 圆角 10"/>
          <p:cNvSpPr/>
          <p:nvPr>
            <p:custDataLst>
              <p:tags r:id="rId5"/>
            </p:custDataLst>
          </p:nvPr>
        </p:nvSpPr>
        <p:spPr>
          <a:xfrm>
            <a:off x="214593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2" name="矩形: 圆角 13"/>
          <p:cNvSpPr/>
          <p:nvPr>
            <p:custDataLst>
              <p:tags r:id="rId6"/>
            </p:custDataLst>
          </p:nvPr>
        </p:nvSpPr>
        <p:spPr>
          <a:xfrm>
            <a:off x="4121455"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4" name="矩形: 圆角 16"/>
          <p:cNvSpPr/>
          <p:nvPr>
            <p:custDataLst>
              <p:tags r:id="rId7"/>
            </p:custDataLst>
          </p:nvPr>
        </p:nvSpPr>
        <p:spPr>
          <a:xfrm>
            <a:off x="811279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6" name="矩形: 圆角 16"/>
          <p:cNvSpPr/>
          <p:nvPr>
            <p:custDataLst>
              <p:tags r:id="rId8"/>
            </p:custDataLst>
          </p:nvPr>
        </p:nvSpPr>
        <p:spPr>
          <a:xfrm>
            <a:off x="10135177"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8" name="文本框 14"/>
          <p:cNvSpPr txBox="1"/>
          <p:nvPr>
            <p:custDataLst>
              <p:tags r:id="rId9"/>
            </p:custDataLst>
          </p:nvPr>
        </p:nvSpPr>
        <p:spPr>
          <a:xfrm flipH="1">
            <a:off x="16637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0" name="文本框 17"/>
          <p:cNvSpPr txBox="1"/>
          <p:nvPr>
            <p:custDataLst>
              <p:tags r:id="rId10"/>
            </p:custDataLst>
          </p:nvPr>
        </p:nvSpPr>
        <p:spPr>
          <a:xfrm>
            <a:off x="11493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82" name="文本框 14"/>
          <p:cNvSpPr txBox="1"/>
          <p:nvPr>
            <p:custDataLst>
              <p:tags r:id="rId11"/>
            </p:custDataLst>
          </p:nvPr>
        </p:nvSpPr>
        <p:spPr>
          <a:xfrm flipH="1">
            <a:off x="220726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4" name="文本框 17"/>
          <p:cNvSpPr txBox="1"/>
          <p:nvPr>
            <p:custDataLst>
              <p:tags r:id="rId12"/>
            </p:custDataLst>
          </p:nvPr>
        </p:nvSpPr>
        <p:spPr>
          <a:xfrm>
            <a:off x="215582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6" name="文本框 14"/>
          <p:cNvSpPr txBox="1"/>
          <p:nvPr>
            <p:custDataLst>
              <p:tags r:id="rId13"/>
            </p:custDataLst>
          </p:nvPr>
        </p:nvSpPr>
        <p:spPr>
          <a:xfrm flipH="1">
            <a:off x="418338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8" name="文本框 17"/>
          <p:cNvSpPr txBox="1"/>
          <p:nvPr>
            <p:custDataLst>
              <p:tags r:id="rId14"/>
            </p:custDataLst>
          </p:nvPr>
        </p:nvSpPr>
        <p:spPr>
          <a:xfrm>
            <a:off x="413194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90" name="文本框 17"/>
          <p:cNvSpPr txBox="1"/>
          <p:nvPr>
            <p:custDataLst>
              <p:tags r:id="rId15"/>
            </p:custDataLst>
          </p:nvPr>
        </p:nvSpPr>
        <p:spPr>
          <a:xfrm flipH="1">
            <a:off x="616204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2" name="文本框 17"/>
          <p:cNvSpPr txBox="1"/>
          <p:nvPr>
            <p:custDataLst>
              <p:tags r:id="rId16"/>
            </p:custDataLst>
          </p:nvPr>
        </p:nvSpPr>
        <p:spPr>
          <a:xfrm>
            <a:off x="611060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4" name="文本框 29"/>
          <p:cNvSpPr txBox="1"/>
          <p:nvPr>
            <p:custDataLst>
              <p:tags r:id="rId17"/>
            </p:custDataLst>
          </p:nvPr>
        </p:nvSpPr>
        <p:spPr>
          <a:xfrm flipH="1">
            <a:off x="8176895"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6" name="文本框 17"/>
          <p:cNvSpPr txBox="1"/>
          <p:nvPr>
            <p:custDataLst>
              <p:tags r:id="rId18"/>
            </p:custDataLst>
          </p:nvPr>
        </p:nvSpPr>
        <p:spPr>
          <a:xfrm>
            <a:off x="812546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
        <p:nvSpPr>
          <p:cNvPr id="1048798" name="文本框 31"/>
          <p:cNvSpPr txBox="1"/>
          <p:nvPr>
            <p:custDataLst>
              <p:tags r:id="rId19"/>
            </p:custDataLst>
          </p:nvPr>
        </p:nvSpPr>
        <p:spPr>
          <a:xfrm flipH="1">
            <a:off x="1016381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800" name="文本框 17"/>
          <p:cNvSpPr txBox="1"/>
          <p:nvPr>
            <p:custDataLst>
              <p:tags r:id="rId20"/>
            </p:custDataLst>
          </p:nvPr>
        </p:nvSpPr>
        <p:spPr>
          <a:xfrm>
            <a:off x="1013587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Six</a:t>
            </a:r>
            <a:endParaRPr altLang="zh-CN" dirty="0" sz="2000" lang="en-US">
              <a:solidFill>
                <a:schemeClr val="accent1"/>
              </a:solidFill>
              <a:latin typeface="+mj-ea"/>
              <a:ea typeface="+mj-ea"/>
              <a:cs typeface="微软雅黑" panose="020B0503020204020204" charset="-122"/>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2" name="标题"/>
          <p:cNvSpPr>
            <a:spLocks noGrp="1"/>
          </p:cNvSpPr>
          <p:nvPr>
            <p:ph type="title"/>
            <p:custDataLst>
              <p:tags r:id="rId1"/>
            </p:custDataLst>
          </p:nvPr>
        </p:nvSpPr>
        <p:spPr>
          <a:xfrm>
            <a:off x="1526400" y="3381109"/>
            <a:ext cx="9144000" cy="1152000"/>
          </a:xfrm>
        </p:spPr>
        <p:txBody>
          <a:bodyPr/>
          <a:p>
            <a:r>
              <a:rPr altLang="en-US" dirty="0" lang="zh-CN"/>
              <a:t>培养小学生自主学习能力的重要性</a:t>
            </a:r>
            <a:endParaRPr altLang="en-US" dirty="0" lang="zh-CN"/>
          </a:p>
        </p:txBody>
      </p:sp>
      <p:sp>
        <p:nvSpPr>
          <p:cNvPr id="1048824"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1"/>
          <p:cNvSpPr>
            <a:spLocks noGrp="1"/>
          </p:cNvSpPr>
          <p:nvPr>
            <p:ph type="title"/>
          </p:nvPr>
        </p:nvSpPr>
        <p:spPr/>
        <p:txBody>
          <a:bodyPr/>
          <a:p>
            <a:r>
              <a:rPr altLang="en-US" lang="zh-CN"/>
              <a:t>适应未来社会发展的需要</a:t>
            </a:r>
            <a:endParaRPr altLang="en-US" lang="zh-CN"/>
          </a:p>
        </p:txBody>
      </p:sp>
      <p:sp>
        <p:nvSpPr>
          <p:cNvPr id="1048852"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54"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56"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58"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60"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随着科技的发展，知识更新速度不断加快，自主学习能力能够帮助学生在未来的职业生涯中不断更新知识和技能。</a:t>
            </a:r>
            <a:endParaRPr altLang="en-US" sz="1400" lang="zh-CN" spc="150">
              <a:solidFill>
                <a:schemeClr val="tx1"/>
              </a:solidFill>
              <a:effectLst/>
              <a:latin typeface="+mn-ea"/>
              <a:sym typeface="+mn-ea"/>
            </a:endParaRPr>
          </a:p>
        </p:txBody>
      </p:sp>
      <p:sp>
        <p:nvSpPr>
          <p:cNvPr id="1048862"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自主学习能力是未来社会必备的能力之一，能够帮助学生更好地适应未来的工作环境。</a:t>
            </a:r>
            <a:endParaRPr altLang="en-US" dirty="0" sz="1400" lang="zh-CN" spc="150">
              <a:solidFill>
                <a:schemeClr val="tx1"/>
              </a:solidFill>
              <a:effectLst/>
              <a:latin typeface="+mn-ea"/>
              <a:sym typeface="+mn-ea"/>
            </a:endParaRPr>
          </a:p>
        </p:txBody>
      </p:sp>
      <p:sp>
        <p:nvSpPr>
          <p:cNvPr id="1048864"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自主学习能力能够培养学生的创新能力和解决问题的能力，这些能力在未来社会中非常重要。</a:t>
            </a:r>
            <a:endParaRPr altLang="en-US" sz="1400" lang="zh-CN" spc="150">
              <a:solidFill>
                <a:schemeClr val="tx1"/>
              </a:solidFill>
              <a:effectLst/>
              <a:latin typeface="+mn-ea"/>
              <a:sym typeface="+mn-ea"/>
            </a:endParaRPr>
          </a:p>
        </p:txBody>
      </p:sp>
      <p:sp>
        <p:nvSpPr>
          <p:cNvPr id="1048866"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自主学习能力能够提高学生的自我管理和自我约束能力，帮助学生更好地应对未来的挑战和机遇。</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00" name="标题 1"/>
          <p:cNvSpPr>
            <a:spLocks noGrp="1"/>
          </p:cNvSpPr>
          <p:nvPr>
            <p:ph type="title"/>
          </p:nvPr>
        </p:nvSpPr>
        <p:spPr/>
        <p:txBody>
          <a:bodyPr/>
          <a:p>
            <a:r>
              <a:rPr altLang="en-US" lang="zh-CN"/>
              <a:t>提高小学生学习效果和成绩</a:t>
            </a:r>
            <a:endParaRPr altLang="en-US" lang="zh-CN"/>
          </a:p>
        </p:txBody>
      </p:sp>
      <p:sp>
        <p:nvSpPr>
          <p:cNvPr id="1048902"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4"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6"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自主学习能力有助于提高学习效率</a:t>
            </a:r>
            <a:endParaRPr altLang="en-US" dirty="0" sz="2000" lang="zh-CN" spc="150">
              <a:solidFill>
                <a:schemeClr val="tx1">
                  <a:lumMod val="85000"/>
                  <a:lumOff val="15000"/>
                </a:schemeClr>
              </a:solidFill>
              <a:latin typeface="+mn-ea"/>
              <a:sym typeface="+mn-ea"/>
            </a:endParaRPr>
          </a:p>
        </p:txBody>
      </p:sp>
      <p:sp>
        <p:nvSpPr>
          <p:cNvPr id="1048908"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0"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自主学习能力有助于培养良好的学习习惯</a:t>
            </a:r>
            <a:endParaRPr altLang="en-US" dirty="0" sz="2000" lang="zh-CN" spc="150">
              <a:solidFill>
                <a:schemeClr val="tx1">
                  <a:lumMod val="85000"/>
                  <a:lumOff val="15000"/>
                </a:schemeClr>
              </a:solidFill>
              <a:latin typeface="+mn-ea"/>
              <a:sym typeface="+mn-ea"/>
            </a:endParaRPr>
          </a:p>
        </p:txBody>
      </p:sp>
      <p:sp>
        <p:nvSpPr>
          <p:cNvPr id="1048914"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6"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8"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自主学习能力有助于提高解决问题的能力</a:t>
            </a:r>
            <a:endParaRPr altLang="en-US" dirty="0" sz="2000" lang="zh-CN" spc="150">
              <a:solidFill>
                <a:schemeClr val="tx1">
                  <a:lumMod val="85000"/>
                  <a:lumOff val="15000"/>
                </a:schemeClr>
              </a:solidFill>
              <a:latin typeface="+mn-ea"/>
              <a:sym typeface="+mn-ea"/>
            </a:endParaRPr>
          </a:p>
        </p:txBody>
      </p:sp>
      <p:sp>
        <p:nvSpPr>
          <p:cNvPr id="1048920"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2"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4"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自主学习能力有助于提高学习成绩</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8" name="标题 1"/>
          <p:cNvSpPr>
            <a:spLocks noGrp="1"/>
          </p:cNvSpPr>
          <p:nvPr>
            <p:ph type="title"/>
          </p:nvPr>
        </p:nvSpPr>
        <p:spPr/>
        <p:txBody>
          <a:bodyPr/>
          <a:p>
            <a:r>
              <a:rPr altLang="en-US" lang="zh-CN"/>
              <a:t>培养小学生的创新能力和终身学习能力</a:t>
            </a:r>
            <a:endParaRPr altLang="en-US" lang="zh-CN"/>
          </a:p>
        </p:txBody>
      </p:sp>
      <p:sp>
        <p:nvSpPr>
          <p:cNvPr id="1048960"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2"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4"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6"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8" name="文本框 3"/>
          <p:cNvSpPr txBox="1"/>
          <p:nvPr>
            <p:custDataLst>
              <p:tags r:id="rId5"/>
            </p:custDataLst>
          </p:nvPr>
        </p:nvSpPr>
        <p:spPr>
          <a:xfrm>
            <a:off x="3810275" y="4539015"/>
            <a:ext cx="2809868" cy="1231193"/>
          </a:xfrm>
          <a:prstGeom prst="rect"/>
          <a:noFill/>
        </p:spPr>
        <p:txBody>
          <a:bodyPr lIns="0" rtlCol="0" wrap="square">
            <a:normAutofit fontScale="9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终身学习能力的培养：自主学习能力是实现终身学习的关键，有助于小学生养成自主学习的习惯，为未来的学习和成长奠定基础。</a:t>
            </a:r>
            <a:endParaRPr altLang="en-US" sz="1400" lang="zh-CN" spc="150">
              <a:solidFill>
                <a:schemeClr val="tx1"/>
              </a:solidFill>
              <a:effectLst/>
              <a:latin typeface="+mn-ea"/>
              <a:sym typeface="+mn-ea"/>
            </a:endParaRPr>
          </a:p>
        </p:txBody>
      </p:sp>
      <p:sp>
        <p:nvSpPr>
          <p:cNvPr id="1048970"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300" lang="zh-CN" spc="150">
                <a:solidFill>
                  <a:schemeClr val="tx1"/>
                </a:solidFill>
                <a:effectLst/>
                <a:latin typeface="+mn-ea"/>
                <a:sym typeface="+mn-ea"/>
              </a:rPr>
              <a:t>创新能力的培养：自主学习能力是培养创新思维的基础，有助于小学生发现和解决问题，激发创造力和想象力。</a:t>
            </a:r>
            <a:endParaRPr altLang="en-US" dirty="0" sz="1300" lang="zh-CN" spc="150">
              <a:solidFill>
                <a:schemeClr val="tx1"/>
              </a:solidFill>
              <a:effectLst/>
              <a:latin typeface="+mn-ea"/>
              <a:sym typeface="+mn-ea"/>
            </a:endParaRPr>
          </a:p>
        </p:txBody>
      </p:sp>
      <p:sp>
        <p:nvSpPr>
          <p:cNvPr id="1048972" name="文本框 7"/>
          <p:cNvSpPr txBox="1"/>
          <p:nvPr>
            <p:custDataLst>
              <p:tags r:id="rId7"/>
            </p:custDataLst>
          </p:nvPr>
        </p:nvSpPr>
        <p:spPr>
          <a:xfrm>
            <a:off x="6203955" y="1772582"/>
            <a:ext cx="2809868" cy="1267521"/>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300" lang="zh-CN" spc="150">
                <a:solidFill>
                  <a:schemeClr val="tx1"/>
                </a:solidFill>
                <a:effectLst/>
                <a:latin typeface="+mn-ea"/>
                <a:sym typeface="+mn-ea"/>
              </a:rPr>
              <a:t>适应未来社会的发展：随着科技的不断进步和社会的发展，具备自主学习能力的人才将更具竞争力，能够更好地适应未来的变化和挑战。</a:t>
            </a:r>
            <a:endParaRPr altLang="en-US" sz="1300" lang="zh-CN" spc="150">
              <a:solidFill>
                <a:schemeClr val="tx1"/>
              </a:solidFill>
              <a:effectLst/>
              <a:latin typeface="+mn-ea"/>
              <a:sym typeface="+mn-ea"/>
            </a:endParaRPr>
          </a:p>
        </p:txBody>
      </p:sp>
      <p:sp>
        <p:nvSpPr>
          <p:cNvPr id="1048974" name="文本框 8"/>
          <p:cNvSpPr txBox="1"/>
          <p:nvPr>
            <p:custDataLst>
              <p:tags r:id="rId8"/>
            </p:custDataLst>
          </p:nvPr>
        </p:nvSpPr>
        <p:spPr>
          <a:xfrm>
            <a:off x="8543932" y="4539015"/>
            <a:ext cx="2809868" cy="1231193"/>
          </a:xfrm>
          <a:prstGeom prst="rect"/>
          <a:noFill/>
        </p:spPr>
        <p:txBody>
          <a:bodyPr lIns="0" rtlCol="0" wrap="square">
            <a:normAutofit fontScale="97143"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提高学习成绩和个人素质：自主学习能力有助于小学生更好地掌握知识和技能，提高学习效率和个人素质，为未来的成功打下坚实的基础。</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08" name="标题"/>
          <p:cNvSpPr>
            <a:spLocks noGrp="1"/>
          </p:cNvSpPr>
          <p:nvPr>
            <p:ph type="title"/>
            <p:custDataLst>
              <p:tags r:id="rId1"/>
            </p:custDataLst>
          </p:nvPr>
        </p:nvSpPr>
        <p:spPr>
          <a:xfrm>
            <a:off x="1526400" y="3381109"/>
            <a:ext cx="9144000" cy="1152000"/>
          </a:xfrm>
        </p:spPr>
        <p:txBody>
          <a:bodyPr/>
          <a:p>
            <a:r>
              <a:rPr altLang="en-US" dirty="0" lang="zh-CN"/>
              <a:t>影响小学生自主学习能力的因素</a:t>
            </a:r>
            <a:endParaRPr altLang="en-US" dirty="0" lang="zh-CN"/>
          </a:p>
        </p:txBody>
      </p:sp>
      <p:sp>
        <p:nvSpPr>
          <p:cNvPr id="1049010"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36" name="标题 1"/>
          <p:cNvSpPr>
            <a:spLocks noGrp="1"/>
          </p:cNvSpPr>
          <p:nvPr>
            <p:ph type="title"/>
          </p:nvPr>
        </p:nvSpPr>
        <p:spPr/>
        <p:txBody>
          <a:bodyPr/>
          <a:p>
            <a:r>
              <a:rPr altLang="en-US" lang="zh-CN"/>
              <a:t>学习兴趣和动力</a:t>
            </a:r>
            <a:endParaRPr altLang="en-US" lang="zh-CN"/>
          </a:p>
        </p:txBody>
      </p:sp>
      <p:sp>
        <p:nvSpPr>
          <p:cNvPr id="1049038"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0"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42"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4"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46"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8"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50"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2"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54"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教师可以通过多样化的教学方式和有趣的学习内容来激发学生的学习兴趣。</a:t>
            </a:r>
            <a:endParaRPr altLang="en-US" dirty="0" sz="2400" lang="zh-CN">
              <a:latin typeface="+mn-ea"/>
              <a:ea typeface="+mn-ea"/>
            </a:endParaRPr>
          </a:p>
        </p:txBody>
      </p:sp>
      <p:sp>
        <p:nvSpPr>
          <p:cNvPr id="1049056"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家长可以通过鼓励、支持、引导等方式帮助学生培养学习兴趣和动力。</a:t>
            </a:r>
            <a:endParaRPr altLang="en-US" dirty="0" sz="2400" lang="zh-CN">
              <a:latin typeface="+mn-ea"/>
              <a:ea typeface="+mn-ea"/>
            </a:endParaRPr>
          </a:p>
        </p:txBody>
      </p:sp>
      <p:sp>
        <p:nvSpPr>
          <p:cNvPr id="1049058"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兴趣是自主学习的内在动力，能够激发学生的学习热情和积极性。</a:t>
            </a:r>
            <a:endParaRPr altLang="en-US" dirty="0" sz="2400" lang="zh-CN">
              <a:latin typeface="+mn-ea"/>
              <a:ea typeface="+mn-ea"/>
            </a:endParaRPr>
          </a:p>
        </p:txBody>
      </p:sp>
      <p:sp>
        <p:nvSpPr>
          <p:cNvPr id="1049060"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学生对学习内容的兴趣、对学科的偏好等因素会影响其自主学习能力。</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94" name="标题 1"/>
          <p:cNvSpPr>
            <a:spLocks noGrp="1"/>
          </p:cNvSpPr>
          <p:nvPr>
            <p:ph type="title"/>
          </p:nvPr>
        </p:nvSpPr>
        <p:spPr/>
        <p:txBody>
          <a:bodyPr/>
          <a:p>
            <a:r>
              <a:rPr altLang="en-US" lang="zh-CN"/>
              <a:t>学习方法和策略</a:t>
            </a:r>
            <a:endParaRPr altLang="en-US" lang="zh-CN"/>
          </a:p>
        </p:txBody>
      </p:sp>
      <p:sp>
        <p:nvSpPr>
          <p:cNvPr id="1049096"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8"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学习动机：激发学生的学习动力，提高学习自主性。</a:t>
            </a:r>
            <a:endParaRPr altLang="en-US" dirty="0" sz="2000" lang="zh-CN" spc="150">
              <a:solidFill>
                <a:schemeClr val="tx1">
                  <a:lumMod val="75000"/>
                  <a:lumOff val="25000"/>
                </a:schemeClr>
              </a:solidFill>
              <a:latin typeface="+mn-ea"/>
              <a:sym typeface="+mn-ea"/>
            </a:endParaRPr>
          </a:p>
        </p:txBody>
      </p:sp>
      <p:sp>
        <p:nvSpPr>
          <p:cNvPr id="1049100"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02"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4"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学习习惯：培养良好的学习习惯，如定时复习、独立完成作业等。</a:t>
            </a:r>
            <a:endParaRPr altLang="en-US" dirty="0" sz="2000" lang="zh-CN" spc="150">
              <a:solidFill>
                <a:schemeClr val="tx1">
                  <a:lumMod val="75000"/>
                  <a:lumOff val="25000"/>
                </a:schemeClr>
              </a:solidFill>
              <a:latin typeface="+mn-ea"/>
              <a:sym typeface="+mn-ea"/>
            </a:endParaRPr>
          </a:p>
        </p:txBody>
      </p:sp>
      <p:sp>
        <p:nvSpPr>
          <p:cNvPr id="1049106"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08"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10"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学习方法：教授学生有效的学习方法，如记忆技巧、笔记方法等。</a:t>
            </a:r>
            <a:endParaRPr altLang="en-US" dirty="0" sz="2000" lang="zh-CN" spc="150">
              <a:solidFill>
                <a:schemeClr val="tx1">
                  <a:lumMod val="75000"/>
                  <a:lumOff val="25000"/>
                </a:schemeClr>
              </a:solidFill>
              <a:latin typeface="+mn-ea"/>
              <a:sym typeface="+mn-ea"/>
            </a:endParaRPr>
          </a:p>
        </p:txBody>
      </p:sp>
      <p:sp>
        <p:nvSpPr>
          <p:cNvPr id="1049112"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14"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16"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学习策略：指导学生制定学习计划和目标，培养自主学习能力。</a:t>
            </a:r>
            <a:endParaRPr altLang="en-US" dirty="0" sz="2000" lang="zh-CN" spc="150">
              <a:solidFill>
                <a:schemeClr val="tx1">
                  <a:lumMod val="75000"/>
                  <a:lumOff val="25000"/>
                </a:schemeClr>
              </a:solidFill>
              <a:latin typeface="+mn-ea"/>
              <a:sym typeface="+mn-ea"/>
            </a:endParaRPr>
          </a:p>
        </p:txBody>
      </p:sp>
      <p:sp>
        <p:nvSpPr>
          <p:cNvPr id="1049118"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52" name="标题 1"/>
          <p:cNvSpPr>
            <a:spLocks noGrp="1"/>
          </p:cNvSpPr>
          <p:nvPr>
            <p:ph type="title"/>
          </p:nvPr>
        </p:nvSpPr>
        <p:spPr/>
        <p:txBody>
          <a:bodyPr/>
          <a:p>
            <a:r>
              <a:rPr altLang="en-US" lang="zh-CN"/>
              <a:t>学习环境和氛围</a:t>
            </a:r>
            <a:endParaRPr altLang="en-US" lang="zh-CN"/>
          </a:p>
        </p:txBody>
      </p:sp>
      <p:sp>
        <p:nvSpPr>
          <p:cNvPr id="1049154"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6"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家庭环境：家庭氛围、父母的教育方式等对小学生自主学习能力有重要影响。</a:t>
            </a:r>
            <a:endParaRPr altLang="en-US" dirty="0" sz="2000" lang="zh-CN" spc="150">
              <a:solidFill>
                <a:schemeClr val="tx1">
                  <a:lumMod val="75000"/>
                  <a:lumOff val="25000"/>
                </a:schemeClr>
              </a:solidFill>
              <a:latin typeface="+mn-ea"/>
              <a:sym typeface="+mn-ea"/>
            </a:endParaRPr>
          </a:p>
        </p:txBody>
      </p:sp>
      <p:sp>
        <p:nvSpPr>
          <p:cNvPr id="1049158"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0"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2"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学校环境：班级氛围、师生关系、教学质量等也会影响小学生的自主学习能力。</a:t>
            </a:r>
            <a:endParaRPr altLang="en-US" dirty="0" sz="2000" lang="zh-CN" spc="150">
              <a:solidFill>
                <a:schemeClr val="tx1">
                  <a:lumMod val="75000"/>
                  <a:lumOff val="25000"/>
                </a:schemeClr>
              </a:solidFill>
              <a:latin typeface="+mn-ea"/>
              <a:sym typeface="+mn-ea"/>
            </a:endParaRPr>
          </a:p>
        </p:txBody>
      </p:sp>
      <p:sp>
        <p:nvSpPr>
          <p:cNvPr id="1049164"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6"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8"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社会环境：社会文化背景、教育政策等也会对小学生的自主学习能力产生影响。</a:t>
            </a:r>
            <a:endParaRPr altLang="en-US" dirty="0" sz="2000" lang="zh-CN" spc="150">
              <a:solidFill>
                <a:schemeClr val="tx1">
                  <a:lumMod val="75000"/>
                  <a:lumOff val="25000"/>
                </a:schemeClr>
              </a:solidFill>
              <a:latin typeface="+mn-ea"/>
              <a:sym typeface="+mn-ea"/>
            </a:endParaRPr>
          </a:p>
        </p:txBody>
      </p:sp>
      <p:sp>
        <p:nvSpPr>
          <p:cNvPr id="1049170"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2"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4"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自我环境：学生的自我认知、学习动机、学习策略等也会影响其自主学习能力。</a:t>
            </a:r>
            <a:endParaRPr altLang="en-US" dirty="0" sz="2000" lang="zh-CN" spc="150">
              <a:solidFill>
                <a:schemeClr val="tx1">
                  <a:lumMod val="75000"/>
                  <a:lumOff val="25000"/>
                </a:schemeClr>
              </a:solidFill>
              <a:latin typeface="+mn-ea"/>
              <a:sym typeface="+mn-ea"/>
            </a:endParaRPr>
          </a:p>
        </p:txBody>
      </p:sp>
      <p:sp>
        <p:nvSpPr>
          <p:cNvPr id="1049176"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10" name="标题 1"/>
          <p:cNvSpPr>
            <a:spLocks noGrp="1"/>
          </p:cNvSpPr>
          <p:nvPr>
            <p:ph type="title"/>
          </p:nvPr>
        </p:nvSpPr>
        <p:spPr/>
        <p:txBody>
          <a:bodyPr/>
          <a:p>
            <a:r>
              <a:rPr altLang="en-US" lang="zh-CN"/>
              <a:t>教师和家长的引导和支持</a:t>
            </a:r>
            <a:endParaRPr altLang="en-US" lang="zh-CN"/>
          </a:p>
        </p:txBody>
      </p:sp>
      <p:sp>
        <p:nvSpPr>
          <p:cNvPr id="1049212"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教师的教学方法：教师的教学方法对小学生自主学习能力的培养有重要影响，应采用启发式教学法，引导学生主动思考和探索。</a:t>
            </a:r>
            <a:endParaRPr altLang="en-US" dirty="0" sz="1200" lang="zh-CN" spc="150">
              <a:solidFill>
                <a:schemeClr val="tx1">
                  <a:lumMod val="65000"/>
                  <a:lumOff val="35000"/>
                </a:schemeClr>
              </a:solidFill>
              <a:latin typeface="+mn-ea"/>
              <a:sym typeface="+mn-ea"/>
            </a:endParaRPr>
          </a:p>
        </p:txBody>
      </p:sp>
      <p:sp>
        <p:nvSpPr>
          <p:cNvPr id="1049214"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家长的教育方式：家长的教育方式和家庭环境对小学生的自主学习能力也有很大影响，家长应积极关注孩子的学习情况，鼓励孩子自主解决问题。</a:t>
            </a:r>
            <a:endParaRPr altLang="en-US" dirty="0" sz="1200" lang="zh-CN" spc="150">
              <a:solidFill>
                <a:schemeClr val="tx1">
                  <a:lumMod val="65000"/>
                  <a:lumOff val="35000"/>
                </a:schemeClr>
              </a:solidFill>
              <a:latin typeface="+mn-ea"/>
              <a:sym typeface="+mn-ea"/>
            </a:endParaRPr>
          </a:p>
        </p:txBody>
      </p:sp>
      <p:sp>
        <p:nvSpPr>
          <p:cNvPr id="1049216"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教师和家长的榜样作用：教师和家长的言行举止对小学生有潜移默化的影响，应树立良好的榜样，引导孩子形成自主学习的习惯。</a:t>
            </a:r>
            <a:endParaRPr altLang="en-US" dirty="0" sz="1200" lang="zh-CN" spc="150">
              <a:solidFill>
                <a:schemeClr val="tx1">
                  <a:lumMod val="65000"/>
                  <a:lumOff val="35000"/>
                </a:schemeClr>
              </a:solidFill>
              <a:latin typeface="+mn-ea"/>
              <a:sym typeface="+mn-ea"/>
            </a:endParaRPr>
          </a:p>
        </p:txBody>
      </p:sp>
      <p:sp>
        <p:nvSpPr>
          <p:cNvPr id="1049218"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教师和家长的评价和反馈：教师和家长的评价和反馈对小学生的自主学习能力有激励和促进作用，应给予孩子积极的评价和适当的指导。</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52" name="标题"/>
          <p:cNvSpPr>
            <a:spLocks noGrp="1"/>
          </p:cNvSpPr>
          <p:nvPr>
            <p:ph type="title"/>
            <p:custDataLst>
              <p:tags r:id="rId1"/>
            </p:custDataLst>
          </p:nvPr>
        </p:nvSpPr>
        <p:spPr>
          <a:xfrm>
            <a:off x="1526400" y="3381109"/>
            <a:ext cx="9144000" cy="1152000"/>
          </a:xfrm>
        </p:spPr>
        <p:txBody>
          <a:bodyPr/>
          <a:p>
            <a:r>
              <a:rPr altLang="en-US" dirty="0" lang="zh-CN"/>
              <a:t>培养小学生自主学习能力的策略和方法</a:t>
            </a:r>
            <a:endParaRPr altLang="en-US" dirty="0" lang="zh-CN"/>
          </a:p>
        </p:txBody>
      </p:sp>
      <p:sp>
        <p:nvSpPr>
          <p:cNvPr id="1049254"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80" name="标题 1"/>
          <p:cNvSpPr>
            <a:spLocks noGrp="1"/>
          </p:cNvSpPr>
          <p:nvPr>
            <p:ph type="title"/>
          </p:nvPr>
        </p:nvSpPr>
        <p:spPr/>
        <p:txBody>
          <a:bodyPr/>
          <a:p>
            <a:r>
              <a:rPr altLang="en-US" lang="zh-CN"/>
              <a:t>激发小学生的学习兴趣和动力</a:t>
            </a:r>
            <a:endParaRPr altLang="en-US" lang="zh-CN"/>
          </a:p>
        </p:txBody>
      </p:sp>
      <p:sp>
        <p:nvSpPr>
          <p:cNvPr id="1049282"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4"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创造良好的学习环境，提高学习氛围</a:t>
            </a:r>
            <a:endParaRPr altLang="en-US" dirty="0" sz="2000" lang="zh-CN" spc="150">
              <a:solidFill>
                <a:schemeClr val="tx1">
                  <a:lumMod val="75000"/>
                  <a:lumOff val="25000"/>
                </a:schemeClr>
              </a:solidFill>
              <a:latin typeface="+mn-ea"/>
              <a:sym typeface="+mn-ea"/>
            </a:endParaRPr>
          </a:p>
        </p:txBody>
      </p:sp>
      <p:sp>
        <p:nvSpPr>
          <p:cNvPr id="1049286"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8"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0"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结合小学生的特点，采用多样化的教学方式</a:t>
            </a:r>
            <a:endParaRPr altLang="en-US" dirty="0" sz="2000" lang="zh-CN" spc="150">
              <a:solidFill>
                <a:schemeClr val="tx1">
                  <a:lumMod val="75000"/>
                  <a:lumOff val="25000"/>
                </a:schemeClr>
              </a:solidFill>
              <a:latin typeface="+mn-ea"/>
              <a:sym typeface="+mn-ea"/>
            </a:endParaRPr>
          </a:p>
        </p:txBody>
      </p:sp>
      <p:sp>
        <p:nvSpPr>
          <p:cNvPr id="1049292"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4"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6"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鼓励小学生积极参与课堂活动，提高学习积极性</a:t>
            </a:r>
            <a:endParaRPr altLang="en-US" dirty="0" sz="2000" lang="zh-CN" spc="150">
              <a:solidFill>
                <a:schemeClr val="tx1">
                  <a:lumMod val="75000"/>
                  <a:lumOff val="25000"/>
                </a:schemeClr>
              </a:solidFill>
              <a:latin typeface="+mn-ea"/>
              <a:sym typeface="+mn-ea"/>
            </a:endParaRPr>
          </a:p>
        </p:txBody>
      </p:sp>
      <p:sp>
        <p:nvSpPr>
          <p:cNvPr id="1049298"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00"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2"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培养小学生的自主学习意识，激发内在学习动力</a:t>
            </a:r>
            <a:endParaRPr altLang="en-US" dirty="0" sz="2000" lang="zh-CN" spc="150">
              <a:solidFill>
                <a:schemeClr val="tx1">
                  <a:lumMod val="75000"/>
                  <a:lumOff val="25000"/>
                </a:schemeClr>
              </a:solidFill>
              <a:latin typeface="+mn-ea"/>
              <a:sym typeface="+mn-ea"/>
            </a:endParaRPr>
          </a:p>
        </p:txBody>
      </p:sp>
      <p:sp>
        <p:nvSpPr>
          <p:cNvPr id="1049304"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38" name="标题 1"/>
          <p:cNvSpPr>
            <a:spLocks noGrp="1"/>
          </p:cNvSpPr>
          <p:nvPr>
            <p:ph type="title"/>
          </p:nvPr>
        </p:nvSpPr>
        <p:spPr/>
        <p:txBody>
          <a:bodyPr/>
          <a:p>
            <a:r>
              <a:rPr altLang="en-US" lang="zh-CN"/>
              <a:t>教授小学生学习方法和策略</a:t>
            </a:r>
            <a:endParaRPr altLang="en-US" lang="zh-CN"/>
          </a:p>
        </p:txBody>
      </p:sp>
      <p:sp>
        <p:nvSpPr>
          <p:cNvPr id="1049340"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42"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44"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教授学生制定学习计划和目标的方法，培养他们的时间管理能力。</a:t>
            </a:r>
            <a:endParaRPr altLang="en-US" dirty="0" sz="2000" lang="zh-CN" spc="200">
              <a:solidFill>
                <a:schemeClr val="tx1">
                  <a:lumMod val="85000"/>
                  <a:lumOff val="15000"/>
                </a:schemeClr>
              </a:solidFill>
              <a:latin typeface="+mn-ea"/>
              <a:sym typeface="+mn-ea"/>
            </a:endParaRPr>
          </a:p>
        </p:txBody>
      </p:sp>
      <p:sp>
        <p:nvSpPr>
          <p:cNvPr id="1049346"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48"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50"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引导学生掌握有效的学习方法，如记忆技巧、笔记技巧等。</a:t>
            </a:r>
            <a:endParaRPr altLang="en-US" dirty="0" sz="2000" lang="zh-CN" spc="200">
              <a:solidFill>
                <a:schemeClr val="tx1">
                  <a:lumMod val="85000"/>
                  <a:lumOff val="15000"/>
                </a:schemeClr>
              </a:solidFill>
              <a:latin typeface="+mn-ea"/>
              <a:sym typeface="+mn-ea"/>
            </a:endParaRPr>
          </a:p>
        </p:txBody>
      </p:sp>
      <p:sp>
        <p:nvSpPr>
          <p:cNvPr id="1049352"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54"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56"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教授学生如何进行自我评估和反思，以便及时调整学习策略。</a:t>
            </a:r>
            <a:endParaRPr altLang="en-US" dirty="0" sz="2000" lang="zh-CN" spc="200">
              <a:solidFill>
                <a:schemeClr val="tx1">
                  <a:lumMod val="85000"/>
                  <a:lumOff val="15000"/>
                </a:schemeClr>
              </a:solidFill>
              <a:latin typeface="+mn-ea"/>
              <a:sym typeface="+mn-ea"/>
            </a:endParaRPr>
          </a:p>
        </p:txBody>
      </p:sp>
      <p:sp>
        <p:nvSpPr>
          <p:cNvPr id="1049358"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60"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62"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鼓励学生在学习中运用创造性和批判性思维，提高自主学习能力。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96" name="标题 1"/>
          <p:cNvSpPr>
            <a:spLocks noGrp="1"/>
          </p:cNvSpPr>
          <p:nvPr>
            <p:ph type="title"/>
          </p:nvPr>
        </p:nvSpPr>
        <p:spPr/>
        <p:txBody>
          <a:bodyPr/>
          <a:p>
            <a:r>
              <a:rPr altLang="en-US" lang="zh-CN"/>
              <a:t>营造良好的学习环境和氛围</a:t>
            </a:r>
            <a:endParaRPr altLang="en-US" lang="zh-CN"/>
          </a:p>
        </p:txBody>
      </p:sp>
      <p:sp>
        <p:nvSpPr>
          <p:cNvPr id="1049398"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00"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2"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提供丰富的学习资源和工具，激发学生的学习动力和兴趣。</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04"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06"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建立积极的学习氛围，鼓励学生互相合作、互相学习。</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10"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12"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创设情境教学，引导学生主动思考、主动探究。</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14"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6"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18"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建立良好的师生关系，关注学生的情感需求，提高学生的学习自信心。</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54" name="标题 1"/>
          <p:cNvSpPr>
            <a:spLocks noGrp="1"/>
          </p:cNvSpPr>
          <p:nvPr>
            <p:ph type="title"/>
          </p:nvPr>
        </p:nvSpPr>
        <p:spPr/>
        <p:txBody>
          <a:bodyPr/>
          <a:p>
            <a:r>
              <a:rPr altLang="en-US" lang="zh-CN"/>
              <a:t>教师和家长的有效引导和支持</a:t>
            </a:r>
            <a:endParaRPr altLang="en-US" lang="zh-CN"/>
          </a:p>
        </p:txBody>
      </p:sp>
      <p:sp>
        <p:nvSpPr>
          <p:cNvPr id="1049456"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激发学习兴趣：通过有趣的教学活动和家庭互动，激发小学生的学习兴趣和动力。</a:t>
            </a:r>
            <a:endParaRPr altLang="en-US" dirty="0" sz="1200" lang="zh-CN" spc="150">
              <a:solidFill>
                <a:schemeClr val="tx1">
                  <a:lumMod val="65000"/>
                  <a:lumOff val="35000"/>
                </a:schemeClr>
              </a:solidFill>
              <a:latin typeface="+mn-ea"/>
              <a:sym typeface="+mn-ea"/>
            </a:endParaRPr>
          </a:p>
        </p:txBody>
      </p:sp>
      <p:sp>
        <p:nvSpPr>
          <p:cNvPr id="1049458"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制定学习计划：协助小学生制定合理的学习计划，培养他们的时间管理能力和目标意识。</a:t>
            </a:r>
            <a:endParaRPr altLang="en-US" dirty="0" sz="1200" lang="zh-CN" spc="150">
              <a:solidFill>
                <a:schemeClr val="tx1">
                  <a:lumMod val="65000"/>
                  <a:lumOff val="35000"/>
                </a:schemeClr>
              </a:solidFill>
              <a:latin typeface="+mn-ea"/>
              <a:sym typeface="+mn-ea"/>
            </a:endParaRPr>
          </a:p>
        </p:txBody>
      </p:sp>
      <p:sp>
        <p:nvSpPr>
          <p:cNvPr id="1049460"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鼓励独立思考：引导小学生主动思考，培养他们的批判性思维和解决问题的能力。</a:t>
            </a:r>
            <a:endParaRPr altLang="en-US" dirty="0" sz="1200" lang="zh-CN" spc="150">
              <a:solidFill>
                <a:schemeClr val="tx1">
                  <a:lumMod val="65000"/>
                  <a:lumOff val="35000"/>
                </a:schemeClr>
              </a:solidFill>
              <a:latin typeface="+mn-ea"/>
              <a:sym typeface="+mn-ea"/>
            </a:endParaRPr>
          </a:p>
        </p:txBody>
      </p:sp>
      <p:sp>
        <p:nvSpPr>
          <p:cNvPr id="1049462"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培养良好习惯：监督小学生按时完成学习任务，培养他们良好的学习习惯和自律性。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96" name="标题"/>
          <p:cNvSpPr>
            <a:spLocks noGrp="1"/>
          </p:cNvSpPr>
          <p:nvPr>
            <p:ph type="title"/>
            <p:custDataLst>
              <p:tags r:id="rId1"/>
            </p:custDataLst>
          </p:nvPr>
        </p:nvSpPr>
        <p:spPr>
          <a:xfrm>
            <a:off x="1526400" y="3381109"/>
            <a:ext cx="9144000" cy="1152000"/>
          </a:xfrm>
        </p:spPr>
        <p:txBody>
          <a:bodyPr/>
          <a:p>
            <a:r>
              <a:rPr altLang="en-US" dirty="0" lang="zh-CN"/>
              <a:t>训练小学生自主学习能力的实践案例</a:t>
            </a:r>
            <a:endParaRPr altLang="en-US" dirty="0" lang="zh-CN"/>
          </a:p>
        </p:txBody>
      </p:sp>
      <p:sp>
        <p:nvSpPr>
          <p:cNvPr id="1049498"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24" name="标题 1"/>
          <p:cNvSpPr>
            <a:spLocks noGrp="1"/>
          </p:cNvSpPr>
          <p:nvPr>
            <p:ph type="title"/>
          </p:nvPr>
        </p:nvSpPr>
        <p:spPr/>
        <p:txBody>
          <a:bodyPr/>
          <a:p>
            <a:r>
              <a:rPr altLang="en-US" lang="zh-CN"/>
              <a:t>分层教学和个性化辅导</a:t>
            </a:r>
            <a:endParaRPr altLang="en-US" lang="zh-CN"/>
          </a:p>
        </p:txBody>
      </p:sp>
      <p:sp>
        <p:nvSpPr>
          <p:cNvPr id="1049526" name="正文"/>
          <p:cNvSpPr txBox="1"/>
          <p:nvPr>
            <p:custDataLst>
              <p:tags r:id="rId1"/>
            </p:custDataLst>
          </p:nvPr>
        </p:nvSpPr>
        <p:spPr>
          <a:xfrm>
            <a:off x="3836811" y="188880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分层教学：根据学生的不同层次和能力水平，制定不同的教学计划和目标，以满足不同学生的需求。</a:t>
            </a:r>
            <a:endParaRPr altLang="en-US" dirty="0" sz="1200" lang="zh-CN" spc="150">
              <a:solidFill>
                <a:schemeClr val="tx1">
                  <a:lumMod val="65000"/>
                  <a:lumOff val="35000"/>
                </a:schemeClr>
              </a:solidFill>
              <a:latin typeface="+mn-ea"/>
              <a:sym typeface="+mn-ea"/>
            </a:endParaRPr>
          </a:p>
        </p:txBody>
      </p:sp>
      <p:sp>
        <p:nvSpPr>
          <p:cNvPr id="1049528" name="标题"/>
          <p:cNvSpPr txBox="1"/>
          <p:nvPr>
            <p:custDataLst>
              <p:tags r:id="rId2"/>
            </p:custDataLst>
          </p:nvPr>
        </p:nvSpPr>
        <p:spPr>
          <a:xfrm>
            <a:off x="3836811" y="1364400"/>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530" name="正文"/>
          <p:cNvSpPr txBox="1"/>
          <p:nvPr>
            <p:custDataLst>
              <p:tags r:id="rId3"/>
            </p:custDataLst>
          </p:nvPr>
        </p:nvSpPr>
        <p:spPr>
          <a:xfrm>
            <a:off x="3836811" y="310687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个性化辅导：针对学生的个性特点和需求，提供个性化的辅导服务，帮助学生解决学习中的困惑和难题。</a:t>
            </a:r>
            <a:endParaRPr altLang="en-US" dirty="0" sz="1200" lang="zh-CN" spc="150">
              <a:solidFill>
                <a:schemeClr val="tx1">
                  <a:lumMod val="65000"/>
                  <a:lumOff val="35000"/>
                </a:schemeClr>
              </a:solidFill>
              <a:latin typeface="+mn-ea"/>
              <a:sym typeface="+mn-ea"/>
            </a:endParaRPr>
          </a:p>
        </p:txBody>
      </p:sp>
      <p:sp>
        <p:nvSpPr>
          <p:cNvPr id="1049532" name="标题"/>
          <p:cNvSpPr txBox="1"/>
          <p:nvPr>
            <p:custDataLst>
              <p:tags r:id="rId4"/>
            </p:custDataLst>
          </p:nvPr>
        </p:nvSpPr>
        <p:spPr>
          <a:xfrm>
            <a:off x="3836811" y="258246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534" name="正文"/>
          <p:cNvSpPr txBox="1"/>
          <p:nvPr>
            <p:custDataLst>
              <p:tags r:id="rId5"/>
            </p:custDataLst>
          </p:nvPr>
        </p:nvSpPr>
        <p:spPr>
          <a:xfrm>
            <a:off x="3836811" y="432493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实践案例：介绍一些成功的分层教学和个性化辅导实践案例，展示其在培养小学生自主学习能力方面的作用和效果。</a:t>
            </a:r>
            <a:endParaRPr altLang="en-US" dirty="0" sz="1200" lang="zh-CN" spc="150">
              <a:solidFill>
                <a:schemeClr val="tx1">
                  <a:lumMod val="65000"/>
                  <a:lumOff val="35000"/>
                </a:schemeClr>
              </a:solidFill>
              <a:latin typeface="+mn-ea"/>
              <a:sym typeface="+mn-ea"/>
            </a:endParaRPr>
          </a:p>
        </p:txBody>
      </p:sp>
      <p:sp>
        <p:nvSpPr>
          <p:cNvPr id="1049536" name="标题"/>
          <p:cNvSpPr txBox="1"/>
          <p:nvPr>
            <p:custDataLst>
              <p:tags r:id="rId6"/>
            </p:custDataLst>
          </p:nvPr>
        </p:nvSpPr>
        <p:spPr>
          <a:xfrm>
            <a:off x="3836811" y="380053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538" name="正文"/>
          <p:cNvSpPr txBox="1"/>
          <p:nvPr>
            <p:custDataLst>
              <p:tags r:id="rId7"/>
            </p:custDataLst>
          </p:nvPr>
        </p:nvSpPr>
        <p:spPr>
          <a:xfrm>
            <a:off x="3836811" y="554300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效果评估：对分层教学和个性化辅导的效果进行评估，分析其优缺点和改进方向，为今后的教学实践提供参考。</a:t>
            </a:r>
            <a:endParaRPr altLang="en-US" dirty="0" sz="1200" lang="zh-CN" spc="150">
              <a:solidFill>
                <a:schemeClr val="tx1">
                  <a:lumMod val="65000"/>
                  <a:lumOff val="35000"/>
                </a:schemeClr>
              </a:solidFill>
              <a:latin typeface="+mn-ea"/>
              <a:sym typeface="+mn-ea"/>
            </a:endParaRPr>
          </a:p>
        </p:txBody>
      </p:sp>
      <p:sp>
        <p:nvSpPr>
          <p:cNvPr id="1049540" name="标题"/>
          <p:cNvSpPr txBox="1"/>
          <p:nvPr>
            <p:custDataLst>
              <p:tags r:id="rId8"/>
            </p:custDataLst>
          </p:nvPr>
        </p:nvSpPr>
        <p:spPr>
          <a:xfrm>
            <a:off x="3836811" y="5018608"/>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74" name="标题 1"/>
          <p:cNvSpPr>
            <a:spLocks noGrp="1"/>
          </p:cNvSpPr>
          <p:nvPr>
            <p:ph type="title"/>
          </p:nvPr>
        </p:nvSpPr>
        <p:spPr/>
        <p:txBody>
          <a:bodyPr/>
          <a:p>
            <a:r>
              <a:rPr altLang="en-US" lang="zh-CN"/>
              <a:t>小组合作学习和探究式学习</a:t>
            </a:r>
            <a:endParaRPr altLang="en-US" lang="zh-CN"/>
          </a:p>
        </p:txBody>
      </p:sp>
      <p:sp>
        <p:nvSpPr>
          <p:cNvPr id="1049576"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小组合作学习：通过分组合作，培养学生团队协作和沟通能力，同时促进自主学习能力的提升。</a:t>
            </a:r>
            <a:endParaRPr altLang="en-US" dirty="0" sz="1200" lang="zh-CN" spc="150">
              <a:solidFill>
                <a:schemeClr val="tx1">
                  <a:lumMod val="65000"/>
                  <a:lumOff val="35000"/>
                </a:schemeClr>
              </a:solidFill>
              <a:latin typeface="+mn-ea"/>
              <a:sym typeface="+mn-ea"/>
            </a:endParaRPr>
          </a:p>
        </p:txBody>
      </p:sp>
      <p:sp>
        <p:nvSpPr>
          <p:cNvPr id="1049578"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探究式学习：引导学生主动探究问题，培养独立思考和解决问题的能力，进一步激发自主学习动力。</a:t>
            </a:r>
            <a:endParaRPr altLang="en-US" dirty="0" sz="1200" lang="zh-CN" spc="150">
              <a:solidFill>
                <a:schemeClr val="tx1">
                  <a:lumMod val="65000"/>
                  <a:lumOff val="35000"/>
                </a:schemeClr>
              </a:solidFill>
              <a:latin typeface="+mn-ea"/>
              <a:sym typeface="+mn-ea"/>
            </a:endParaRPr>
          </a:p>
        </p:txBody>
      </p:sp>
      <p:sp>
        <p:nvSpPr>
          <p:cNvPr id="1049580"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实践案例：介绍具体的实践案例，如课堂活动、项目式学习等，展示如何运用小组合作学习和探究式学习来训练小学生的自主学习能力。</a:t>
            </a:r>
            <a:endParaRPr altLang="en-US" dirty="0" sz="1200" lang="zh-CN" spc="150">
              <a:solidFill>
                <a:schemeClr val="tx1">
                  <a:lumMod val="65000"/>
                  <a:lumOff val="35000"/>
                </a:schemeClr>
              </a:solidFill>
              <a:latin typeface="+mn-ea"/>
              <a:sym typeface="+mn-ea"/>
            </a:endParaRPr>
          </a:p>
        </p:txBody>
      </p:sp>
      <p:sp>
        <p:nvSpPr>
          <p:cNvPr id="1049582"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效果评估：对实践案例进行效果评估，展示小组合作学习和探究式学习在训练小学生自主学习能力方面的积极作用。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16" name="标题 1"/>
          <p:cNvSpPr>
            <a:spLocks noGrp="1"/>
          </p:cNvSpPr>
          <p:nvPr>
            <p:ph type="title"/>
          </p:nvPr>
        </p:nvSpPr>
        <p:spPr/>
        <p:txBody>
          <a:bodyPr/>
          <a:p>
            <a:r>
              <a:rPr altLang="en-US" lang="zh-CN"/>
              <a:t>家庭作业和学习任务的合理安排</a:t>
            </a:r>
            <a:endParaRPr altLang="en-US" lang="zh-CN"/>
          </a:p>
        </p:txBody>
      </p:sp>
      <p:sp>
        <p:nvSpPr>
          <p:cNvPr id="1049618"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0"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22"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制定计划：为孩子制定每日、每周的家庭作业和学习任务计划，确保任务量适中。</a:t>
            </a:r>
            <a:endParaRPr altLang="en-US" dirty="0" sz="2000" lang="zh-CN" spc="200">
              <a:solidFill>
                <a:schemeClr val="tx1">
                  <a:lumMod val="85000"/>
                  <a:lumOff val="15000"/>
                </a:schemeClr>
              </a:solidFill>
              <a:latin typeface="+mn-ea"/>
              <a:sym typeface="+mn-ea"/>
            </a:endParaRPr>
          </a:p>
        </p:txBody>
      </p:sp>
      <p:sp>
        <p:nvSpPr>
          <p:cNvPr id="1049624"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6"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28"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分解任务：将复杂的任务分解为多个小任务，帮助孩子逐步完成，提高自主学习能力。</a:t>
            </a:r>
            <a:endParaRPr altLang="en-US" dirty="0" sz="2000" lang="zh-CN" spc="200">
              <a:solidFill>
                <a:schemeClr val="tx1">
                  <a:lumMod val="85000"/>
                  <a:lumOff val="15000"/>
                </a:schemeClr>
              </a:solidFill>
              <a:latin typeface="+mn-ea"/>
              <a:sym typeface="+mn-ea"/>
            </a:endParaRPr>
          </a:p>
        </p:txBody>
      </p:sp>
      <p:sp>
        <p:nvSpPr>
          <p:cNvPr id="1049630"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2"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34"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鼓励自主：鼓励孩子自主安排学习时间和任务，培养其自主学习的意识和习惯。</a:t>
            </a:r>
            <a:endParaRPr altLang="en-US" dirty="0" sz="2000" lang="zh-CN" spc="200">
              <a:solidFill>
                <a:schemeClr val="tx1">
                  <a:lumMod val="85000"/>
                  <a:lumOff val="15000"/>
                </a:schemeClr>
              </a:solidFill>
              <a:latin typeface="+mn-ea"/>
              <a:sym typeface="+mn-ea"/>
            </a:endParaRPr>
          </a:p>
        </p:txBody>
      </p:sp>
      <p:sp>
        <p:nvSpPr>
          <p:cNvPr id="1049636"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8"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40"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及时反馈：对孩子的学习进展进行及时反馈，指导其调整学习方法和计划。</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74" name="标题 1"/>
          <p:cNvSpPr>
            <a:spLocks noGrp="1"/>
          </p:cNvSpPr>
          <p:nvPr>
            <p:ph type="title"/>
          </p:nvPr>
        </p:nvSpPr>
        <p:spPr/>
        <p:txBody>
          <a:bodyPr/>
          <a:p>
            <a:r>
              <a:rPr altLang="en-US" lang="zh-CN"/>
              <a:t>学习成果的展示和评价</a:t>
            </a:r>
            <a:endParaRPr altLang="en-US" lang="zh-CN"/>
          </a:p>
        </p:txBody>
      </p:sp>
      <p:sp>
        <p:nvSpPr>
          <p:cNvPr id="1049676"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8"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0"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展示学习成果：通过作品展示、口头汇报等形式展示小学生的自主学习成果。</a:t>
            </a:r>
            <a:endParaRPr altLang="en-US" dirty="0" sz="2000" lang="zh-CN" spc="150">
              <a:solidFill>
                <a:schemeClr val="tx1">
                  <a:lumMod val="85000"/>
                  <a:lumOff val="15000"/>
                </a:schemeClr>
              </a:solidFill>
              <a:latin typeface="+mn-ea"/>
              <a:sym typeface="+mn-ea"/>
            </a:endParaRPr>
          </a:p>
        </p:txBody>
      </p:sp>
      <p:sp>
        <p:nvSpPr>
          <p:cNvPr id="1049682"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4"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6"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评价方法：采用多元评价方法，包括教师评价、同学互评和学生自评等，确保评价的客观性和全面性。</a:t>
            </a:r>
            <a:endParaRPr altLang="en-US" dirty="0" sz="2000" lang="zh-CN" spc="150">
              <a:solidFill>
                <a:schemeClr val="tx1">
                  <a:lumMod val="85000"/>
                  <a:lumOff val="15000"/>
                </a:schemeClr>
              </a:solidFill>
              <a:latin typeface="+mn-ea"/>
              <a:sym typeface="+mn-ea"/>
            </a:endParaRPr>
          </a:p>
        </p:txBody>
      </p:sp>
      <p:sp>
        <p:nvSpPr>
          <p:cNvPr id="1049688"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0"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2"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评价标准：根据小学生的年龄特点和学科特点制定评价标准，着重考察小学生的思维能力、实践能力、创新能力等方面。</a:t>
            </a:r>
            <a:endParaRPr altLang="en-US" dirty="0" sz="2000" lang="zh-CN" spc="150">
              <a:solidFill>
                <a:schemeClr val="tx1">
                  <a:lumMod val="85000"/>
                  <a:lumOff val="15000"/>
                </a:schemeClr>
              </a:solidFill>
              <a:latin typeface="+mn-ea"/>
              <a:sym typeface="+mn-ea"/>
            </a:endParaRPr>
          </a:p>
        </p:txBody>
      </p:sp>
      <p:sp>
        <p:nvSpPr>
          <p:cNvPr id="1049694"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6"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8"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反馈与改进：及时向小学生提供反馈，指导他们改进学习方法，提高自主学习能力。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32" name="标题"/>
          <p:cNvSpPr>
            <a:spLocks noGrp="1"/>
          </p:cNvSpPr>
          <p:nvPr>
            <p:ph type="title"/>
            <p:custDataLst>
              <p:tags r:id="rId1"/>
            </p:custDataLst>
          </p:nvPr>
        </p:nvSpPr>
        <p:spPr>
          <a:xfrm>
            <a:off x="1526400" y="3381109"/>
            <a:ext cx="9144000" cy="1152000"/>
          </a:xfrm>
        </p:spPr>
        <p:txBody>
          <a:bodyPr/>
          <a:p>
            <a:r>
              <a:rPr altLang="en-US" dirty="0" lang="zh-CN"/>
              <a:t>评估小学生自主学习能力的标准和方式</a:t>
            </a:r>
            <a:endParaRPr altLang="en-US" dirty="0" lang="zh-CN"/>
          </a:p>
        </p:txBody>
      </p:sp>
      <p:sp>
        <p:nvSpPr>
          <p:cNvPr id="1049734"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60" name="标题 1"/>
          <p:cNvSpPr>
            <a:spLocks noGrp="1"/>
          </p:cNvSpPr>
          <p:nvPr>
            <p:ph type="title"/>
          </p:nvPr>
        </p:nvSpPr>
        <p:spPr/>
        <p:txBody>
          <a:bodyPr/>
          <a:p>
            <a:r>
              <a:rPr altLang="en-US" lang="zh-CN"/>
              <a:t>学习成果的量化评价</a:t>
            </a:r>
            <a:endParaRPr altLang="en-US" lang="zh-CN"/>
          </a:p>
        </p:txBody>
      </p:sp>
      <p:sp>
        <p:nvSpPr>
          <p:cNvPr id="1049762"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64"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66"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标准化测试：使用统一的测试工具对学生的学习成果进行评估</a:t>
            </a:r>
            <a:endParaRPr altLang="en-US" dirty="0" sz="2000" lang="zh-CN" spc="200">
              <a:solidFill>
                <a:schemeClr val="tx1">
                  <a:lumMod val="85000"/>
                  <a:lumOff val="15000"/>
                </a:schemeClr>
              </a:solidFill>
              <a:latin typeface="+mn-ea"/>
              <a:sym typeface="+mn-ea"/>
            </a:endParaRPr>
          </a:p>
        </p:txBody>
      </p:sp>
      <p:sp>
        <p:nvSpPr>
          <p:cNvPr id="1049768"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0"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72"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作业完成度：通过检查学生的作业完成情况来评估其学习成果</a:t>
            </a:r>
            <a:endParaRPr altLang="en-US" dirty="0" sz="2000" lang="zh-CN" spc="200">
              <a:solidFill>
                <a:schemeClr val="tx1">
                  <a:lumMod val="85000"/>
                  <a:lumOff val="15000"/>
                </a:schemeClr>
              </a:solidFill>
              <a:latin typeface="+mn-ea"/>
              <a:sym typeface="+mn-ea"/>
            </a:endParaRPr>
          </a:p>
        </p:txBody>
      </p:sp>
      <p:sp>
        <p:nvSpPr>
          <p:cNvPr id="1049774"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6"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78"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学习进步度：通过比较学生在不同阶段的表现来评估其学习成果的进步程度</a:t>
            </a:r>
            <a:endParaRPr altLang="en-US" dirty="0" sz="2000" lang="zh-CN" spc="200">
              <a:solidFill>
                <a:schemeClr val="tx1">
                  <a:lumMod val="85000"/>
                  <a:lumOff val="15000"/>
                </a:schemeClr>
              </a:solidFill>
              <a:latin typeface="+mn-ea"/>
              <a:sym typeface="+mn-ea"/>
            </a:endParaRPr>
          </a:p>
        </p:txBody>
      </p:sp>
      <p:sp>
        <p:nvSpPr>
          <p:cNvPr id="1049780"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82"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84"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课堂表现：通过观察学生在课堂上的表现来评估其学习成果和自主学习能力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18" name="标题 1"/>
          <p:cNvSpPr>
            <a:spLocks noGrp="1"/>
          </p:cNvSpPr>
          <p:nvPr>
            <p:ph type="title"/>
          </p:nvPr>
        </p:nvSpPr>
        <p:spPr/>
        <p:txBody>
          <a:bodyPr/>
          <a:p>
            <a:r>
              <a:rPr altLang="en-US" lang="zh-CN"/>
              <a:t>学习过程的质性评价</a:t>
            </a:r>
            <a:endParaRPr altLang="en-US" lang="zh-CN"/>
          </a:p>
        </p:txBody>
      </p:sp>
      <p:sp>
        <p:nvSpPr>
          <p:cNvPr id="1049820"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观察法：通过观察学生在学习过程中的表现，评估其自主学习能力。</a:t>
            </a:r>
            <a:endParaRPr altLang="en-US" dirty="0" sz="1200" lang="zh-CN" spc="150">
              <a:solidFill>
                <a:schemeClr val="tx1">
                  <a:lumMod val="65000"/>
                  <a:lumOff val="35000"/>
                </a:schemeClr>
              </a:solidFill>
              <a:latin typeface="+mn-ea"/>
              <a:sym typeface="+mn-ea"/>
            </a:endParaRPr>
          </a:p>
        </p:txBody>
      </p:sp>
      <p:sp>
        <p:nvSpPr>
          <p:cNvPr id="1049822"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作品评价法：根据学生的作业、作品等成果，评价其自主学习能力。</a:t>
            </a:r>
            <a:endParaRPr altLang="en-US" dirty="0" sz="1200" lang="zh-CN" spc="150">
              <a:solidFill>
                <a:schemeClr val="tx1">
                  <a:lumMod val="65000"/>
                  <a:lumOff val="35000"/>
                </a:schemeClr>
              </a:solidFill>
              <a:latin typeface="+mn-ea"/>
              <a:sym typeface="+mn-ea"/>
            </a:endParaRPr>
          </a:p>
        </p:txBody>
      </p:sp>
      <p:sp>
        <p:nvSpPr>
          <p:cNvPr id="1049824"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口头表达法：通过学生的口头表达，评估其自主学习能力。</a:t>
            </a:r>
            <a:endParaRPr altLang="en-US" dirty="0" sz="1200" lang="zh-CN" spc="150">
              <a:solidFill>
                <a:schemeClr val="tx1">
                  <a:lumMod val="65000"/>
                  <a:lumOff val="35000"/>
                </a:schemeClr>
              </a:solidFill>
              <a:latin typeface="+mn-ea"/>
              <a:sym typeface="+mn-ea"/>
            </a:endParaRPr>
          </a:p>
        </p:txBody>
      </p:sp>
      <p:sp>
        <p:nvSpPr>
          <p:cNvPr id="1049826"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自我评价法：引导学生自我评价，认识自己的学习状态和自主学习能力。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60" name="标题 1"/>
          <p:cNvSpPr>
            <a:spLocks noGrp="1"/>
          </p:cNvSpPr>
          <p:nvPr>
            <p:ph type="title"/>
          </p:nvPr>
        </p:nvSpPr>
        <p:spPr/>
        <p:txBody>
          <a:bodyPr/>
          <a:p>
            <a:r>
              <a:rPr altLang="en-US" lang="zh-CN"/>
              <a:t>教师和家长的评价反馈</a:t>
            </a:r>
            <a:endParaRPr altLang="en-US" lang="zh-CN"/>
          </a:p>
        </p:txBody>
      </p:sp>
      <p:sp>
        <p:nvSpPr>
          <p:cNvPr id="1049862" name="任意多边形 20"/>
          <p:cNvSpPr/>
          <p:nvPr>
            <p:custDataLst>
              <p:tags r:id="rId1"/>
            </p:custDataLst>
          </p:nvPr>
        </p:nvSpPr>
        <p:spPr>
          <a:xfrm rot="2700000">
            <a:off x="4534183"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4" name="文本框 24"/>
          <p:cNvSpPr txBox="1"/>
          <p:nvPr>
            <p:custDataLst>
              <p:tags r:id="rId2"/>
            </p:custDataLst>
          </p:nvPr>
        </p:nvSpPr>
        <p:spPr bwMode="auto">
          <a:xfrm>
            <a:off x="4176307" y="3112917"/>
            <a:ext cx="2009347" cy="306466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教师评价：教师根据学生在课堂上的表现和作业完成情况，给予学生具体的反馈和指导。</a:t>
            </a:r>
            <a:endParaRPr altLang="en-US" dirty="0" lang="zh-CN" spc="150">
              <a:solidFill>
                <a:schemeClr val="tx1">
                  <a:lumMod val="75000"/>
                  <a:lumOff val="25000"/>
                </a:schemeClr>
              </a:solidFill>
              <a:latin typeface="+mn-ea"/>
              <a:sym typeface="+mn-ea"/>
            </a:endParaRPr>
          </a:p>
        </p:txBody>
      </p:sp>
      <p:sp>
        <p:nvSpPr>
          <p:cNvPr id="1049866" name="矩形 42"/>
          <p:cNvSpPr/>
          <p:nvPr>
            <p:custDataLst>
              <p:tags r:id="rId3"/>
            </p:custDataLst>
          </p:nvPr>
        </p:nvSpPr>
        <p:spPr>
          <a:xfrm>
            <a:off x="4309440" y="2732633"/>
            <a:ext cx="1742901" cy="123424"/>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68" name="任意多边形 18"/>
          <p:cNvSpPr/>
          <p:nvPr>
            <p:custDataLst>
              <p:tags r:id="rId4"/>
            </p:custDataLst>
          </p:nvPr>
        </p:nvSpPr>
        <p:spPr>
          <a:xfrm rot="5400000">
            <a:off x="7051837"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0" name="文本框 27"/>
          <p:cNvSpPr txBox="1"/>
          <p:nvPr>
            <p:custDataLst>
              <p:tags r:id="rId5"/>
            </p:custDataLst>
          </p:nvPr>
        </p:nvSpPr>
        <p:spPr bwMode="auto">
          <a:xfrm>
            <a:off x="6692643" y="3112917"/>
            <a:ext cx="2009347" cy="306466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家长评价：家长关注孩子的学习态度、学习方法、学习环境等方面，与教师进行沟通，共同促进孩子自主学习能力的提高。</a:t>
            </a:r>
            <a:endParaRPr altLang="en-US" dirty="0" sz="2000" lang="zh-CN" spc="150">
              <a:solidFill>
                <a:schemeClr val="tx1">
                  <a:lumMod val="75000"/>
                  <a:lumOff val="25000"/>
                </a:schemeClr>
              </a:solidFill>
              <a:latin typeface="+mn-ea"/>
              <a:sym typeface="+mn-ea"/>
            </a:endParaRPr>
          </a:p>
        </p:txBody>
      </p:sp>
      <p:sp>
        <p:nvSpPr>
          <p:cNvPr id="1049872" name="矩形 43"/>
          <p:cNvSpPr/>
          <p:nvPr>
            <p:custDataLst>
              <p:tags r:id="rId6"/>
            </p:custDataLst>
          </p:nvPr>
        </p:nvSpPr>
        <p:spPr>
          <a:xfrm>
            <a:off x="6825775" y="2732633"/>
            <a:ext cx="1742901" cy="123424"/>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06" name="标题 1"/>
          <p:cNvSpPr>
            <a:spLocks noGrp="1"/>
          </p:cNvSpPr>
          <p:nvPr>
            <p:ph type="title"/>
          </p:nvPr>
        </p:nvSpPr>
        <p:spPr/>
        <p:txBody>
          <a:bodyPr/>
          <a:p>
            <a:r>
              <a:rPr altLang="en-US" lang="zh-CN"/>
              <a:t>小学生的自我评价和反思</a:t>
            </a:r>
            <a:endParaRPr altLang="en-US" lang="zh-CN"/>
          </a:p>
        </p:txBody>
      </p:sp>
      <p:sp>
        <p:nvSpPr>
          <p:cNvPr id="1049908"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4" name="文本框 27"/>
          <p:cNvSpPr txBox="1"/>
          <p:nvPr>
            <p:custDataLst>
              <p:tags r:id="rId4"/>
            </p:custDataLst>
          </p:nvPr>
        </p:nvSpPr>
        <p:spPr>
          <a:xfrm>
            <a:off x="23954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小学生能够主动寻求反馈，接受他人的建议和指导，不断完善自己的学习方法和策略。</a:t>
            </a:r>
            <a:endParaRPr altLang="zh-CN" dirty="0" lang="en-US">
              <a:solidFill>
                <a:schemeClr val="dk1">
                  <a:lumMod val="80000"/>
                  <a:lumOff val="20000"/>
                </a:schemeClr>
              </a:solidFill>
              <a:latin typeface="+mn-ea"/>
              <a:sym typeface="+mn-ea"/>
            </a:endParaRPr>
          </a:p>
        </p:txBody>
      </p:sp>
      <p:sp>
        <p:nvSpPr>
          <p:cNvPr id="1049916"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8"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小学生能够对自己的学习过程进行自我评估，了解自己的优点和不足。</a:t>
            </a:r>
            <a:endParaRPr altLang="en-US" dirty="0" sz="1600" lang="zh-CN">
              <a:solidFill>
                <a:schemeClr val="dk1">
                  <a:lumMod val="80000"/>
                  <a:lumOff val="20000"/>
                </a:schemeClr>
              </a:solidFill>
              <a:latin typeface="+mn-ea"/>
              <a:sym typeface="+mn-ea"/>
            </a:endParaRPr>
          </a:p>
        </p:txBody>
      </p:sp>
      <p:sp>
        <p:nvSpPr>
          <p:cNvPr id="1049924"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小学生能够对自己的学习成果进行反思，总结经验教训，提高自主学习能力。</a:t>
            </a:r>
            <a:endParaRPr altLang="en-US" dirty="0" sz="1600" lang="zh-CN">
              <a:solidFill>
                <a:schemeClr val="dk1">
                  <a:lumMod val="80000"/>
                  <a:lumOff val="20000"/>
                </a:schemeClr>
              </a:solidFill>
              <a:latin typeface="+mn-ea"/>
              <a:sym typeface="+mn-ea"/>
            </a:endParaRPr>
          </a:p>
        </p:txBody>
      </p:sp>
      <p:sp>
        <p:nvSpPr>
          <p:cNvPr id="1049932"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小学生能够积极与他人交流学习心得和经验，分享自己的想法和感受，促进共同进步。</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72" name="标题"/>
          <p:cNvSpPr>
            <a:spLocks noGrp="1"/>
          </p:cNvSpPr>
          <p:nvPr>
            <p:ph type="title"/>
            <p:custDataLst>
              <p:tags r:id="rId1"/>
            </p:custDataLst>
          </p:nvPr>
        </p:nvSpPr>
        <p:spPr>
          <a:xfrm>
            <a:off x="1526400" y="3381109"/>
            <a:ext cx="9144000" cy="1152000"/>
          </a:xfrm>
        </p:spPr>
        <p:txBody>
          <a:bodyPr/>
          <a:p>
            <a:r>
              <a:rPr altLang="en-US" dirty="0" lang="zh-CN"/>
              <a:t>总结与展望</a:t>
            </a:r>
            <a:endParaRPr altLang="en-US" dirty="0" lang="zh-CN"/>
          </a:p>
        </p:txBody>
      </p:sp>
      <p:sp>
        <p:nvSpPr>
          <p:cNvPr id="1049974" name="节编号"/>
          <p:cNvSpPr>
            <a:spLocks noGrp="1"/>
          </p:cNvSpPr>
          <p:nvPr>
            <p:ph type="body" sz="quarter" idx="13"/>
            <p:custDataLst>
              <p:tags r:id="rId2"/>
            </p:custDataLst>
          </p:nvPr>
        </p:nvSpPr>
        <p:spPr>
          <a:xfrm>
            <a:off x="1524000" y="2189693"/>
            <a:ext cx="9144000" cy="1148675"/>
          </a:xfrm>
        </p:spPr>
        <p:txBody>
          <a:bodyPr/>
          <a:p>
            <a:r>
              <a:rPr altLang="zh-CN" dirty="0" lang="en-US"/>
              <a:t>06</a:t>
            </a:r>
            <a:endParaRPr altLang="zh-CN" dirty="0" lang="en-US"/>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00" name="标题 1"/>
          <p:cNvSpPr>
            <a:spLocks noGrp="1"/>
          </p:cNvSpPr>
          <p:nvPr>
            <p:ph type="title"/>
          </p:nvPr>
        </p:nvSpPr>
        <p:spPr/>
        <p:txBody>
          <a:bodyPr/>
          <a:p>
            <a:r>
              <a:rPr altLang="en-US" lang="zh-CN"/>
              <a:t>小学生自主学习能力培养与训练的意义和价值</a:t>
            </a:r>
            <a:endParaRPr altLang="en-US" lang="zh-CN"/>
          </a:p>
        </p:txBody>
      </p:sp>
      <p:sp>
        <p:nvSpPr>
          <p:cNvPr id="1050002"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4"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06"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提高学习效率：自主学习能够让学生更加主动地学习，提高学习效率。</a:t>
            </a:r>
            <a:endParaRPr altLang="en-US" dirty="0" sz="2000" lang="zh-CN" spc="200">
              <a:solidFill>
                <a:schemeClr val="tx1">
                  <a:lumMod val="85000"/>
                  <a:lumOff val="15000"/>
                </a:schemeClr>
              </a:solidFill>
              <a:latin typeface="+mn-ea"/>
              <a:sym typeface="+mn-ea"/>
            </a:endParaRPr>
          </a:p>
        </p:txBody>
      </p:sp>
      <p:sp>
        <p:nvSpPr>
          <p:cNvPr id="1050008"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0"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12"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培养终身学习能力：自主学习能力是终身学习的必备条件，能够让学生在未来的学习和工作中更加适应。</a:t>
            </a:r>
            <a:endParaRPr altLang="en-US" dirty="0" sz="2000" lang="zh-CN" spc="200">
              <a:solidFill>
                <a:schemeClr val="tx1">
                  <a:lumMod val="85000"/>
                  <a:lumOff val="15000"/>
                </a:schemeClr>
              </a:solidFill>
              <a:latin typeface="+mn-ea"/>
              <a:sym typeface="+mn-ea"/>
            </a:endParaRPr>
          </a:p>
        </p:txBody>
      </p:sp>
      <p:sp>
        <p:nvSpPr>
          <p:cNvPr id="1050014"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6"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18"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增强自信心：通过自主学习的过程，学生可以逐渐建立起自信心，更好地应对各种挑战。</a:t>
            </a:r>
            <a:endParaRPr altLang="en-US" dirty="0" sz="2000" lang="zh-CN" spc="200">
              <a:solidFill>
                <a:schemeClr val="tx1">
                  <a:lumMod val="85000"/>
                  <a:lumOff val="15000"/>
                </a:schemeClr>
              </a:solidFill>
              <a:latin typeface="+mn-ea"/>
              <a:sym typeface="+mn-ea"/>
            </a:endParaRPr>
          </a:p>
        </p:txBody>
      </p:sp>
      <p:sp>
        <p:nvSpPr>
          <p:cNvPr id="1050020"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22"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24" name="文本框 10"/>
          <p:cNvSpPr txBox="1"/>
          <p:nvPr>
            <p:custDataLst>
              <p:tags r:id="rId12"/>
            </p:custDataLst>
          </p:nvPr>
        </p:nvSpPr>
        <p:spPr>
          <a:xfrm>
            <a:off x="9170981" y="2355440"/>
            <a:ext cx="2043262" cy="3052675"/>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促进全面发展：自主学习能力不仅有助于学习，还能够促进学生的全面发展，包括思维能力、动手能力、沟通能力等方面。</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58" name="标题 1"/>
          <p:cNvSpPr>
            <a:spLocks noGrp="1"/>
          </p:cNvSpPr>
          <p:nvPr>
            <p:ph type="title"/>
          </p:nvPr>
        </p:nvSpPr>
        <p:spPr/>
        <p:txBody>
          <a:bodyPr/>
          <a:p>
            <a:r>
              <a:rPr altLang="en-US" lang="zh-CN"/>
              <a:t>需要进一步研究和探讨的问题与方向</a:t>
            </a:r>
            <a:endParaRPr altLang="en-US" lang="zh-CN"/>
          </a:p>
        </p:txBody>
      </p:sp>
      <p:sp>
        <p:nvSpPr>
          <p:cNvPr id="1050060"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62"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64"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66"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68"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70"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72"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74"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76"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78"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0"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2"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4"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6"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8"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90"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92"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94"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96"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如何更好地激发小学生的自主学习兴趣</a:t>
            </a:r>
            <a:endParaRPr altLang="en-US" dirty="0" sz="1200" lang="zh-CN" spc="150">
              <a:solidFill>
                <a:schemeClr val="tx1">
                  <a:lumMod val="65000"/>
                  <a:lumOff val="35000"/>
                </a:schemeClr>
              </a:solidFill>
              <a:latin typeface="+mn-ea"/>
              <a:sym typeface="+mn-ea"/>
            </a:endParaRPr>
          </a:p>
        </p:txBody>
      </p:sp>
      <p:sp>
        <p:nvSpPr>
          <p:cNvPr id="1050098"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如何平衡自主学习与教师指导的关系</a:t>
            </a:r>
            <a:endParaRPr altLang="en-US" dirty="0" sz="1200" lang="zh-CN" spc="150">
              <a:solidFill>
                <a:schemeClr val="tx1">
                  <a:lumMod val="65000"/>
                  <a:lumOff val="35000"/>
                </a:schemeClr>
              </a:solidFill>
              <a:latin typeface="+mn-ea"/>
              <a:sym typeface="+mn-ea"/>
            </a:endParaRPr>
          </a:p>
        </p:txBody>
      </p:sp>
      <p:sp>
        <p:nvSpPr>
          <p:cNvPr id="1050100" name="正文"/>
          <p:cNvSpPr txBox="1"/>
          <p:nvPr>
            <p:custDataLst>
              <p:tags r:id="rId28"/>
            </p:custDataLst>
          </p:nvPr>
        </p:nvSpPr>
        <p:spPr>
          <a:xfrm>
            <a:off x="7308612" y="1795552"/>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如何将自主学习能力的培养融入日常教学中</a:t>
            </a:r>
            <a:endParaRPr altLang="en-US" dirty="0" sz="1200" lang="zh-CN" spc="150">
              <a:solidFill>
                <a:schemeClr val="tx1">
                  <a:lumMod val="65000"/>
                  <a:lumOff val="35000"/>
                </a:schemeClr>
              </a:solidFill>
              <a:latin typeface="+mn-ea"/>
              <a:sym typeface="+mn-ea"/>
            </a:endParaRPr>
          </a:p>
        </p:txBody>
      </p:sp>
      <p:sp>
        <p:nvSpPr>
          <p:cNvPr id="1050102"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如何有效地评估小学生的自主学习能力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36"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50138"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4_2"/>
  <p:tag name="KSO_WM_TEMPLATE_CATEGORY" val="custom"/>
  <p:tag name="KSO_WM_TEMPLATE_INDEX" val="20230995"/>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1_2"/>
  <p:tag name="KSO_WM_TEMPLATE_CATEGORY" val="custom"/>
  <p:tag name="KSO_WM_TEMPLATE_INDEX" val="20230995"/>
  <p:tag name="KSO_WM_UNIT_LAYERLEVEL" val="1_1_1"/>
  <p:tag name="KSO_WM_TAG_VERSION" val="1.0"/>
  <p:tag name="KSO_WM_BEAUTIFY_FLAG" val="#wm#"/>
  <p:tag name="KSO_WM_UNIT_TYPE" val="l_h_i"/>
  <p:tag name="KSO_WM_UNIT_INDEX" val="1_1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2_2"/>
  <p:tag name="KSO_WM_TEMPLATE_CATEGORY" val="custom"/>
  <p:tag name="KSO_WM_TEMPLATE_INDEX" val="20230995"/>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3_2"/>
  <p:tag name="KSO_WM_TEMPLATE_CATEGORY" val="custom"/>
  <p:tag name="KSO_WM_TEMPLATE_INDEX" val="20230995"/>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5_2"/>
  <p:tag name="KSO_WM_TEMPLATE_CATEGORY" val="custom"/>
  <p:tag name="KSO_WM_TEMPLATE_INDEX" val="20230995"/>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6_2"/>
  <p:tag name="KSO_WM_TEMPLATE_CATEGORY" val="custom"/>
  <p:tag name="KSO_WM_TEMPLATE_INDEX" val="20230995"/>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1_2"/>
  <p:tag name="KSO_WM_TEMPLATE_CATEGORY" val="custom"/>
  <p:tag name="KSO_WM_TEMPLATE_INDEX" val="20230995"/>
  <p:tag name="KSO_WM_UNIT_LAYERLEVEL" val="1_1_1"/>
  <p:tag name="KSO_WM_TAG_VERSION" val="1.0"/>
  <p:tag name="KSO_WM_UNIT_TYPE" val="l_h_a"/>
  <p:tag name="KSO_WM_UNIT_INDEX" val="1_1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1_1"/>
  <p:tag name="KSO_WM_TEMPLATE_CATEGORY" val="custom"/>
  <p:tag name="KSO_WM_TEMPLATE_INDEX" val="20230995"/>
  <p:tag name="KSO_WM_UNIT_LAYERLEVEL" val="1_1_1"/>
  <p:tag name="KSO_WM_TAG_VERSION" val="1.0"/>
  <p:tag name="KSO_WM_UNIT_TYPE" val="l_h_i"/>
  <p:tag name="KSO_WM_UNIT_INDEX" val="1_1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2_2"/>
  <p:tag name="KSO_WM_TEMPLATE_CATEGORY" val="custom"/>
  <p:tag name="KSO_WM_TEMPLATE_INDEX" val="20230995"/>
  <p:tag name="KSO_WM_UNIT_LAYERLEVEL" val="1_1_1"/>
  <p:tag name="KSO_WM_TAG_VERSION" val="1.0"/>
  <p:tag name="KSO_WM_UNIT_TYPE" val="l_h_a"/>
  <p:tag name="KSO_WM_UNIT_INDEX" val="1_2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2_1"/>
  <p:tag name="KSO_WM_TEMPLATE_CATEGORY" val="custom"/>
  <p:tag name="KSO_WM_TEMPLATE_INDEX" val="20230995"/>
  <p:tag name="KSO_WM_UNIT_LAYERLEVEL" val="1_1_1"/>
  <p:tag name="KSO_WM_TAG_VERSION" val="1.0"/>
  <p:tag name="KSO_WM_UNIT_TYPE" val="l_h_i"/>
  <p:tag name="KSO_WM_UNIT_INDEX" val="1_2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3_2"/>
  <p:tag name="KSO_WM_TEMPLATE_CATEGORY" val="custom"/>
  <p:tag name="KSO_WM_TEMPLATE_INDEX" val="20230995"/>
  <p:tag name="KSO_WM_UNIT_LAYERLEVEL" val="1_1_1"/>
  <p:tag name="KSO_WM_TAG_VERSION" val="1.0"/>
  <p:tag name="KSO_WM_UNIT_TYPE" val="l_h_a"/>
  <p:tag name="KSO_WM_UNIT_INDEX" val="1_3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3_1"/>
  <p:tag name="KSO_WM_TEMPLATE_CATEGORY" val="custom"/>
  <p:tag name="KSO_WM_TEMPLATE_INDEX" val="20230995"/>
  <p:tag name="KSO_WM_UNIT_LAYERLEVEL" val="1_1_1"/>
  <p:tag name="KSO_WM_TAG_VERSION" val="1.0"/>
  <p:tag name="KSO_WM_UNIT_TYPE" val="l_h_i"/>
  <p:tag name="KSO_WM_UNIT_INDEX" val="1_3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4_2"/>
  <p:tag name="KSO_WM_TEMPLATE_CATEGORY" val="custom"/>
  <p:tag name="KSO_WM_TEMPLATE_INDEX" val="20230995"/>
  <p:tag name="KSO_WM_UNIT_LAYERLEVEL" val="1_1_1"/>
  <p:tag name="KSO_WM_TAG_VERSION" val="1.0"/>
  <p:tag name="KSO_WM_UNIT_TYPE" val="l_h_a"/>
  <p:tag name="KSO_WM_UNIT_INDEX" val="1_4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4_1"/>
  <p:tag name="KSO_WM_TEMPLATE_CATEGORY" val="custom"/>
  <p:tag name="KSO_WM_TEMPLATE_INDEX" val="20230995"/>
  <p:tag name="KSO_WM_UNIT_LAYERLEVEL" val="1_1_1"/>
  <p:tag name="KSO_WM_TAG_VERSION" val="1.0"/>
  <p:tag name="KSO_WM_UNIT_TYPE" val="l_h_i"/>
  <p:tag name="KSO_WM_UNIT_INDEX" val="1_4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5_2"/>
  <p:tag name="KSO_WM_TEMPLATE_CATEGORY" val="custom"/>
  <p:tag name="KSO_WM_TEMPLATE_INDEX" val="20230995"/>
  <p:tag name="KSO_WM_UNIT_LAYERLEVEL" val="1_1_1"/>
  <p:tag name="KSO_WM_TAG_VERSION" val="1.0"/>
  <p:tag name="KSO_WM_UNIT_TYPE" val="l_h_a"/>
  <p:tag name="KSO_WM_UNIT_INDEX" val="1_5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5_1"/>
  <p:tag name="KSO_WM_TEMPLATE_CATEGORY" val="custom"/>
  <p:tag name="KSO_WM_TEMPLATE_INDEX" val="20230995"/>
  <p:tag name="KSO_WM_UNIT_LAYERLEVEL" val="1_1_1"/>
  <p:tag name="KSO_WM_TAG_VERSION" val="1.0"/>
  <p:tag name="KSO_WM_UNIT_TYPE" val="l_h_i"/>
  <p:tag name="KSO_WM_UNIT_INDEX" val="1_5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6_2"/>
  <p:tag name="KSO_WM_TEMPLATE_CATEGORY" val="custom"/>
  <p:tag name="KSO_WM_TEMPLATE_INDEX" val="20230995"/>
  <p:tag name="KSO_WM_UNIT_LAYERLEVEL" val="1_1_1"/>
  <p:tag name="KSO_WM_TAG_VERSION" val="1.0"/>
  <p:tag name="KSO_WM_UNIT_TYPE" val="l_h_a"/>
  <p:tag name="KSO_WM_UNIT_INDEX" val="1_6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UNIT_VALUE" val="12"/>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6_1"/>
  <p:tag name="KSO_WM_TEMPLATE_CATEGORY" val="custom"/>
  <p:tag name="KSO_WM_TEMPLATE_INDEX" val="20230995"/>
  <p:tag name="KSO_WM_UNIT_LAYERLEVEL" val="1_1_1"/>
  <p:tag name="KSO_WM_TAG_VERSION" val="1.0"/>
  <p:tag name="KSO_WM_UNIT_TYPE" val="l_h_i"/>
  <p:tag name="KSO_WM_UNIT_INDEX" val="1_6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SLIDE_ID" val="custom2023099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1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5.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58.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0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40.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1"/>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1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2"/>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1"/>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2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2"/>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8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325.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2024-01-03T14:07:54Z</dcterms:created>
  <dcterms:modified xsi:type="dcterms:W3CDTF">2024-01-03T14:07:54Z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ceed3bfcf3c34802856b1950e3f7ecab_21</vt:lpwstr>
  </property>
</Properties>
</file>