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61" r:id="rId1"/>
    <p:sldMasterId id="2147491998" r:id="rId2"/>
  </p:sldMasterIdLst>
  <p:notesMasterIdLst>
    <p:notesMasterId r:id="rId3"/>
  </p:notesMasterIdLst>
  <p:sldIdLst>
    <p:sldId id="4100" r:id="rId4"/>
    <p:sldId id="4104" r:id="rId5"/>
    <p:sldId id="4107" r:id="rId6"/>
    <p:sldId id="4110" r:id="rId7"/>
    <p:sldId id="4113" r:id="rId8"/>
    <p:sldId id="4116" r:id="rId9"/>
    <p:sldId id="4119" r:id="rId10"/>
    <p:sldId id="4122" r:id="rId11"/>
    <p:sldId id="4125" r:id="rId12"/>
    <p:sldId id="4128" r:id="rId13"/>
    <p:sldId id="4131" r:id="rId14"/>
    <p:sldId id="4134" r:id="rId15"/>
    <p:sldId id="4137" r:id="rId16"/>
    <p:sldId id="4140" r:id="rId17"/>
    <p:sldId id="4143" r:id="rId18"/>
    <p:sldId id="4146" r:id="rId19"/>
    <p:sldId id="4149" r:id="rId20"/>
    <p:sldId id="4152" r:id="rId21"/>
    <p:sldId id="4155" r:id="rId22"/>
    <p:sldId id="4158" r:id="rId23"/>
    <p:sldId id="4161" r:id="rId24"/>
    <p:sldId id="4164" r:id="rId25"/>
    <p:sldId id="4167" r:id="rId26"/>
    <p:sldId id="4170" r:id="rId27"/>
    <p:sldId id="4173" r:id="rId28"/>
    <p:sldId id="4176" r:id="rId29"/>
    <p:sldId id="4179" r:id="rId30"/>
    <p:sldId id="4182" r:id="rId31"/>
    <p:sldId id="4185" r:id="rId32"/>
    <p:sldId id="4188" r:id="rId33"/>
    <p:sldId id="419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62" r:id="rId1"/>
    <p:sldLayoutId id="2147491963" r:id="rId2"/>
    <p:sldLayoutId id="2147491964" r:id="rId3"/>
    <p:sldLayoutId id="2147491965" r:id="rId4"/>
    <p:sldLayoutId id="2147491966" r:id="rId5"/>
    <p:sldLayoutId id="2147491967" r:id="rId6"/>
    <p:sldLayoutId id="2147491968" r:id="rId7"/>
    <p:sldLayoutId id="2147491969" r:id="rId8"/>
    <p:sldLayoutId id="2147491970" r:id="rId9"/>
    <p:sldLayoutId id="2147491971" r:id="rId10"/>
    <p:sldLayoutId id="21474919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99" r:id="rId1"/>
    <p:sldLayoutId id="2147492000" r:id="rId2"/>
    <p:sldLayoutId id="2147492001" r:id="rId3"/>
    <p:sldLayoutId id="2147492002" r:id="rId4"/>
    <p:sldLayoutId id="2147492003" r:id="rId5"/>
    <p:sldLayoutId id="2147492004" r:id="rId6"/>
    <p:sldLayoutId id="2147492005" r:id="rId7"/>
    <p:sldLayoutId id="2147492006" r:id="rId8"/>
    <p:sldLayoutId id="2147492007" r:id="rId9"/>
    <p:sldLayoutId id="2147492008" r:id="rId10"/>
    <p:sldLayoutId id="214749200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医疗保健市场分析与2024年投资前景预测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医疗保健市场概述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医疗保健市场的主要领域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医疗保健市场的发展趋势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2024年医疗保健市场投资前景预测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成功投资医疗保健市场的关键因素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案例分析与实践经验分享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医疗保健市场概述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医疗保健市场的定义与分类</a:t>
            </a:r>
            <a:endParaRPr altLang="en-US" lang="zh-CN"/>
          </a:p>
        </p:txBody>
      </p:sp>
      <p:sp>
        <p:nvSpPr>
          <p:cNvPr id="104885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5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5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5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6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医疗保健市场的定义：医疗保健市场是为个人和组织提供医疗服务和健康相关产品的市场。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7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医疗保健市场的分类：根据服务类型和产品类型，医疗保健市场可以分为医疗服务市场、医疗器械市场、生物制药市场等。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7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医疗保健市场的特点：医疗保健市场具有刚性需求、高毛利率、高壁垒等特点。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7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医疗保健市场的发展趋势：随着人口老龄化、健康意识提高和技术进步，医疗保健市场将呈现快速增长的趋势。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全球医疗保健市场的发展历程</a:t>
            </a:r>
            <a:endParaRPr altLang="en-US" lang="zh-CN"/>
          </a:p>
        </p:txBody>
      </p:sp>
      <p:sp>
        <p:nvSpPr>
          <p:cNvPr id="10489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20世纪：医疗保健市场起步，以医院和诊所为主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21世纪初：医疗保健市场逐步发展，药品和医疗器械行业崛起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2010-2020年：数字化医疗保健市场兴起，远程医疗、移动医疗等成为新趋势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2020年至今：全球医疗保健市场受到COVID-19疫情影响，数字化转型加速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医疗保健市场的特点与挑战</a:t>
            </a:r>
            <a:endParaRPr altLang="en-US" lang="zh-CN"/>
          </a:p>
        </p:txBody>
      </p:sp>
      <p:sp>
        <p:nvSpPr>
          <p:cNvPr id="1048968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医疗保健市场的特点：医疗保健市场是一个庞大的市场，涉及到各种医疗保健产品和服务，包括药品、医疗器械、医疗服务等。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72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74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8976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医疗保健市场的挑战：医疗保健市场面临着许多挑战，包括高成本、低效率、医疗资源分配不均等问题。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80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82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8984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医疗保健市场的竞争格局：医疗保健市场竞争激烈，企业需要不断创新和提升产品质量来保持竞争优势。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88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90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8992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医疗保健市场的发展趋势：随着人口老龄化和健康意识的提高，医疗保健市场将呈现持续增长的趋势。同时，数字化和智能化技术的应用也将成为医疗保健市场发展的重要趋势。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96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98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医疗保健市场的主要领域</a:t>
            </a:r>
            <a:endParaRPr altLang="en-US" lang="zh-CN"/>
          </a:p>
        </p:txBody>
      </p:sp>
      <p:sp>
        <p:nvSpPr>
          <p:cNvPr id="104903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药品市场</a:t>
            </a:r>
            <a:endParaRPr altLang="en-US" lang="zh-CN"/>
          </a:p>
        </p:txBody>
      </p:sp>
      <p:sp>
        <p:nvSpPr>
          <p:cNvPr id="10490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药品市场概述：药品市场是医疗保健市场的主要领域之一，包括处方药和非处方药的销售。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药品市场的分类：药品市场可以根据治疗领域、药品类型、销售渠道等多种标准进行分类。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药品市场的规模和增长：全球药品市场规模庞大，并呈逐年增长趋势。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药品市场的竞争格局：药品市场竞争激烈，各大制药企业通过研发创新、并购合作等方式提高市场竞争力。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医疗器械市场</a:t>
            </a:r>
            <a:endParaRPr altLang="en-US" lang="zh-CN"/>
          </a:p>
        </p:txBody>
      </p:sp>
      <p:sp>
        <p:nvSpPr>
          <p:cNvPr id="10491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增长动力：人口老龄化、技术进步和医疗保健政策推动医疗器械市场发展。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市场规模：全球医疗器械市场规模持续增长，2024年有望达到5000亿美元。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主要产品：包括医疗影像设备、体外诊断试剂、心血管植入物等。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竞争格局：市场高度分散，大型跨国企业占据主导地位，但中小企业也有一定市场份额。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医疗服务市场</a:t>
            </a:r>
            <a:endParaRPr altLang="en-US" lang="zh-CN"/>
          </a:p>
        </p:txBody>
      </p:sp>
      <p:sp>
        <p:nvSpPr>
          <p:cNvPr id="10491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主要服务：诊断、治疗、康复等医疗服务，以及相关的药品和医疗器械销售。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发展趋势：随着人口老龄化、慢性病增多等因素的影响，医疗服务市场将不断扩大，同时，政策监管也将更加严格，医疗机构需要不断提高服务质量和效率。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定义：提供医疗服务的市场，包括医院、诊所、护理中心等医疗机构。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1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特点：市场规模大、竞争激烈、政策监管严格。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医疗科技市场</a:t>
            </a:r>
            <a:endParaRPr altLang="en-US" lang="zh-CN"/>
          </a:p>
        </p:txBody>
      </p:sp>
      <p:sp>
        <p:nvSpPr>
          <p:cNvPr id="10492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基因编辑技术的突破与医疗保健领域的应用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医疗保健行业的数字化转型和数据驱动决策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人工智能在医疗诊断中的应用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远程医疗和电子健康记录的发展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医疗保健市场的发展趋势</a:t>
            </a:r>
            <a:endParaRPr altLang="en-US" lang="zh-CN"/>
          </a:p>
        </p:txBody>
      </p:sp>
      <p:sp>
        <p:nvSpPr>
          <p:cNvPr id="104926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数字化医疗的崛起</a:t>
            </a:r>
            <a:endParaRPr altLang="en-US" lang="zh-CN"/>
          </a:p>
        </p:txBody>
      </p:sp>
      <p:sp>
        <p:nvSpPr>
          <p:cNvPr id="10492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数字化医疗的发展历程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数字化医疗的优势和特点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数字化医疗的应用场景和案例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数字化医疗的未来发展趋势和挑战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个性化医疗的发展</a:t>
            </a:r>
            <a:endParaRPr altLang="en-US" lang="zh-CN"/>
          </a:p>
        </p:txBody>
      </p:sp>
      <p:sp>
        <p:nvSpPr>
          <p:cNvPr id="10493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定义：根据患者的基因、生活习惯和环境等因素，为其提供定制化的医疗方案和服务。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技术支持：基因测序、大数据和人工智能等技术为个性化医疗提供了强大的支持。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优势：提高治疗效果，降低医疗成本，满足患者的个性化需求。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未来展望：随着技术的不断进步和普及，个性化医疗将逐渐成为主流，为医疗保健市场带来新的增长点。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远程医疗的普及</a:t>
            </a:r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远程医疗的定义：通过互联网、移动设备等技术，实现异地诊疗、咨询和健康管理等服务。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普及的原因：随着互联网技术的发展和人们对健康管理的需求增加，远程医疗逐渐成为医疗保健市场的发展趋势。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普及的益处：方便快捷，降低医疗成本，提高医疗服务可及性，缓解医疗资源紧张等问题。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未来的发展：随着5G、AI等技术的普及，远程医疗将进一步发展，实现更加智能化、个性化的服务。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医疗保健市场的全球化趋势</a:t>
            </a:r>
            <a:endParaRPr altLang="en-US" lang="zh-CN"/>
          </a:p>
        </p:txBody>
      </p:sp>
      <p:sp>
        <p:nvSpPr>
          <p:cNvPr id="10494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医疗保健技术的国际交流与合作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跨境医疗服务的普及与发展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跨国合作与投资增加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全球供应链的优化和整合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2024年医疗保健市场投资前景预测</a:t>
            </a:r>
            <a:endParaRPr altLang="en-US" lang="zh-CN"/>
          </a:p>
        </p:txBody>
      </p:sp>
      <p:sp>
        <p:nvSpPr>
          <p:cNvPr id="10495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3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医疗科技：随着人工智能、大数据等技术的不断发展，医疗科技领域将迎来更多的投资机会。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生物医药：随着人口老龄化、慢性病等问题的加剧，生物医药领域将有更多的投资机会。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医疗设备：随着医疗技术的进步，医疗设备的需求将不断增加，投资机会也将随之而来。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数字医疗：随着互联网技术的发展，数字医疗领域将有更多的投资机会，例如远程医疗、移动医疗等。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5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技术风险：医疗技术的快速发展可能导致原有投资过时或回报不足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经营风险：医疗保健企业的经营状况不稳定，可能影响投资回报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政策风险：医疗保健行业的政策变化可能对投资产生影响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竞争风险：医疗保健市场竞争激烈，可能导致投资回报率下降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长期投资：医疗保健行业具有长期增长潜力，投资者应有长期投资的心态。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关注创新技术：重点关注具有创新技术和市场潜力的医疗保健企业。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多元化投资：分散投资组合，降低单一投资带来的风险。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关注政策动向：医疗保健行业的政策变化对市场影响较大，投资者应关注政策动向并做出相应调整。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未来市场发展预测</a:t>
            </a:r>
            <a:endParaRPr altLang="en-US" lang="zh-CN"/>
          </a:p>
        </p:txBody>
      </p:sp>
      <p:sp>
        <p:nvSpPr>
          <p:cNvPr id="10497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政策支持将促进医疗保健行业的可持续发展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人口老龄化趋势将推动医疗保健市场需求增长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技术创新将为医疗保健行业带来更多发展机遇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国际合作将加强医疗保健行业的交流与合作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成功投资医疗保健市场的关键因素</a:t>
            </a:r>
            <a:endParaRPr altLang="en-US" lang="zh-CN"/>
          </a:p>
        </p:txBody>
      </p:sp>
      <p:sp>
        <p:nvSpPr>
          <p:cNvPr id="10497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了解行业政策与法规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医疗保健行业政策：了解国家对医疗保健行业的政策导向，如政策支持、监管政策等。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医疗保健法规：熟悉医疗保健行业的法规要求，如药品管理法、医疗机构管理条例等。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投资合规性：确保投资行为符合相关法规要求，避免违规风险。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政策与法规变动：关注政策与法规的变动情况，及时调整投资策略。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关注科技创新与研发</a:t>
            </a:r>
            <a:endParaRPr altLang="en-US" lang="zh-CN"/>
          </a:p>
        </p:txBody>
      </p:sp>
      <p:sp>
        <p:nvSpPr>
          <p:cNvPr id="10498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科技创新是医疗保健行业发展的驱动力，不断推动着医疗技术的进步和诊疗水平的提升。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研发能力是医疗保健企业的核心竞争力，拥有强大研发实力的企业更具市场潜力和投资价值。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关注科技创新与研发有助于把握市场趋势，抢占先机，为投资者创造更大的收益。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科技创新与研发领域的投资需谨慎评估风险，充分了解行业动态和企业实力，做到科学理性的投资决策。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重视企业社会责任与可持续发展</a:t>
            </a:r>
            <a:endParaRPr altLang="en-US" lang="zh-CN"/>
          </a:p>
        </p:txBody>
      </p:sp>
      <p:sp>
        <p:nvSpPr>
          <p:cNvPr id="10499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医疗保健行业的社会责任：关注患者需求，提供高质量的医疗服务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可持续发展：关注环境保护、资源利用和减少碳排放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社会责任与可持续发展对投资回报的影响：长期稳定的发展和盈利能力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成功投资医疗保健市场的关键因素：关注企业社会责任与可持续发展的投资策略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建立良好的合作关系与网络</a:t>
            </a:r>
            <a:endParaRPr altLang="en-US" lang="zh-CN"/>
          </a:p>
        </p:txBody>
      </p:sp>
      <p:sp>
        <p:nvSpPr>
          <p:cNvPr id="10499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建立与医疗机构、供应商和政府的合作关系，以获得更好的资源、渠道和政策支持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与行业内的专业机构、协会和专家建立联系，获取最新的市场信息和专业指导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参与行业会议、展览等活动，扩大人脉圈，了解行业趋势和竞争对手情况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与金融机构合作，获得资金支持和融资渠道，加速企业发展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案例分析与实践经验分享</a:t>
            </a:r>
            <a:endParaRPr altLang="en-US" lang="zh-CN"/>
          </a:p>
        </p:txBody>
      </p:sp>
      <p:sp>
        <p:nvSpPr>
          <p:cNvPr id="105003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成功投资医疗保健市场的案例分析</a:t>
            </a:r>
            <a:endParaRPr altLang="en-US" lang="zh-CN"/>
          </a:p>
        </p:txBody>
      </p:sp>
      <p:sp>
        <p:nvSpPr>
          <p:cNvPr id="10500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案例一：某生物科技公司通过研发创新药物，成功进入市场并获得高回报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案例二：某医疗设备制造商通过改进产品性能，提高用户体验，实现快速增长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案例三：某医疗保健平台通过提供全方位的在线医疗服务，实现快速扩张和盈利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案例四：某医疗器械分销商通过建立广泛的销售网络和高效的供应链管理，提高市场份额和盈利能力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投资者在医疗保健市场的实践经验分享</a:t>
            </a:r>
            <a:endParaRPr altLang="en-US" lang="zh-CN"/>
          </a:p>
        </p:txBody>
      </p:sp>
      <p:sp>
        <p:nvSpPr>
          <p:cNvPr id="10501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了解行业趋势和政策环境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选择具有潜力的细分领域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关注创新技术和产品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建立风险评估和投资策略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从失败案例中吸取教训与总结经验</a:t>
            </a:r>
            <a:endParaRPr altLang="en-US" lang="zh-CN"/>
          </a:p>
        </p:txBody>
      </p:sp>
      <p:sp>
        <p:nvSpPr>
          <p:cNvPr id="10501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失败原因分析：深入剖析失败案例的关键因素，如市场定位不准确、产品缺乏竞争力等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案例选择：选择具有代表性的失败案例，如某医疗保健企业的破产清算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教训总结：从失败案例中提炼出教训，如注重市场需求调研、加强产品研发等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经验分享：分享其他成功企业的实践经验，如持续创新、建立良好的客户关系等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22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2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6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2024-01-03T11:16:40Z</dcterms:created>
  <dcterms:modified xsi:type="dcterms:W3CDTF">2024-01-03T11:16:40Z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eb36f32cb01b4f1d90a9bb1beac7a16d_21</vt:lpwstr>
  </property>
</Properties>
</file>