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9053" r:id="rId1"/>
    <p:sldMasterId id="2147499090" r:id="rId2"/>
  </p:sldMasterIdLst>
  <p:notesMasterIdLst>
    <p:notesMasterId r:id="rId3"/>
  </p:notesMasterIdLst>
  <p:sldIdLst>
    <p:sldId id="7550" r:id="rId4"/>
    <p:sldId id="7554" r:id="rId5"/>
    <p:sldId id="7557" r:id="rId6"/>
    <p:sldId id="7560" r:id="rId7"/>
    <p:sldId id="7566" r:id="rId9"/>
    <p:sldId id="7569" r:id="rId10"/>
    <p:sldId id="7572" r:id="rId11"/>
    <p:sldId id="7575" r:id="rId12"/>
    <p:sldId id="7581" r:id="rId14"/>
    <p:sldId id="7584" r:id="rId15"/>
    <p:sldId id="7587" r:id="rId16"/>
    <p:sldId id="7590" r:id="rId17"/>
    <p:sldId id="7593" r:id="rId18"/>
    <p:sldId id="7599" r:id="rId20"/>
    <p:sldId id="7602" r:id="rId21"/>
    <p:sldId id="7605" r:id="rId22"/>
    <p:sldId id="7608" r:id="rId23"/>
    <p:sldId id="7611" r:id="rId24"/>
    <p:sldId id="7617" r:id="rId26"/>
    <p:sldId id="7620" r:id="rId27"/>
    <p:sldId id="7623" r:id="rId28"/>
    <p:sldId id="7626" r:id="rId29"/>
    <p:sldId id="7632" r:id="rId31"/>
    <p:sldId id="7635" r:id="rId32"/>
    <p:sldId id="7638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054" r:id="rId1"/>
    <p:sldLayoutId id="2147499055" r:id="rId2"/>
    <p:sldLayoutId id="2147499056" r:id="rId3"/>
    <p:sldLayoutId id="2147499057" r:id="rId4"/>
    <p:sldLayoutId id="2147499058" r:id="rId5"/>
    <p:sldLayoutId id="2147499059" r:id="rId6"/>
    <p:sldLayoutId id="2147499060" r:id="rId7"/>
    <p:sldLayoutId id="2147499061" r:id="rId8"/>
    <p:sldLayoutId id="2147499062" r:id="rId9"/>
    <p:sldLayoutId id="2147499063" r:id="rId10"/>
    <p:sldLayoutId id="214749906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091" r:id="rId1"/>
    <p:sldLayoutId id="2147499092" r:id="rId2"/>
    <p:sldLayoutId id="2147499093" r:id="rId3"/>
    <p:sldLayoutId id="2147499094" r:id="rId4"/>
    <p:sldLayoutId id="2147499095" r:id="rId5"/>
    <p:sldLayoutId id="2147499096" r:id="rId6"/>
    <p:sldLayoutId id="2147499097" r:id="rId7"/>
    <p:sldLayoutId id="2147499098" r:id="rId8"/>
    <p:sldLayoutId id="2147499099" r:id="rId9"/>
    <p:sldLayoutId id="2147499100" r:id="rId10"/>
    <p:sldLayoutId id="214749910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tags" Target="../tags/tag168.xml"/><Relationship Id="rId14" Type="http://schemas.openxmlformats.org/officeDocument/2006/relationships/tags" Target="../tags/tag169.xml"/><Relationship Id="rId15" Type="http://schemas.openxmlformats.org/officeDocument/2006/relationships/tags" Target="../tags/tag170.xml"/><Relationship Id="rId16" Type="http://schemas.openxmlformats.org/officeDocument/2006/relationships/tags" Target="../tags/tag171.xml"/><Relationship Id="rId17" Type="http://schemas.openxmlformats.org/officeDocument/2006/relationships/tags" Target="../tags/tag172.xml"/><Relationship Id="rId18" Type="http://schemas.openxmlformats.org/officeDocument/2006/relationships/tags" Target="../tags/tag173.xml"/><Relationship Id="rId19" Type="http://schemas.openxmlformats.org/officeDocument/2006/relationships/tags" Target="../tags/tag174.xml"/><Relationship Id="rId20" Type="http://schemas.openxmlformats.org/officeDocument/2006/relationships/tags" Target="../tags/tag175.xml"/><Relationship Id="rId21" Type="http://schemas.openxmlformats.org/officeDocument/2006/relationships/tags" Target="../tags/tag176.xml"/><Relationship Id="rId22" Type="http://schemas.openxmlformats.org/officeDocument/2006/relationships/tags" Target="../tags/tag177.xml"/><Relationship Id="rId23" Type="http://schemas.openxmlformats.org/officeDocument/2006/relationships/tags" Target="../tags/tag178.xml"/><Relationship Id="rId24" Type="http://schemas.openxmlformats.org/officeDocument/2006/relationships/tags" Target="../tags/tag179.xml"/><Relationship Id="rId25" Type="http://schemas.openxmlformats.org/officeDocument/2006/relationships/tags" Target="../tags/tag180.xml"/><Relationship Id="rId26" Type="http://schemas.openxmlformats.org/officeDocument/2006/relationships/tags" Target="../tags/tag181.xml"/><Relationship Id="rId27" Type="http://schemas.openxmlformats.org/officeDocument/2006/relationships/tags" Target="../tags/tag182.xml"/><Relationship Id="rId28" Type="http://schemas.openxmlformats.org/officeDocument/2006/relationships/tags" Target="../tags/tag183.xml"/><Relationship Id="rId29" Type="http://schemas.openxmlformats.org/officeDocument/2006/relationships/tags" Target="../tags/tag184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tags" Target="../tags/tag205.xml"/><Relationship Id="rId14" Type="http://schemas.openxmlformats.org/officeDocument/2006/relationships/tags" Target="../tags/tag206.xml"/><Relationship Id="rId15" Type="http://schemas.openxmlformats.org/officeDocument/2006/relationships/tags" Target="../tags/tag207.xml"/><Relationship Id="rId16" Type="http://schemas.openxmlformats.org/officeDocument/2006/relationships/tags" Target="../tags/tag208.xml"/><Relationship Id="rId17" Type="http://schemas.openxmlformats.org/officeDocument/2006/relationships/tags" Target="../tags/tag209.xml"/><Relationship Id="rId18" Type="http://schemas.openxmlformats.org/officeDocument/2006/relationships/tags" Target="../tags/tag210.xml"/><Relationship Id="rId19" Type="http://schemas.openxmlformats.org/officeDocument/2006/relationships/tags" Target="../tags/tag211.xml"/><Relationship Id="rId20" Type="http://schemas.openxmlformats.org/officeDocument/2006/relationships/tags" Target="../tags/tag212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建立灵活的人力资源管理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人力资源管理的重要性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建立灵活的人力资源管理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实施灵活的人力资源管理策略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灵活的人力资源管理对企业和员工的影响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总结与展望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人力资源管理的重要性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人力资源管理定义</a:t>
            </a:r>
            <a:endParaRPr altLang="en-US" lang="zh-CN"/>
          </a:p>
        </p:txBody>
      </p:sp>
      <p:sp>
        <p:nvSpPr>
          <p:cNvPr id="104890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1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1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目标：确保企业的人力资源需求得到满足，提高员工的工作满意度和绩效，促进企业的可持续发展。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定义：人力资源管理是企业为了实现战略目标，运用各种管理手段对人力资源进行规划、招聘、培训、绩效、薪酬和劳动关系等方面的管理活动。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内容：包括人力资源规划、招聘与选拔、培训与发展、绩效管理、薪酬福利管理、劳动关系管理等方面。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重要性：有效的人力资源管理能够提高企业的竞争力，降低人员成本，增强员工的工作积极性和满意度，为企业创造更大的价值。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人力资源管理对企业的重要性</a:t>
            </a:r>
            <a:endParaRPr altLang="en-US" lang="zh-CN"/>
          </a:p>
        </p:txBody>
      </p:sp>
      <p:sp>
        <p:nvSpPr>
          <p:cNvPr id="104895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5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6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增强企业创新能力：优秀的人力资源管理能够激发员工的创新精神和创造力，推动企业不断进行技术创新和产品升级。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提升企业形象和品牌价值：有效的人力资源管理能够提高员工对企业的认同感和归属感，从而提升企业形象和品牌价值。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提升企业核心竞争力：有效的人力资源管理能够提高员工素质、技能和效率，从而增强企业的核心竞争力。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促进企业可持续发展：通过合理的人力资源配置和激励机制，人力资源管理有助于企业实现可持续发展。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人力资源管理对员工的重要性</a:t>
            </a:r>
            <a:endParaRPr altLang="en-US" lang="zh-CN"/>
          </a:p>
        </p:txBody>
      </p:sp>
      <p:sp>
        <p:nvSpPr>
          <p:cNvPr id="104901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提升员工满意度：通过合理的招聘、培训、薪酬和福利等措施，提高员工的工作满意度和归属感。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促进员工发展：通过提供培训和发展机会，帮助员工实现个人职业发展，提高员工的工作能力和竞争力。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增强员工参与度：通过有效的沟通和激励机制，提高员工的参与度和工作积极性，增强企业的凝聚力和向心力。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降低员工流失率：通过提供良好的工作环境和福利待遇，降低员工的流失率，保持企业的人才稳定性和竞争力。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建立灵活的人力资源管理</a:t>
            </a:r>
            <a:endParaRPr altLang="en-US" lang="zh-CN"/>
          </a:p>
        </p:txBody>
      </p:sp>
      <p:sp>
        <p:nvSpPr>
          <p:cNvPr id="104907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灵活招聘</a:t>
            </a:r>
            <a:endParaRPr altLang="en-US" lang="zh-CN"/>
          </a:p>
        </p:txBody>
      </p:sp>
      <p:sp>
        <p:nvSpPr>
          <p:cNvPr id="104912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2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3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招聘流程简化：优化招聘流程，减少繁琐环节，提高招聘效率和质量。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招聘标准灵活：根据岗位需求和公司文化，灵活制定招聘标准，注重应聘者的潜力和能力。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招聘渠道多样化：利用社交媒体、招聘网站、人才市场等多种渠道进行招聘，扩大招聘范围，提高招聘效率。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招聘时间灵活：根据公司需求和岗位特点，灵活安排招聘时间，及时补充公司所需人才。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培训与发展</a:t>
            </a:r>
            <a:endParaRPr altLang="en-US" lang="zh-CN"/>
          </a:p>
        </p:txBody>
      </p:sp>
      <p:sp>
        <p:nvSpPr>
          <p:cNvPr id="104918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培训需求分析：了解员工需求，制定针对性培训计划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员工发展计划：制定员工发展计划，促进员工个人成长和职业发展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培训效果评估：对培训效果进行评估，不断改进培训计划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培训内容与方法：采用多种培训方式，提高员工技能和素质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绩效管理</a:t>
            </a:r>
            <a:endParaRPr altLang="en-US" lang="zh-CN"/>
          </a:p>
        </p:txBody>
      </p:sp>
      <p:sp>
        <p:nvSpPr>
          <p:cNvPr id="1049258" name="正文"/>
          <p:cNvSpPr txBox="1"/>
          <p:nvPr>
            <p:custDataLst>
              <p:tags r:id="rId1"/>
            </p:custDataLst>
          </p:nvPr>
        </p:nvSpPr>
        <p:spPr>
          <a:xfrm>
            <a:off x="3493911" y="188880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定义：绩效管理是指通过制定目标、评估绩效、提供反馈和奖励等方式，提高员工的工作效率和绩效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标题"/>
          <p:cNvSpPr txBox="1"/>
          <p:nvPr>
            <p:custDataLst>
              <p:tags r:id="rId2"/>
            </p:custDataLst>
          </p:nvPr>
        </p:nvSpPr>
        <p:spPr>
          <a:xfrm>
            <a:off x="3493911" y="1364400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262" name="正文"/>
          <p:cNvSpPr txBox="1"/>
          <p:nvPr>
            <p:custDataLst>
              <p:tags r:id="rId3"/>
            </p:custDataLst>
          </p:nvPr>
        </p:nvSpPr>
        <p:spPr>
          <a:xfrm>
            <a:off x="3493911" y="310687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目的：提高员工的工作效率和绩效，促进组织目标的实现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标题"/>
          <p:cNvSpPr txBox="1"/>
          <p:nvPr>
            <p:custDataLst>
              <p:tags r:id="rId4"/>
            </p:custDataLst>
          </p:nvPr>
        </p:nvSpPr>
        <p:spPr>
          <a:xfrm>
            <a:off x="3493911" y="258246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266" name="正文"/>
          <p:cNvSpPr txBox="1"/>
          <p:nvPr>
            <p:custDataLst>
              <p:tags r:id="rId5"/>
            </p:custDataLst>
          </p:nvPr>
        </p:nvSpPr>
        <p:spPr>
          <a:xfrm>
            <a:off x="3493911" y="432493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关键要素：目标设定、评估标准、评估方法、反馈机制、奖励机制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标题"/>
          <p:cNvSpPr txBox="1"/>
          <p:nvPr>
            <p:custDataLst>
              <p:tags r:id="rId6"/>
            </p:custDataLst>
          </p:nvPr>
        </p:nvSpPr>
        <p:spPr>
          <a:xfrm>
            <a:off x="3493911" y="380053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270" name="正文"/>
          <p:cNvSpPr txBox="1"/>
          <p:nvPr>
            <p:custDataLst>
              <p:tags r:id="rId7"/>
            </p:custDataLst>
          </p:nvPr>
        </p:nvSpPr>
        <p:spPr>
          <a:xfrm>
            <a:off x="3493911" y="554300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实施步骤：制定明确的绩效目标，建立科学的评估标准和方法，提供及时的反馈和奖励，不断改进和优化绩效管理流程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标题"/>
          <p:cNvSpPr txBox="1"/>
          <p:nvPr>
            <p:custDataLst>
              <p:tags r:id="rId8"/>
            </p:custDataLst>
          </p:nvPr>
        </p:nvSpPr>
        <p:spPr>
          <a:xfrm>
            <a:off x="3493911" y="5018608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员工福利与关怀</a:t>
            </a:r>
            <a:endParaRPr altLang="en-US" lang="zh-CN"/>
          </a:p>
        </p:txBody>
      </p:sp>
      <p:sp>
        <p:nvSpPr>
          <p:cNvPr id="104930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员工福利：提供具有竞争力的薪资和福利待遇，如医疗保险、退休金计划等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员工满意度：定期调查员工满意度，及时了解员工需求和意见，并采取相应措施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员工激励：设立激励机制，如绩效奖金、晋升机会等，以激发员工的工作积极性和创造力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关怀措施：关注员工的工作与生活平衡，提供培训和发展机会，鼓励员工参与决策过程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实施灵活的人力资源管理策略</a:t>
            </a:r>
            <a:endParaRPr altLang="en-US" lang="zh-CN"/>
          </a:p>
        </p:txBody>
      </p:sp>
      <p:sp>
        <p:nvSpPr>
          <p:cNvPr id="104938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制定灵活的人力资源政策</a:t>
            </a:r>
            <a:endParaRPr altLang="en-US" lang="zh-CN"/>
          </a:p>
        </p:txBody>
      </p:sp>
      <p:sp>
        <p:nvSpPr>
          <p:cNvPr id="104943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明确公司战略和业务目标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了解员工需求和市场变化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制定灵活的人力资源政策，包括招聘、培训、薪酬、福利等方面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建立有效的激励机制，激发员工的积极性和创造力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实施员工培训与发展计划</a:t>
            </a:r>
            <a:endParaRPr altLang="en-US" lang="zh-CN"/>
          </a:p>
        </p:txBody>
      </p:sp>
      <p:sp>
        <p:nvSpPr>
          <p:cNvPr id="104947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培训内容与方法：采用多种培训方式，提高员工技能和素质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培训需求分析：了解员工需求，制定针对性培训计划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培训效果评估：对培训效果进行评估，不断改进培训计划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员工发展计划：制定员工发展计划，促进员工个人成长和职业发展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建立有效的绩效管理体系</a:t>
            </a:r>
            <a:endParaRPr altLang="en-US" lang="zh-CN"/>
          </a:p>
        </p:txBody>
      </p:sp>
      <p:sp>
        <p:nvSpPr>
          <p:cNvPr id="104952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明确绩效目标：制定明确的绩效目标，确保员工清楚自己的工作职责和期望成果。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设定合理的考核标准：根据岗位特点和工作内容，设定合理的考核标准，确保考核公正、客观。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建立有效的沟通机制：加强与员工的沟通，及时了解员工的工作情况和问题，为员工提供必要的支持和帮助。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激励与惩罚相结合：通过奖励优秀员工和惩罚表现不佳的员工，激发员工的工作积极性和责任感。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设计合理的员工福利与关怀方案</a:t>
            </a:r>
            <a:endParaRPr altLang="en-US" lang="zh-CN"/>
          </a:p>
        </p:txBody>
      </p:sp>
      <p:sp>
        <p:nvSpPr>
          <p:cNvPr id="104958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福利方案：提供具有吸引力的薪酬、奖金、保险等福利，以吸引和留住优秀人才。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关怀方案：关注员工的工作与生活平衡，提供必要的培训、晋升机会，以及关怀员工身心健康、家庭状况等。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激励方案：通过设立绩效考核、奖励制度等方式，激励员工积极工作，提高工作满意度和忠诚度。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培训与发展：为员工提供职业发展规划和培训机会，帮助员工提升技能和知识水平，增强个人竞争力。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灵活的人力资源管理对企业和员工的影响</a:t>
            </a:r>
            <a:endParaRPr altLang="en-US" lang="zh-CN"/>
          </a:p>
        </p:txBody>
      </p:sp>
      <p:sp>
        <p:nvSpPr>
          <p:cNvPr id="104964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提高企业绩效和竞争力</a:t>
            </a:r>
            <a:endParaRPr altLang="en-US" lang="zh-CN"/>
          </a:p>
        </p:txBody>
      </p:sp>
      <p:sp>
        <p:nvSpPr>
          <p:cNvPr id="10496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灵活的人力资源管理能够更好地满足市场需求，提高企业绩效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灵活的人力资源管理能够激发员工的创造力和创新精神，提高企业竞争力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灵活的人力资源管理能够降低企业成本，提高企业盈利能力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灵活的人力资源管理能够增强企业的适应性和灵活性，应对市场变化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增强员工满意度和忠诚度</a:t>
            </a:r>
            <a:endParaRPr altLang="en-US" lang="zh-CN"/>
          </a:p>
        </p:txBody>
      </p:sp>
      <p:sp>
        <p:nvSpPr>
          <p:cNvPr id="104975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员工忠诚度：通过灵活的人力资源管理，员工能够更好地发挥自己的潜力，提高对企业的忠诚度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员工满意度：灵活的人力资源管理能够更好地满足员工的需求，提高员工的工作满意度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员工激励：灵活的人力资源管理能够更好地激励员工，提高员工的工作积极性和绩效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员工发展：灵活的人力资源管理能够更好地促进员工的发展，提高员工的职业素养和竞争力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促进企业和员工的共同发展</a:t>
            </a:r>
            <a:endParaRPr altLang="en-US" lang="zh-CN"/>
          </a:p>
        </p:txBody>
      </p:sp>
      <p:sp>
        <p:nvSpPr>
          <p:cNvPr id="104980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0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fontScale="9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优化企业人力资源配置：灵活的人力资源管理能够根据企业的实际需求和市场变化，灵活调整人力资源的配置和布局，提高人力资源的利用效率。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9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增强企业社会责任感：灵活的人力资源管理能够更好地关注员工的社会需求和福利，增强企业的社会责任感，从而提升企业的形象和品牌价值。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fontScale="9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提升员工满意度和忠诚度：灵活的人力资源管理能够更好地满足员工的需求，提高员工的工作满意度和忠诚度，从而增强企业的凝聚力和竞争力。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9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促进企业创新和变革：灵活的人力资源管理能够激发员工的创造力和创新精神，推动企业的创新和变革，从而适应不断变化的市场环境。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4986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总结灵活的人力资源管理的重要性和实施策略</a:t>
            </a:r>
            <a:endParaRPr altLang="en-US" lang="zh-CN"/>
          </a:p>
        </p:txBody>
      </p:sp>
      <p:sp>
        <p:nvSpPr>
          <p:cNvPr id="104991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实施策略：如何建立和实施灵活的人力资源管理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总结：灵活的人力资源管理对于企业的重要性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未来展望：灵活的人力资源管理的发展趋势和前景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结论：总结灵活的人力资源管理的意义和价值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展望未来灵活的人力资源管理发展趋势</a:t>
            </a:r>
            <a:endParaRPr altLang="en-US" lang="zh-CN"/>
          </a:p>
        </p:txBody>
      </p:sp>
      <p:sp>
        <p:nvSpPr>
          <p:cNvPr id="104996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数字化和智能化：利用先进的技术手段，如人工智能、大数据等，提高人力资源管理的效率和准确性。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多元化和包容性：重视员工的多样性和包容性，建立更加开放和包容的企业文化，吸引更多不同背景的人才。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员工参与和自主管理：加强员工参与和自主管理，赋予员工更多的权力和责任，提高员工的积极性和创造力。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灵活的工作方式和福利制度：根据员工的需求和工作性质，提供更加灵活的工作方式和福利制度，提高员工的工作满意度和忠诚度。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8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02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022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43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1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54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8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13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2023-12-19T15:03:21Z</dcterms:created>
  <dcterms:modified xsi:type="dcterms:W3CDTF">2023-12-19T15:03:21Z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b583fa7901a64274980216315756a074_21</vt:lpwstr>
  </property>
</Properties>
</file>