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541" r:id="rId1"/>
    <p:sldMasterId id="2147503578" r:id="rId2"/>
  </p:sldMasterIdLst>
  <p:notesMasterIdLst>
    <p:notesMasterId r:id="rId3"/>
  </p:notesMasterIdLst>
  <p:sldIdLst>
    <p:sldId id="9502" r:id="rId4"/>
    <p:sldId id="9506" r:id="rId5"/>
    <p:sldId id="9509" r:id="rId6"/>
    <p:sldId id="9512" r:id="rId7"/>
    <p:sldId id="9515" r:id="rId8"/>
    <p:sldId id="9518" r:id="rId9"/>
    <p:sldId id="9521" r:id="rId10"/>
    <p:sldId id="9524" r:id="rId11"/>
    <p:sldId id="9527" r:id="rId12"/>
    <p:sldId id="9530" r:id="rId13"/>
    <p:sldId id="9533" r:id="rId14"/>
    <p:sldId id="9536" r:id="rId15"/>
    <p:sldId id="9539" r:id="rId16"/>
    <p:sldId id="9542" r:id="rId17"/>
    <p:sldId id="9545" r:id="rId18"/>
    <p:sldId id="9548" r:id="rId19"/>
    <p:sldId id="9551" r:id="rId20"/>
    <p:sldId id="9554" r:id="rId21"/>
    <p:sldId id="9557" r:id="rId22"/>
    <p:sldId id="9560" r:id="rId23"/>
    <p:sldId id="9563" r:id="rId24"/>
    <p:sldId id="9566" r:id="rId25"/>
    <p:sldId id="9569" r:id="rId26"/>
    <p:sldId id="9572" r:id="rId27"/>
    <p:sldId id="9575" r:id="rId28"/>
    <p:sldId id="9578" r:id="rId29"/>
    <p:sldId id="9581" r:id="rId30"/>
    <p:sldId id="958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542" r:id="rId1"/>
    <p:sldLayoutId id="2147503543" r:id="rId2"/>
    <p:sldLayoutId id="2147503544" r:id="rId3"/>
    <p:sldLayoutId id="2147503545" r:id="rId4"/>
    <p:sldLayoutId id="2147503546" r:id="rId5"/>
    <p:sldLayoutId id="2147503547" r:id="rId6"/>
    <p:sldLayoutId id="2147503548" r:id="rId7"/>
    <p:sldLayoutId id="2147503549" r:id="rId8"/>
    <p:sldLayoutId id="2147503550" r:id="rId9"/>
    <p:sldLayoutId id="2147503551" r:id="rId10"/>
    <p:sldLayoutId id="21475035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579" r:id="rId1"/>
    <p:sldLayoutId id="2147503580" r:id="rId2"/>
    <p:sldLayoutId id="2147503581" r:id="rId3"/>
    <p:sldLayoutId id="2147503582" r:id="rId4"/>
    <p:sldLayoutId id="2147503583" r:id="rId5"/>
    <p:sldLayoutId id="2147503584" r:id="rId6"/>
    <p:sldLayoutId id="2147503585" r:id="rId7"/>
    <p:sldLayoutId id="2147503586" r:id="rId8"/>
    <p:sldLayoutId id="2147503587" r:id="rId9"/>
    <p:sldLayoutId id="2147503588" r:id="rId10"/>
    <p:sldLayoutId id="214750358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tags" Target="../tags/tag321.xml"/><Relationship Id="rId18" Type="http://schemas.openxmlformats.org/officeDocument/2006/relationships/tags" Target="../tags/tag322.xml"/><Relationship Id="rId19" Type="http://schemas.openxmlformats.org/officeDocument/2006/relationships/tags" Target="../tags/tag323.xml"/><Relationship Id="rId20" Type="http://schemas.openxmlformats.org/officeDocument/2006/relationships/tags" Target="../tags/tag324.xml"/><Relationship Id="rId21" Type="http://schemas.openxmlformats.org/officeDocument/2006/relationships/tags" Target="../tags/tag325.xml"/><Relationship Id="rId22" Type="http://schemas.openxmlformats.org/officeDocument/2006/relationships/tags" Target="../tags/tag326.xml"/><Relationship Id="rId23" Type="http://schemas.openxmlformats.org/officeDocument/2006/relationships/tags" Target="../tags/tag327.xml"/><Relationship Id="rId24" Type="http://schemas.openxmlformats.org/officeDocument/2006/relationships/tags" Target="../tags/tag328.xml"/><Relationship Id="rId25" Type="http://schemas.openxmlformats.org/officeDocument/2006/relationships/tags" Target="../tags/tag329.xml"/><Relationship Id="rId26" Type="http://schemas.openxmlformats.org/officeDocument/2006/relationships/tags" Target="../tags/tag330.xml"/><Relationship Id="rId27" Type="http://schemas.openxmlformats.org/officeDocument/2006/relationships/tags" Target="../tags/tag331.xml"/><Relationship Id="rId28" Type="http://schemas.openxmlformats.org/officeDocument/2006/relationships/tags" Target="../tags/tag332.xml"/><Relationship Id="rId29" Type="http://schemas.openxmlformats.org/officeDocument/2006/relationships/tags" Target="../tags/tag333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tags" Target="../tags/tag366.xml"/><Relationship Id="rId14" Type="http://schemas.openxmlformats.org/officeDocument/2006/relationships/tags" Target="../tags/tag367.xml"/><Relationship Id="rId15" Type="http://schemas.openxmlformats.org/officeDocument/2006/relationships/tags" Target="../tags/tag368.xml"/><Relationship Id="rId16" Type="http://schemas.openxmlformats.org/officeDocument/2006/relationships/tags" Target="../tags/tag369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tags" Target="../tags/tag384.xml"/><Relationship Id="rId16" Type="http://schemas.openxmlformats.org/officeDocument/2006/relationships/tags" Target="../tags/tag385.xml"/><Relationship Id="rId17" Type="http://schemas.openxmlformats.org/officeDocument/2006/relationships/tags" Target="../tags/tag386.xml"/><Relationship Id="rId18" Type="http://schemas.openxmlformats.org/officeDocument/2006/relationships/tags" Target="../tags/tag387.xml"/><Relationship Id="rId19" Type="http://schemas.openxmlformats.org/officeDocument/2006/relationships/tags" Target="../tags/tag388.xml"/><Relationship Id="rId20" Type="http://schemas.openxmlformats.org/officeDocument/2006/relationships/tags" Target="../tags/tag389.xml"/><Relationship Id="rId21" Type="http://schemas.openxmlformats.org/officeDocument/2006/relationships/tags" Target="../tags/tag390.xml"/><Relationship Id="rId22" Type="http://schemas.openxmlformats.org/officeDocument/2006/relationships/tags" Target="../tags/tag391.xml"/><Relationship Id="rId23" Type="http://schemas.openxmlformats.org/officeDocument/2006/relationships/tags" Target="../tags/tag392.xml"/><Relationship Id="rId24" Type="http://schemas.openxmlformats.org/officeDocument/2006/relationships/tags" Target="../tags/tag393.xml"/><Relationship Id="rId25" Type="http://schemas.openxmlformats.org/officeDocument/2006/relationships/tags" Target="../tags/tag394.xml"/><Relationship Id="rId26" Type="http://schemas.openxmlformats.org/officeDocument/2006/relationships/tags" Target="../tags/tag395.xml"/><Relationship Id="rId27" Type="http://schemas.openxmlformats.org/officeDocument/2006/relationships/tags" Target="../tags/tag396.xml"/><Relationship Id="rId28" Type="http://schemas.openxmlformats.org/officeDocument/2006/relationships/tags" Target="../tags/tag397.xml"/><Relationship Id="rId29" Type="http://schemas.openxmlformats.org/officeDocument/2006/relationships/tags" Target="../tags/tag398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2024年体育产业发展规划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体育产业现状分析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2024年体育产业发展目标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2500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2024年体育产业发展重点任务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保障措施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实施路径和时间安排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体育产业现状分析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体育产业规模</a:t>
            </a:r>
            <a:endParaRPr altLang="en-US" lang="zh-CN"/>
          </a:p>
        </p:txBody>
      </p:sp>
      <p:sp>
        <p:nvSpPr>
          <p:cNvPr id="10489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2024年体育产业总规模达到3500亿元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体育产业增加值占GDP比重达到1.5%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体育产业从业人员达到60万人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体育产业法人单位数量超过1万个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体育产业构成</a:t>
            </a:r>
            <a:endParaRPr altLang="en-US" lang="zh-CN"/>
          </a:p>
        </p:txBody>
      </p:sp>
      <p:sp>
        <p:nvSpPr>
          <p:cNvPr id="10490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体育竞赛表演业：包括职业体育赛事、业余体育赛事等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体育健身休闲业：提供各种体育休闲服务，如健身房、户外运动等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体育用品制造业：生产各类体育用品，如运动器材、运动服装等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体育彩票业：发行各类体育彩票，为体育事业筹集资金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体育产业市场特点</a:t>
            </a:r>
            <a:endParaRPr altLang="en-US" lang="zh-CN"/>
          </a:p>
        </p:txBody>
      </p:sp>
      <p:sp>
        <p:nvSpPr>
          <p:cNvPr id="104906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市场竞争激烈，品牌建设与人才培养成为关键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7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科技应用加速，智能化、数字化趋势明显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多元化发展，涉及领域广泛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规模不断扩大，成为经济增长的重要支柱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体育产业存在的问题</a:t>
            </a:r>
            <a:endParaRPr altLang="en-US" lang="zh-CN"/>
          </a:p>
        </p:txBody>
      </p:sp>
      <p:sp>
        <p:nvSpPr>
          <p:cNvPr id="10491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产业结构不合理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缺乏专业人才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缺乏有效的市场推广和营销策略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缺乏创新和科技应用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2024年体育产业发展目标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19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19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总体目标</a:t>
            </a:r>
            <a:endParaRPr altLang="en-US" lang="zh-CN"/>
          </a:p>
        </p:txBody>
      </p:sp>
      <p:sp>
        <p:nvSpPr>
          <p:cNvPr id="10492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优化体育产业结构布局，培育壮大市场主体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提高体育产业质量效益，促进体育消费增长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扩大体育产业规模，提升国际竞争力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加强体育产业融合发展，推动体育与相关产业深度融合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具体目标</a:t>
            </a:r>
            <a:endParaRPr altLang="en-US" lang="zh-CN"/>
          </a:p>
        </p:txBody>
      </p:sp>
      <p:sp>
        <p:nvSpPr>
          <p:cNvPr id="104930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1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提升体育产业规模和效益，实现总规模达到5万亿元的目标。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优化体育产业结构，推动体育产业向高端化、智能化、绿色化发展。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加快体育产业融合发展，推动体育与旅游、文化、科技等产业的深度融合。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提升体育产业国际竞争力，加强国际交流与合作，推动中国体育产业走向世界。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目标实现的时间节点</a:t>
            </a:r>
            <a:endParaRPr altLang="en-US" lang="zh-CN"/>
          </a:p>
        </p:txBody>
      </p:sp>
      <p:sp>
        <p:nvSpPr>
          <p:cNvPr id="10493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中期目标：2025-2028年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短期目标：2024年底前完成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长期目标：2029-2035年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远景目标：2036-2040年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2024年体育产业发展重点任务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42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42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提升体育产业创新能力</a:t>
            </a:r>
            <a:endParaRPr altLang="en-US" lang="zh-CN"/>
          </a:p>
        </p:txBody>
      </p:sp>
      <p:sp>
        <p:nvSpPr>
          <p:cNvPr id="10494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推动体育产业科技创新，加强与相关产业的融合发展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鼓励企业加大研发投入，提高自主创新能力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建设体育产业创新平台，加强产学研合作，促进科技成果转化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优化创新环境，加强知识产权保护，激发创新活力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促进体育消费增长</a:t>
            </a:r>
            <a:endParaRPr altLang="en-US" lang="zh-CN"/>
          </a:p>
        </p:txBody>
      </p:sp>
      <p:sp>
        <p:nvSpPr>
          <p:cNvPr id="10495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提升体育产品和服务质量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扩大体育消费需求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优化体育消费环境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完善体育消费政策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加强体育产业人才培养</a:t>
            </a:r>
            <a:endParaRPr altLang="en-US" lang="zh-CN"/>
          </a:p>
        </p:txBody>
      </p:sp>
      <p:sp>
        <p:nvSpPr>
          <p:cNvPr id="10496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培养方式：通过高校、培训机构和体育企业等多渠道进行培养，加强实践和理论相结合。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培养目标：培养具备体育产业管理、运营和营销等方面知识和能力的高端人才。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政策支持：政府出台相关政策，鼓励和支持高校开设体育产业相关专业，加大对人才培养的支持力度。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人才引进：吸引国内外优秀体育产业人才加入，提高整个产业的竞争力和创新能力。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推进体育产业融合发展</a:t>
            </a:r>
            <a:endParaRPr altLang="en-US" lang="zh-CN"/>
          </a:p>
        </p:txBody>
      </p:sp>
      <p:sp>
        <p:nvSpPr>
          <p:cNvPr id="10496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促进体育与旅游融合，打造体育旅游精品项目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加强体育与健康产业融合，开发健康运动产品和服务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推动体育与科技融合，提升体育产业科技含量和智能化水平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促进体育与文化融合，丰富体育文化内涵和产品供给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优化体育产业结构布局</a:t>
            </a:r>
            <a:endParaRPr altLang="en-US" lang="zh-CN"/>
          </a:p>
        </p:txBody>
      </p:sp>
      <p:sp>
        <p:nvSpPr>
          <p:cNvPr id="10497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鼓励创新，培育新兴体育业态，推动体育产业升级和转型。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促进体育产业与其他产业的融合发展，形成多元化、协同发展的产业格局。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加强体育产业基础设施建设，提高体育场馆、设施的利用率和效益。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优化体育产业空间布局，推动区域体育产业协调发展。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保障措施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79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7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加强组织领导</a:t>
            </a:r>
            <a:endParaRPr altLang="en-US" lang="zh-CN"/>
          </a:p>
        </p:txBody>
      </p:sp>
      <p:sp>
        <p:nvSpPr>
          <p:cNvPr id="104985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5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成立体育产业发展领导小组，负责统筹协调和推进体育产业发展工作。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加强与相关部门和地方政府的沟通合作，形成工作合力，共同推进体育产业发展。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建立健全体育产业统计监测体系，加强数据分析与运用，为科学决策提供有力支撑。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完善体育产业政策体系，制定更加优惠的税收政策、资金扶持政策等，吸引更多社会资本投入体育产业。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完善政策支持体系</a:t>
            </a:r>
            <a:endParaRPr altLang="en-US" lang="zh-CN"/>
          </a:p>
        </p:txBody>
      </p:sp>
      <p:sp>
        <p:nvSpPr>
          <p:cNvPr id="104991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完善体育产业法律法规体系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2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鼓励金融机构支持体育产业发展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增加体育产业专项资金投入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3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制定体育产业税收优惠政策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加大财政投入力度</a:t>
            </a:r>
            <a:endParaRPr altLang="en-US" lang="zh-CN"/>
          </a:p>
        </p:txBody>
      </p:sp>
      <p:sp>
        <p:nvSpPr>
          <p:cNvPr id="10499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增加对体育产业的财政预算，确保资金充足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设立体育产业发展专项资金，支持重点项目和基础设施建设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鼓励社会资本进入体育产业，给予政策优惠和扶持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优化财政投入结构，提高资金使用效益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完善统计监测体系</a:t>
            </a:r>
            <a:endParaRPr altLang="en-US" lang="zh-CN"/>
          </a:p>
        </p:txBody>
      </p:sp>
      <p:sp>
        <p:nvSpPr>
          <p:cNvPr id="105004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建立体育产业统计监测指标体系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完善体育产业数据共享和信息交流机制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加强体育产业统计分析和发展趋势预测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定期开展体育产业统计调查和数据发布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加强监督评估和考核评价</a:t>
            </a:r>
            <a:endParaRPr altLang="en-US" lang="zh-CN"/>
          </a:p>
        </p:txBody>
      </p:sp>
      <p:sp>
        <p:nvSpPr>
          <p:cNvPr id="10501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建立完善的考核评价体系，对体育产业的发展进行全面考核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建立健全监督评估机制，对体育产业的发展进行全程跟踪和评估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加强考核评价，对体育产业的发展成果进行科学合理的评价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加强对体育产业的监督力度，确保各项措施得到有效落实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实施路径和时间安排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19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1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实施路径</a:t>
            </a:r>
            <a:endParaRPr altLang="en-US" lang="zh-CN"/>
          </a:p>
        </p:txBody>
      </p:sp>
      <p:sp>
        <p:nvSpPr>
          <p:cNvPr id="10502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促进体育产业融合发展：加强与其他产业的合作与交流，拓展产业领域和市场空间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制定体育产业政策：明确产业发展目标、重点领域和扶持措施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优化体育产业结构：推动产业升级和转型，提高产业附加值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提升体育产业创新能力：加强科技创新和人才培养，提高产业核心竞争力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时间安排</a:t>
            </a:r>
            <a:endParaRPr altLang="en-US" lang="zh-CN"/>
          </a:p>
        </p:txBody>
      </p:sp>
      <p:sp>
        <p:nvSpPr>
          <p:cNvPr id="10503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2024年第一季度：制定体育产业发展规划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2024年第四季度：启动实施体育产业发展规划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2024年第三季度：制定实施方案和时间表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2024年第二季度：开展体育产业调研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责任分工和落实机制</a:t>
            </a:r>
            <a:endParaRPr altLang="en-US" lang="zh-CN"/>
          </a:p>
        </p:txBody>
      </p:sp>
      <p:sp>
        <p:nvSpPr>
          <p:cNvPr id="10504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落实机制：建立监督检查、考核评估和奖惩机制，确保规划的顺利推进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责任分工：明确各部门的职责和任务，确保规划的有效实施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协调配合：加强各部门之间的沟通与协作，形成工作合力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宣传推广：加大宣传力度，提高社会认知度和参与度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456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5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5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5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5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5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5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5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5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5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5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SLIDE_ID" val="custom2023123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4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70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02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66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353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0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09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2024-01-05T16:20:45Z</dcterms:created>
  <dcterms:modified xsi:type="dcterms:W3CDTF">2024-01-05T16:20:45Z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0c92618e53a241159c3c68d33be84f0e_21</vt:lpwstr>
  </property>
</Properties>
</file>