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268" r:id="rId1"/>
    <p:sldMasterId id="2147485305" r:id="rId2"/>
  </p:sldMasterIdLst>
  <p:notesMasterIdLst>
    <p:notesMasterId r:id="rId3"/>
  </p:notesMasterIdLst>
  <p:sldIdLst>
    <p:sldId id="983" r:id="rId4"/>
    <p:sldId id="988" r:id="rId5"/>
    <p:sldId id="992" r:id="rId6"/>
    <p:sldId id="995" r:id="rId7"/>
    <p:sldId id="998" r:id="rId8"/>
    <p:sldId id="1001" r:id="rId9"/>
    <p:sldId id="1004" r:id="rId10"/>
    <p:sldId id="1007" r:id="rId11"/>
    <p:sldId id="1010" r:id="rId12"/>
    <p:sldId id="1013" r:id="rId13"/>
    <p:sldId id="1016" r:id="rId14"/>
    <p:sldId id="1019" r:id="rId15"/>
    <p:sldId id="1022" r:id="rId16"/>
    <p:sldId id="1025" r:id="rId17"/>
    <p:sldId id="1028" r:id="rId18"/>
    <p:sldId id="1031" r:id="rId19"/>
    <p:sldId id="1034" r:id="rId20"/>
    <p:sldId id="1037" r:id="rId21"/>
    <p:sldId id="1040" r:id="rId22"/>
    <p:sldId id="1043" r:id="rId23"/>
    <p:sldId id="1046" r:id="rId24"/>
    <p:sldId id="1049" r:id="rId25"/>
    <p:sldId id="1052" r:id="rId26"/>
    <p:sldId id="1055" r:id="rId27"/>
    <p:sldId id="1058" r:id="rId28"/>
    <p:sldId id="1061" r:id="rId29"/>
    <p:sldId id="1064" r:id="rId30"/>
    <p:sldId id="106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269" r:id="rId1"/>
    <p:sldLayoutId id="2147485270" r:id="rId2"/>
    <p:sldLayoutId id="2147485271" r:id="rId3"/>
    <p:sldLayoutId id="2147485272" r:id="rId4"/>
    <p:sldLayoutId id="2147485273" r:id="rId5"/>
    <p:sldLayoutId id="2147485274" r:id="rId6"/>
    <p:sldLayoutId id="2147485275" r:id="rId7"/>
    <p:sldLayoutId id="2147485276" r:id="rId8"/>
    <p:sldLayoutId id="2147485277" r:id="rId9"/>
    <p:sldLayoutId id="2147485278" r:id="rId10"/>
    <p:sldLayoutId id="214748527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306" r:id="rId1"/>
    <p:sldLayoutId id="2147485307" r:id="rId2"/>
    <p:sldLayoutId id="2147485308" r:id="rId3"/>
    <p:sldLayoutId id="2147485309" r:id="rId4"/>
    <p:sldLayoutId id="2147485310" r:id="rId5"/>
    <p:sldLayoutId id="2147485311" r:id="rId6"/>
    <p:sldLayoutId id="2147485312" r:id="rId7"/>
    <p:sldLayoutId id="2147485313" r:id="rId8"/>
    <p:sldLayoutId id="2147485314" r:id="rId9"/>
    <p:sldLayoutId id="2147485315" r:id="rId10"/>
    <p:sldLayoutId id="2147485316"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tags" Target="../tags/tag218.xml"/><Relationship Id="rId18" Type="http://schemas.openxmlformats.org/officeDocument/2006/relationships/tags" Target="../tags/tag219.xml"/><Relationship Id="rId19" Type="http://schemas.openxmlformats.org/officeDocument/2006/relationships/tags" Target="../tags/tag220.xml"/><Relationship Id="rId20" Type="http://schemas.openxmlformats.org/officeDocument/2006/relationships/tags" Target="../tags/tag221.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tags" Target="../tags/tag261.xml"/><Relationship Id="rId14" Type="http://schemas.openxmlformats.org/officeDocument/2006/relationships/tags" Target="../tags/tag262.xml"/><Relationship Id="rId15" Type="http://schemas.openxmlformats.org/officeDocument/2006/relationships/tags" Target="../tags/tag263.xml"/><Relationship Id="rId16" Type="http://schemas.openxmlformats.org/officeDocument/2006/relationships/tags" Target="../tags/tag264.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tags" Target="../tags/tag309.xml"/><Relationship Id="rId18" Type="http://schemas.openxmlformats.org/officeDocument/2006/relationships/tags" Target="../tags/tag310.xml"/><Relationship Id="rId19" Type="http://schemas.openxmlformats.org/officeDocument/2006/relationships/tags" Target="../tags/tag311.xml"/><Relationship Id="rId20" Type="http://schemas.openxmlformats.org/officeDocument/2006/relationships/tags" Target="../tags/tag312.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tags" Target="../tags/tag365.xml"/><Relationship Id="rId14" Type="http://schemas.openxmlformats.org/officeDocument/2006/relationships/tags" Target="../tags/tag366.xml"/><Relationship Id="rId15" Type="http://schemas.openxmlformats.org/officeDocument/2006/relationships/tags" Target="../tags/tag367.xml"/><Relationship Id="rId16" Type="http://schemas.openxmlformats.org/officeDocument/2006/relationships/tags" Target="../tags/tag368.xml"/><Relationship Id="rId17" Type="http://schemas.openxmlformats.org/officeDocument/2006/relationships/tags" Target="../tags/tag369.xml"/><Relationship Id="rId18" Type="http://schemas.openxmlformats.org/officeDocument/2006/relationships/tags" Target="../tags/tag370.xml"/><Relationship Id="rId19" Type="http://schemas.openxmlformats.org/officeDocument/2006/relationships/tags" Target="../tags/tag371.xml"/><Relationship Id="rId20" Type="http://schemas.openxmlformats.org/officeDocument/2006/relationships/tags" Target="../tags/tag372.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tags" Target="../tags/tag385.xml"/><Relationship Id="rId14" Type="http://schemas.openxmlformats.org/officeDocument/2006/relationships/tags" Target="../tags/tag386.xml"/><Relationship Id="rId15" Type="http://schemas.openxmlformats.org/officeDocument/2006/relationships/tags" Target="../tags/tag387.xml"/><Relationship Id="rId16" Type="http://schemas.openxmlformats.org/officeDocument/2006/relationships/tags" Target="../tags/tag388.xml"/><Relationship Id="rId17" Type="http://schemas.openxmlformats.org/officeDocument/2006/relationships/tags" Target="../tags/tag389.xml"/><Relationship Id="rId18" Type="http://schemas.openxmlformats.org/officeDocument/2006/relationships/tags" Target="../tags/tag390.xml"/><Relationship Id="rId19" Type="http://schemas.openxmlformats.org/officeDocument/2006/relationships/tags" Target="../tags/tag391.xml"/><Relationship Id="rId20" Type="http://schemas.openxmlformats.org/officeDocument/2006/relationships/tags" Target="../tags/tag392.xml"/><Relationship Id="rId21" Type="http://schemas.openxmlformats.org/officeDocument/2006/relationships/tags" Target="../tags/tag393.xml"/><Relationship Id="rId22" Type="http://schemas.openxmlformats.org/officeDocument/2006/relationships/tags" Target="../tags/tag394.xml"/><Relationship Id="rId23" Type="http://schemas.openxmlformats.org/officeDocument/2006/relationships/tags" Target="../tags/tag395.xml"/><Relationship Id="rId24" Type="http://schemas.openxmlformats.org/officeDocument/2006/relationships/tags" Target="../tags/tag396.xml"/><Relationship Id="rId25" Type="http://schemas.openxmlformats.org/officeDocument/2006/relationships/tags" Target="../tags/tag397.xml"/><Relationship Id="rId26" Type="http://schemas.openxmlformats.org/officeDocument/2006/relationships/tags" Target="../tags/tag398.xml"/><Relationship Id="rId27" Type="http://schemas.openxmlformats.org/officeDocument/2006/relationships/tags" Target="../tags/tag399.xml"/><Relationship Id="rId28" Type="http://schemas.openxmlformats.org/officeDocument/2006/relationships/tags" Target="../tags/tag400.xml"/><Relationship Id="rId29" Type="http://schemas.openxmlformats.org/officeDocument/2006/relationships/tags" Target="../tags/tag401.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tags" Target="../tags/tag406.xml"/><Relationship Id="rId6" Type="http://schemas.openxmlformats.org/officeDocument/2006/relationships/tags" Target="../tags/tag407.xml"/><Relationship Id="rId7" Type="http://schemas.openxmlformats.org/officeDocument/2006/relationships/tags" Target="../tags/tag408.xml"/><Relationship Id="rId8" Type="http://schemas.openxmlformats.org/officeDocument/2006/relationships/tags" Target="../tags/tag409.xml"/><Relationship Id="rId9" Type="http://schemas.openxmlformats.org/officeDocument/2006/relationships/tags" Target="../tags/tag410.xml"/><Relationship Id="rId10" Type="http://schemas.openxmlformats.org/officeDocument/2006/relationships/tags" Target="../tags/tag411.xml"/><Relationship Id="rId11" Type="http://schemas.openxmlformats.org/officeDocument/2006/relationships/tags" Target="../tags/tag412.xml"/><Relationship Id="rId12" Type="http://schemas.openxmlformats.org/officeDocument/2006/relationships/tags" Target="../tags/tag41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14.xml"/><Relationship Id="rId2" Type="http://schemas.openxmlformats.org/officeDocument/2006/relationships/tags" Target="../tags/tag415.xml"/><Relationship Id="rId3" Type="http://schemas.openxmlformats.org/officeDocument/2006/relationships/tags" Target="../tags/tag416.xml"/><Relationship Id="rId4" Type="http://schemas.openxmlformats.org/officeDocument/2006/relationships/tags" Target="../tags/tag417.xml"/><Relationship Id="rId5" Type="http://schemas.openxmlformats.org/officeDocument/2006/relationships/tags" Target="../tags/tag418.xml"/><Relationship Id="rId6" Type="http://schemas.openxmlformats.org/officeDocument/2006/relationships/tags" Target="../tags/tag419.xml"/><Relationship Id="rId7" Type="http://schemas.openxmlformats.org/officeDocument/2006/relationships/tags" Target="../tags/tag420.xml"/><Relationship Id="rId8" Type="http://schemas.openxmlformats.org/officeDocument/2006/relationships/tags" Target="../tags/tag421.xml"/><Relationship Id="rId9" Type="http://schemas.openxmlformats.org/officeDocument/2006/relationships/tags" Target="../tags/tag422.xml"/><Relationship Id="rId10" Type="http://schemas.openxmlformats.org/officeDocument/2006/relationships/tags" Target="../tags/tag423.xml"/><Relationship Id="rId11" Type="http://schemas.openxmlformats.org/officeDocument/2006/relationships/tags" Target="../tags/tag424.xml"/><Relationship Id="rId12" Type="http://schemas.openxmlformats.org/officeDocument/2006/relationships/tags" Target="../tags/tag425.xml"/><Relationship Id="rId13" Type="http://schemas.openxmlformats.org/officeDocument/2006/relationships/tags" Target="../tags/tag426.xml"/><Relationship Id="rId14" Type="http://schemas.openxmlformats.org/officeDocument/2006/relationships/tags" Target="../tags/tag427.xml"/><Relationship Id="rId15" Type="http://schemas.openxmlformats.org/officeDocument/2006/relationships/tags" Target="../tags/tag428.xml"/><Relationship Id="rId16" Type="http://schemas.openxmlformats.org/officeDocument/2006/relationships/tags" Target="../tags/tag429.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2024年电子游戏与虚拟现实技术趋势预测</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电子游戏的发展趋势</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虚拟现实技术的进步</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电子游戏与虚拟现实的融合</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行业影响与挑战</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未来展望与建议</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normAutofit fontScale="90000"/>
          </a:bodyPr>
          <a:p>
            <a:r>
              <a:rPr altLang="en-US" dirty="0" lang="zh-CN"/>
              <a:t>电子游戏的发展趋势</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标题 1"/>
          <p:cNvSpPr>
            <a:spLocks noGrp="1"/>
          </p:cNvSpPr>
          <p:nvPr>
            <p:ph type="title" idx="3"/>
          </p:nvPr>
        </p:nvSpPr>
        <p:spPr/>
        <p:txBody>
          <a:bodyPr>
            <a:normAutofit fontScale="93750"/>
          </a:bodyPr>
          <a:p>
            <a:r>
              <a:rPr altLang="en-US" lang="zh-CN"/>
              <a:t>云游戏成为主流</a:t>
            </a:r>
            <a:endParaRPr altLang="en-US" lang="zh-CN"/>
          </a:p>
        </p:txBody>
      </p:sp>
      <p:sp>
        <p:nvSpPr>
          <p:cNvPr id="104908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定义：云游戏是一种基于云计算的游戏，玩家无需购买高端硬件设备，只需通过互联网连接即可享受高质量的游戏体验</a:t>
            </a:r>
            <a:endParaRPr altLang="en-US" dirty="0" sz="2000" lang="zh-CN" spc="150">
              <a:solidFill>
                <a:schemeClr val="tx1">
                  <a:lumMod val="75000"/>
                  <a:lumOff val="25000"/>
                </a:schemeClr>
              </a:solidFill>
              <a:latin typeface="+mn-ea"/>
              <a:sym typeface="+mn-ea"/>
            </a:endParaRPr>
          </a:p>
        </p:txBody>
      </p:sp>
      <p:sp>
        <p:nvSpPr>
          <p:cNvPr id="104908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优势：降低硬件门槛、跨平台互通、随时随地畅玩游戏</a:t>
            </a:r>
            <a:endParaRPr altLang="en-US" dirty="0" lang="zh-CN" spc="150">
              <a:solidFill>
                <a:schemeClr val="tx1">
                  <a:lumMod val="75000"/>
                  <a:lumOff val="25000"/>
                </a:schemeClr>
              </a:solidFill>
              <a:latin typeface="+mn-ea"/>
              <a:sym typeface="+mn-ea"/>
            </a:endParaRPr>
          </a:p>
        </p:txBody>
      </p:sp>
      <p:sp>
        <p:nvSpPr>
          <p:cNvPr id="104909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技术支持：5G网络、云计算技术、边缘计算技术的发展为云游戏的普及提供了基础</a:t>
            </a:r>
            <a:endParaRPr altLang="en-US" dirty="0" lang="zh-CN" spc="150">
              <a:solidFill>
                <a:schemeClr val="tx1">
                  <a:lumMod val="75000"/>
                  <a:lumOff val="25000"/>
                </a:schemeClr>
              </a:solidFill>
              <a:latin typeface="+mn-ea"/>
              <a:sym typeface="+mn-ea"/>
            </a:endParaRPr>
          </a:p>
        </p:txBody>
      </p:sp>
      <p:sp>
        <p:nvSpPr>
          <p:cNvPr id="104909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预测：随着技术的不断进步和用户需求的提升，云游戏将成为未来电子游戏的主流形式</a:t>
            </a:r>
            <a:endParaRPr altLang="en-US" dirty="0" lang="zh-CN" spc="150">
              <a:solidFill>
                <a:schemeClr val="tx1">
                  <a:lumMod val="75000"/>
                  <a:lumOff val="25000"/>
                </a:schemeClr>
              </a:solidFill>
              <a:latin typeface="+mn-ea"/>
              <a:sym typeface="+mn-ea"/>
            </a:endParaRPr>
          </a:p>
        </p:txBody>
      </p:sp>
      <p:sp>
        <p:nvSpPr>
          <p:cNvPr id="104910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62" name="标题 1"/>
          <p:cNvSpPr>
            <a:spLocks noGrp="1"/>
          </p:cNvSpPr>
          <p:nvPr>
            <p:ph type="title" idx="3"/>
          </p:nvPr>
        </p:nvSpPr>
        <p:spPr/>
        <p:txBody>
          <a:bodyPr>
            <a:normAutofit fontScale="96875"/>
          </a:bodyPr>
          <a:p>
            <a:r>
              <a:rPr altLang="en-US" lang="zh-CN"/>
              <a:t>虚拟现实游戏普及</a:t>
            </a:r>
            <a:endParaRPr altLang="en-US" lang="zh-CN"/>
          </a:p>
        </p:txBody>
      </p:sp>
      <p:sp>
        <p:nvSpPr>
          <p:cNvPr id="104916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2024年虚拟现实游戏市场规模预计达到数十亿美元</a:t>
            </a:r>
            <a:endParaRPr altLang="en-US" dirty="0" sz="1200" lang="zh-CN" spc="150">
              <a:solidFill>
                <a:schemeClr val="tx1">
                  <a:lumMod val="65000"/>
                  <a:lumOff val="35000"/>
                </a:schemeClr>
              </a:solidFill>
              <a:latin typeface="+mn-ea"/>
              <a:sym typeface="+mn-ea"/>
            </a:endParaRPr>
          </a:p>
        </p:txBody>
      </p:sp>
      <p:sp>
        <p:nvSpPr>
          <p:cNvPr id="104916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虚拟现实游戏用户数量持续增长</a:t>
            </a:r>
            <a:endParaRPr altLang="en-US" dirty="0" sz="1200" lang="zh-CN" spc="150">
              <a:solidFill>
                <a:schemeClr val="tx1">
                  <a:lumMod val="65000"/>
                  <a:lumOff val="35000"/>
                </a:schemeClr>
              </a:solidFill>
              <a:latin typeface="+mn-ea"/>
              <a:sym typeface="+mn-ea"/>
            </a:endParaRPr>
          </a:p>
        </p:txBody>
      </p:sp>
      <p:sp>
        <p:nvSpPr>
          <p:cNvPr id="104916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虚拟现实游戏将更加注重社交互动和多人在线体验</a:t>
            </a:r>
            <a:endParaRPr altLang="en-US" dirty="0" sz="1200" lang="zh-CN" spc="150">
              <a:solidFill>
                <a:schemeClr val="tx1">
                  <a:lumMod val="65000"/>
                  <a:lumOff val="35000"/>
                </a:schemeClr>
              </a:solidFill>
              <a:latin typeface="+mn-ea"/>
              <a:sym typeface="+mn-ea"/>
            </a:endParaRPr>
          </a:p>
        </p:txBody>
      </p:sp>
      <p:sp>
        <p:nvSpPr>
          <p:cNvPr id="104917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虚拟现实游戏将与增强现实技术结合，实现更广泛的场景应用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28" name="标题 1"/>
          <p:cNvSpPr>
            <a:spLocks noGrp="1"/>
          </p:cNvSpPr>
          <p:nvPr>
            <p:ph type="title" idx="3"/>
          </p:nvPr>
        </p:nvSpPr>
        <p:spPr/>
        <p:txBody>
          <a:bodyPr>
            <a:normAutofit fontScale="93750"/>
          </a:bodyPr>
          <a:p>
            <a:r>
              <a:rPr altLang="en-US" lang="zh-CN"/>
              <a:t>游戏内容创新</a:t>
            </a:r>
            <a:endParaRPr altLang="en-US" lang="zh-CN"/>
          </a:p>
        </p:txBody>
      </p:sp>
      <p:sp>
        <p:nvSpPr>
          <p:cNvPr id="104923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虚拟现实技术将进一步融入游戏，提供更沉浸式的游戏体验</a:t>
            </a:r>
            <a:endParaRPr altLang="en-US" dirty="0" sz="2000" lang="zh-CN" spc="150">
              <a:solidFill>
                <a:schemeClr val="tx1">
                  <a:lumMod val="85000"/>
                  <a:lumOff val="15000"/>
                </a:schemeClr>
              </a:solidFill>
              <a:latin typeface="+mn-ea"/>
              <a:sym typeface="+mn-ea"/>
            </a:endParaRPr>
          </a:p>
        </p:txBody>
      </p:sp>
      <p:sp>
        <p:nvSpPr>
          <p:cNvPr id="104923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游戏类型将更加多样化，包括开放世界、多人在线合作等</a:t>
            </a:r>
            <a:endParaRPr altLang="en-US" dirty="0" sz="2000" lang="zh-CN" spc="150">
              <a:solidFill>
                <a:schemeClr val="tx1">
                  <a:lumMod val="85000"/>
                  <a:lumOff val="15000"/>
                </a:schemeClr>
              </a:solidFill>
              <a:latin typeface="+mn-ea"/>
              <a:sym typeface="+mn-ea"/>
            </a:endParaRPr>
          </a:p>
        </p:txBody>
      </p:sp>
      <p:sp>
        <p:nvSpPr>
          <p:cNvPr id="104924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游戏剧情将更加丰富和深入，提高游戏的可玩性和吸引力</a:t>
            </a:r>
            <a:endParaRPr altLang="en-US" dirty="0" sz="2000" lang="zh-CN" spc="150">
              <a:solidFill>
                <a:schemeClr val="tx1">
                  <a:lumMod val="85000"/>
                  <a:lumOff val="15000"/>
                </a:schemeClr>
              </a:solidFill>
              <a:latin typeface="+mn-ea"/>
              <a:sym typeface="+mn-ea"/>
            </a:endParaRPr>
          </a:p>
        </p:txBody>
      </p:sp>
      <p:sp>
        <p:nvSpPr>
          <p:cNvPr id="104924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游戏将更加注重社交互动，增强玩家之间的交流和合作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10" name="标题 1"/>
          <p:cNvSpPr>
            <a:spLocks noGrp="1"/>
          </p:cNvSpPr>
          <p:nvPr>
            <p:ph type="title" idx="3"/>
          </p:nvPr>
        </p:nvSpPr>
        <p:spPr/>
        <p:txBody>
          <a:bodyPr>
            <a:normAutofit fontScale="93750"/>
          </a:bodyPr>
          <a:p>
            <a:r>
              <a:rPr altLang="en-US" lang="zh-CN"/>
              <a:t>游戏社交化趋势</a:t>
            </a:r>
            <a:endParaRPr altLang="en-US" lang="zh-CN"/>
          </a:p>
        </p:txBody>
      </p:sp>
      <p:sp>
        <p:nvSpPr>
          <p:cNvPr id="1049312"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14"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玩家互动需求增加，社交功能成为游戏必备要素</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18"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0"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游戏内社交平台的发展，方便玩家交流和组队</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24"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26"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虚拟现实技术为游戏社交化提供更沉浸式的体验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8"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32"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游戏社交化将促进游戏产业与其他产业的融合发展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92"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394" name="标题 14"/>
          <p:cNvSpPr>
            <a:spLocks noGrp="1"/>
          </p:cNvSpPr>
          <p:nvPr>
            <p:ph type="title" idx="4"/>
            <p:custDataLst>
              <p:tags r:id="rId2"/>
            </p:custDataLst>
          </p:nvPr>
        </p:nvSpPr>
        <p:spPr/>
        <p:txBody>
          <a:bodyPr>
            <a:normAutofit fontScale="90000"/>
          </a:bodyPr>
          <a:p>
            <a:r>
              <a:rPr altLang="en-US" dirty="0" lang="zh-CN"/>
              <a:t>虚拟现实技术的进步</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68" name="标题 1"/>
          <p:cNvSpPr>
            <a:spLocks noGrp="1"/>
          </p:cNvSpPr>
          <p:nvPr>
            <p:ph type="title" idx="3"/>
          </p:nvPr>
        </p:nvSpPr>
        <p:spPr/>
        <p:txBody>
          <a:bodyPr>
            <a:normAutofit fontScale="93750"/>
          </a:bodyPr>
          <a:p>
            <a:r>
              <a:rPr altLang="en-US" lang="zh-CN"/>
              <a:t>头戴式显示设备升级</a:t>
            </a:r>
            <a:endParaRPr altLang="en-US" lang="zh-CN"/>
          </a:p>
        </p:txBody>
      </p:sp>
      <p:sp>
        <p:nvSpPr>
          <p:cNvPr id="104947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分辨率和刷新率提升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无线连接和轻量化设计</a:t>
            </a:r>
            <a:endParaRPr dirty="0" sz="2000" err="1">
              <a:solidFill>
                <a:schemeClr val="tx1">
                  <a:lumMod val="75000"/>
                  <a:lumOff val="25000"/>
                </a:schemeClr>
              </a:solidFill>
              <a:latin typeface="+mn-ea"/>
              <a:ea typeface="+mn-ea"/>
              <a:cs typeface="+mn-ea"/>
              <a:sym typeface="+mn-lt"/>
            </a:endParaRPr>
          </a:p>
        </p:txBody>
      </p:sp>
      <p:sp>
        <p:nvSpPr>
          <p:cNvPr id="104949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9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集成音频和传感器功能</a:t>
            </a:r>
            <a:endParaRPr dirty="0" sz="2000" err="1">
              <a:solidFill>
                <a:schemeClr val="tx1">
                  <a:lumMod val="75000"/>
                  <a:lumOff val="25000"/>
                </a:schemeClr>
              </a:solidFill>
              <a:latin typeface="+mn-ea"/>
              <a:ea typeface="+mn-ea"/>
              <a:cs typeface="+mn-ea"/>
              <a:sym typeface="+mn-lt"/>
            </a:endParaRPr>
          </a:p>
        </p:txBody>
      </p:sp>
      <p:sp>
        <p:nvSpPr>
          <p:cNvPr id="10495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视场角扩大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66" name="标题 1"/>
          <p:cNvSpPr>
            <a:spLocks noGrp="1"/>
          </p:cNvSpPr>
          <p:nvPr>
            <p:ph type="title" idx="3"/>
          </p:nvPr>
        </p:nvSpPr>
        <p:spPr/>
        <p:txBody>
          <a:bodyPr>
            <a:normAutofit fontScale="93750"/>
          </a:bodyPr>
          <a:p>
            <a:r>
              <a:rPr altLang="en-US" lang="zh-CN"/>
              <a:t>交互体验提升</a:t>
            </a:r>
            <a:endParaRPr altLang="en-US" lang="zh-CN"/>
          </a:p>
        </p:txBody>
      </p:sp>
      <p:sp>
        <p:nvSpPr>
          <p:cNvPr id="1049568"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语音识别和动作捕捉技术的进步，使得虚拟现实中的交互更加自然和准确。</a:t>
            </a:r>
            <a:endParaRPr altLang="en-US" dirty="0" sz="1200" lang="zh-CN" spc="150">
              <a:solidFill>
                <a:schemeClr val="tx1">
                  <a:lumMod val="65000"/>
                  <a:lumOff val="35000"/>
                </a:schemeClr>
              </a:solidFill>
              <a:latin typeface="+mn-ea"/>
              <a:sym typeface="+mn-ea"/>
            </a:endParaRPr>
          </a:p>
        </p:txBody>
      </p:sp>
      <p:sp>
        <p:nvSpPr>
          <p:cNvPr id="1049570"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虚拟现实技术将进一步与人工智能技术结合，提供更加智能化的交互体验。</a:t>
            </a:r>
            <a:endParaRPr altLang="en-US" dirty="0" sz="1200" lang="zh-CN" spc="150">
              <a:solidFill>
                <a:schemeClr val="tx1">
                  <a:lumMod val="65000"/>
                  <a:lumOff val="35000"/>
                </a:schemeClr>
              </a:solidFill>
              <a:latin typeface="+mn-ea"/>
              <a:sym typeface="+mn-ea"/>
            </a:endParaRPr>
          </a:p>
        </p:txBody>
      </p:sp>
      <p:sp>
        <p:nvSpPr>
          <p:cNvPr id="1049572"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虚拟现实技术将实现多人在线交互，增强社交体验和互动性。</a:t>
            </a:r>
            <a:endParaRPr altLang="en-US" dirty="0" sz="1200" lang="zh-CN" spc="150">
              <a:solidFill>
                <a:schemeClr val="tx1">
                  <a:lumMod val="65000"/>
                  <a:lumOff val="35000"/>
                </a:schemeClr>
              </a:solidFill>
              <a:latin typeface="+mn-ea"/>
              <a:sym typeface="+mn-ea"/>
            </a:endParaRPr>
          </a:p>
        </p:txBody>
      </p:sp>
      <p:sp>
        <p:nvSpPr>
          <p:cNvPr id="1049574"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虚拟现实技术将与现实世界更加融合，提供更加沉浸式的交互体验。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32" name="标题 1"/>
          <p:cNvSpPr>
            <a:spLocks noGrp="1"/>
          </p:cNvSpPr>
          <p:nvPr>
            <p:ph type="title" idx="3"/>
          </p:nvPr>
        </p:nvSpPr>
        <p:spPr/>
        <p:txBody>
          <a:bodyPr>
            <a:normAutofit fontScale="93750"/>
          </a:bodyPr>
          <a:p>
            <a:r>
              <a:rPr altLang="en-US" lang="zh-CN"/>
              <a:t>虚拟现实内容丰富</a:t>
            </a:r>
            <a:endParaRPr altLang="en-US" lang="zh-CN"/>
          </a:p>
        </p:txBody>
      </p:sp>
      <p:sp>
        <p:nvSpPr>
          <p:cNvPr id="104963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更加真实的触感反馈：通过震动、温度等方式，让用户感受到虚拟现实世界中的触感。</a:t>
            </a:r>
            <a:endParaRPr altLang="en-US" dirty="0" sz="2400" lang="zh-CN">
              <a:latin typeface="+mn-ea"/>
              <a:ea typeface="+mn-ea"/>
            </a:endParaRPr>
          </a:p>
        </p:txBody>
      </p:sp>
      <p:sp>
        <p:nvSpPr>
          <p:cNvPr id="104965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更加丰富的场景和内容：如虚拟旅行、虚拟演出等，满足用户多样化的需求。</a:t>
            </a:r>
            <a:endParaRPr altLang="en-US" dirty="0" sz="2400" lang="zh-CN">
              <a:latin typeface="+mn-ea"/>
              <a:ea typeface="+mn-ea"/>
            </a:endParaRPr>
          </a:p>
        </p:txBody>
      </p:sp>
      <p:sp>
        <p:nvSpPr>
          <p:cNvPr id="104965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更多的交互方式：如手势识别、语音识别等，提高用户体验的真实感。</a:t>
            </a:r>
            <a:endParaRPr altLang="en-US" dirty="0" sz="2400" lang="zh-CN">
              <a:latin typeface="+mn-ea"/>
              <a:ea typeface="+mn-ea"/>
            </a:endParaRPr>
          </a:p>
        </p:txBody>
      </p:sp>
      <p:sp>
        <p:nvSpPr>
          <p:cNvPr id="104965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更高的分辨率和更低的延迟：提供更加清晰、流畅的视觉体验。</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14" name="标题 1"/>
          <p:cNvSpPr>
            <a:spLocks noGrp="1"/>
          </p:cNvSpPr>
          <p:nvPr>
            <p:ph type="title" idx="3"/>
          </p:nvPr>
        </p:nvSpPr>
        <p:spPr/>
        <p:txBody>
          <a:bodyPr>
            <a:normAutofit fontScale="93750"/>
          </a:bodyPr>
          <a:p>
            <a:r>
              <a:rPr altLang="en-US" lang="zh-CN"/>
              <a:t>虚拟现实应用场景拓展</a:t>
            </a:r>
            <a:endParaRPr altLang="en-US" lang="zh-CN"/>
          </a:p>
        </p:txBody>
      </p:sp>
      <p:sp>
        <p:nvSpPr>
          <p:cNvPr id="104971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教育领域：模拟实验、虚拟教室等</a:t>
            </a:r>
            <a:endParaRPr altLang="en-US" sz="1400" lang="zh-CN" spc="150">
              <a:solidFill>
                <a:schemeClr val="tx1"/>
              </a:solidFill>
              <a:effectLst/>
              <a:latin typeface="+mn-ea"/>
              <a:sym typeface="+mn-ea"/>
            </a:endParaRPr>
          </a:p>
        </p:txBody>
      </p:sp>
      <p:sp>
        <p:nvSpPr>
          <p:cNvPr id="104972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娱乐领域：游戏、电影、音乐等</a:t>
            </a:r>
            <a:endParaRPr altLang="en-US" dirty="0" sz="1400" lang="zh-CN" spc="150">
              <a:solidFill>
                <a:schemeClr val="tx1"/>
              </a:solidFill>
              <a:effectLst/>
              <a:latin typeface="+mn-ea"/>
              <a:sym typeface="+mn-ea"/>
            </a:endParaRPr>
          </a:p>
        </p:txBody>
      </p:sp>
      <p:sp>
        <p:nvSpPr>
          <p:cNvPr id="104972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医疗领域：手术模拟、康复训练等</a:t>
            </a:r>
            <a:endParaRPr altLang="en-US" sz="1400" lang="zh-CN" spc="150">
              <a:solidFill>
                <a:schemeClr val="tx1"/>
              </a:solidFill>
              <a:effectLst/>
              <a:latin typeface="+mn-ea"/>
              <a:sym typeface="+mn-ea"/>
            </a:endParaRPr>
          </a:p>
        </p:txBody>
      </p:sp>
      <p:sp>
        <p:nvSpPr>
          <p:cNvPr id="1049730"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旅游领域：虚拟旅行、文化遗产展示等</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88"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790" name="标题 14"/>
          <p:cNvSpPr>
            <a:spLocks noGrp="1"/>
          </p:cNvSpPr>
          <p:nvPr>
            <p:ph type="title" idx="4"/>
            <p:custDataLst>
              <p:tags r:id="rId2"/>
            </p:custDataLst>
          </p:nvPr>
        </p:nvSpPr>
        <p:spPr/>
        <p:txBody>
          <a:bodyPr>
            <a:normAutofit fontScale="90000"/>
          </a:bodyPr>
          <a:p>
            <a:r>
              <a:rPr altLang="en-US" dirty="0" lang="zh-CN"/>
              <a:t>电子游戏与虚拟现实的融合</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64" name="标题 1"/>
          <p:cNvSpPr>
            <a:spLocks noGrp="1"/>
          </p:cNvSpPr>
          <p:nvPr>
            <p:ph type="title" idx="3"/>
          </p:nvPr>
        </p:nvSpPr>
        <p:spPr/>
        <p:txBody>
          <a:bodyPr>
            <a:normAutofit fontScale="93750"/>
          </a:bodyPr>
          <a:p>
            <a:r>
              <a:rPr altLang="en-US" lang="zh-CN"/>
              <a:t>游戏与虚拟现实的无缝切换</a:t>
            </a:r>
            <a:endParaRPr altLang="en-US" lang="zh-CN"/>
          </a:p>
        </p:txBody>
      </p:sp>
      <p:sp>
        <p:nvSpPr>
          <p:cNvPr id="104986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玩家可以在游戏中自由穿梭于虚拟现实世界，提高沉浸感和真实感</a:t>
            </a:r>
            <a:endParaRPr altLang="zh-CN" dirty="0" lang="en-US">
              <a:solidFill>
                <a:schemeClr val="dk1">
                  <a:lumMod val="80000"/>
                  <a:lumOff val="20000"/>
                </a:schemeClr>
              </a:solidFill>
              <a:latin typeface="+mn-ea"/>
              <a:sym typeface="+mn-ea"/>
            </a:endParaRPr>
          </a:p>
        </p:txBody>
      </p:sp>
      <p:sp>
        <p:nvSpPr>
          <p:cNvPr id="104987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2024年电子游戏与虚拟现实技术将实现更高程度的融合</a:t>
            </a:r>
            <a:endParaRPr altLang="en-US" dirty="0" lang="zh-CN">
              <a:solidFill>
                <a:schemeClr val="dk1">
                  <a:lumMod val="80000"/>
                  <a:lumOff val="20000"/>
                </a:schemeClr>
              </a:solidFill>
              <a:latin typeface="+mn-ea"/>
              <a:sym typeface="+mn-ea"/>
            </a:endParaRPr>
          </a:p>
        </p:txBody>
      </p:sp>
      <p:sp>
        <p:nvSpPr>
          <p:cNvPr id="104988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游戏与虚拟现实之间的切换将更加流畅、无延迟</a:t>
            </a:r>
            <a:endParaRPr altLang="en-US" dirty="0" lang="zh-CN">
              <a:solidFill>
                <a:schemeClr val="dk1">
                  <a:lumMod val="80000"/>
                  <a:lumOff val="20000"/>
                </a:schemeClr>
              </a:solidFill>
              <a:latin typeface="+mn-ea"/>
              <a:sym typeface="+mn-ea"/>
            </a:endParaRPr>
          </a:p>
        </p:txBody>
      </p:sp>
      <p:sp>
        <p:nvSpPr>
          <p:cNvPr id="104989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无缝切换技术将为游戏和虚拟现实带来更多创新和可能性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54" name="标题 1"/>
          <p:cNvSpPr>
            <a:spLocks noGrp="1"/>
          </p:cNvSpPr>
          <p:nvPr>
            <p:ph type="title" idx="3"/>
          </p:nvPr>
        </p:nvSpPr>
        <p:spPr/>
        <p:txBody>
          <a:bodyPr>
            <a:normAutofit fontScale="90625"/>
          </a:bodyPr>
          <a:p>
            <a:r>
              <a:rPr altLang="en-US" lang="zh-CN"/>
              <a:t>虚拟现实游戏竞技化</a:t>
            </a:r>
            <a:endParaRPr altLang="en-US" lang="zh-CN"/>
          </a:p>
        </p:txBody>
      </p:sp>
      <p:sp>
        <p:nvSpPr>
          <p:cNvPr id="104995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优势：沉浸式的游戏体验，高度逼真的游戏场景和角色，提供更加丰富和刺激的游戏竞技体验</a:t>
            </a:r>
            <a:endParaRPr altLang="zh-CN" dirty="0" lang="en-US">
              <a:solidFill>
                <a:schemeClr val="dk1">
                  <a:lumMod val="80000"/>
                  <a:lumOff val="20000"/>
                </a:schemeClr>
              </a:solidFill>
              <a:latin typeface="+mn-ea"/>
              <a:sym typeface="+mn-ea"/>
            </a:endParaRPr>
          </a:p>
        </p:txBody>
      </p:sp>
      <p:sp>
        <p:nvSpPr>
          <p:cNvPr id="104996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定义：将虚拟现实技术与游戏竞技相结合，提供沉浸式的游戏体验</a:t>
            </a:r>
            <a:endParaRPr altLang="en-US" dirty="0" sz="1600" lang="zh-CN">
              <a:solidFill>
                <a:schemeClr val="dk1">
                  <a:lumMod val="80000"/>
                  <a:lumOff val="20000"/>
                </a:schemeClr>
              </a:solidFill>
              <a:latin typeface="+mn-ea"/>
              <a:sym typeface="+mn-ea"/>
            </a:endParaRPr>
          </a:p>
        </p:txBody>
      </p:sp>
      <p:sp>
        <p:nvSpPr>
          <p:cNvPr id="104997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发展趋势：随着虚拟现实技术的不断成熟，虚拟现实游戏竞技化将成为未来的主流趋势</a:t>
            </a:r>
            <a:endParaRPr altLang="en-US" dirty="0" lang="zh-CN">
              <a:solidFill>
                <a:schemeClr val="dk1">
                  <a:lumMod val="80000"/>
                  <a:lumOff val="20000"/>
                </a:schemeClr>
              </a:solidFill>
              <a:latin typeface="+mn-ea"/>
              <a:sym typeface="+mn-ea"/>
            </a:endParaRPr>
          </a:p>
        </p:txBody>
      </p:sp>
      <p:sp>
        <p:nvSpPr>
          <p:cNvPr id="104998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应用场景：电子竞技、娱乐、教育等领域</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044" name="标题 1"/>
          <p:cNvSpPr>
            <a:spLocks noGrp="1"/>
          </p:cNvSpPr>
          <p:nvPr>
            <p:ph type="title" idx="3"/>
          </p:nvPr>
        </p:nvSpPr>
        <p:spPr/>
        <p:txBody>
          <a:bodyPr>
            <a:normAutofit fontScale="93750"/>
          </a:bodyPr>
          <a:p>
            <a:r>
              <a:rPr altLang="en-US" lang="zh-CN"/>
              <a:t>游戏与虚拟现实的社交互动</a:t>
            </a:r>
            <a:endParaRPr altLang="en-US" lang="zh-CN"/>
          </a:p>
        </p:txBody>
      </p:sp>
      <p:sp>
        <p:nvSpPr>
          <p:cNvPr id="105004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玩家可以在虚拟现实中与他人进行实时互动，增加游戏的社交性</a:t>
            </a:r>
            <a:endParaRPr altLang="en-US" dirty="0" sz="2000" lang="zh-CN" spc="150">
              <a:solidFill>
                <a:schemeClr val="tx1">
                  <a:lumMod val="85000"/>
                  <a:lumOff val="15000"/>
                </a:schemeClr>
              </a:solidFill>
              <a:latin typeface="+mn-ea"/>
              <a:sym typeface="+mn-ea"/>
            </a:endParaRPr>
          </a:p>
        </p:txBody>
      </p:sp>
      <p:sp>
        <p:nvSpPr>
          <p:cNvPr id="105005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虚拟现实技术为玩家提供更加真实的沉浸式体验，提高游戏的趣味性</a:t>
            </a:r>
            <a:endParaRPr altLang="en-US" dirty="0" sz="2000" lang="zh-CN" spc="150">
              <a:solidFill>
                <a:schemeClr val="tx1">
                  <a:lumMod val="85000"/>
                  <a:lumOff val="15000"/>
                </a:schemeClr>
              </a:solidFill>
              <a:latin typeface="+mn-ea"/>
              <a:sym typeface="+mn-ea"/>
            </a:endParaRPr>
          </a:p>
        </p:txBody>
      </p:sp>
      <p:sp>
        <p:nvSpPr>
          <p:cNvPr id="105005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虚拟现实游戏中的社交互动可以加强玩家之间的联系和交流，促进社区的建立和发展</a:t>
            </a:r>
            <a:endParaRPr altLang="en-US" dirty="0" sz="2000" lang="zh-CN" spc="150">
              <a:solidFill>
                <a:schemeClr val="tx1">
                  <a:lumMod val="85000"/>
                  <a:lumOff val="15000"/>
                </a:schemeClr>
              </a:solidFill>
              <a:latin typeface="+mn-ea"/>
              <a:sym typeface="+mn-ea"/>
            </a:endParaRPr>
          </a:p>
        </p:txBody>
      </p:sp>
      <p:sp>
        <p:nvSpPr>
          <p:cNvPr id="105006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虚拟现实游戏中的社交互动可以为用户提供更加丰富和多样化的游戏体验，满足不同玩家的需求</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26" name="标题 1"/>
          <p:cNvSpPr>
            <a:spLocks noGrp="1"/>
          </p:cNvSpPr>
          <p:nvPr>
            <p:ph type="title" idx="3"/>
          </p:nvPr>
        </p:nvSpPr>
        <p:spPr/>
        <p:txBody>
          <a:bodyPr>
            <a:normAutofit fontScale="93750"/>
          </a:bodyPr>
          <a:p>
            <a:r>
              <a:rPr altLang="en-US" lang="zh-CN"/>
              <a:t>虚拟现实游戏商业模式创新</a:t>
            </a:r>
            <a:endParaRPr altLang="en-US" lang="zh-CN"/>
          </a:p>
        </p:txBody>
      </p:sp>
      <p:sp>
        <p:nvSpPr>
          <p:cNvPr id="1050128"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虚拟现实游戏市场规模持续增长，成为游戏行业的重要分支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虚拟现实游戏与电子竞技结合，推动电竞产业的发展</a:t>
            </a:r>
            <a:endParaRPr dirty="0" sz="2000" err="1">
              <a:solidFill>
                <a:schemeClr val="tx1">
                  <a:lumMod val="75000"/>
                  <a:lumOff val="25000"/>
                </a:schemeClr>
              </a:solidFill>
              <a:latin typeface="+mn-ea"/>
              <a:ea typeface="+mn-ea"/>
              <a:cs typeface="+mn-ea"/>
              <a:sym typeface="+mn-lt"/>
            </a:endParaRPr>
          </a:p>
        </p:txBody>
      </p:sp>
      <p:sp>
        <p:nvSpPr>
          <p:cNvPr id="1050148"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54"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6"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虚拟现实游戏与社交媒体结合，增强用户互动和社交体验</a:t>
            </a:r>
            <a:endParaRPr dirty="0" sz="2000" err="1">
              <a:solidFill>
                <a:schemeClr val="tx1">
                  <a:lumMod val="75000"/>
                  <a:lumOff val="25000"/>
                </a:schemeClr>
              </a:solidFill>
              <a:latin typeface="+mn-ea"/>
              <a:ea typeface="+mn-ea"/>
              <a:cs typeface="+mn-ea"/>
              <a:sym typeface="+mn-lt"/>
            </a:endParaRPr>
          </a:p>
        </p:txBody>
      </p:sp>
      <p:sp>
        <p:nvSpPr>
          <p:cNvPr id="1050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虚拟现实游戏商业模式不断创新，包括订阅制、广告模式等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2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226" name="标题 14"/>
          <p:cNvSpPr>
            <a:spLocks noGrp="1"/>
          </p:cNvSpPr>
          <p:nvPr>
            <p:ph type="title" idx="4"/>
            <p:custDataLst>
              <p:tags r:id="rId2"/>
            </p:custDataLst>
          </p:nvPr>
        </p:nvSpPr>
        <p:spPr/>
        <p:txBody>
          <a:bodyPr>
            <a:normAutofit fontScale="95000"/>
          </a:bodyPr>
          <a:p>
            <a:r>
              <a:rPr altLang="en-US" dirty="0" lang="zh-CN"/>
              <a:t>行业影响与挑战</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300" name="标题 1"/>
          <p:cNvSpPr>
            <a:spLocks noGrp="1"/>
          </p:cNvSpPr>
          <p:nvPr>
            <p:ph type="title" idx="3"/>
          </p:nvPr>
        </p:nvSpPr>
        <p:spPr/>
        <p:txBody>
          <a:bodyPr>
            <a:normAutofit fontScale="93750"/>
          </a:bodyPr>
          <a:p>
            <a:r>
              <a:rPr altLang="en-US" lang="zh-CN"/>
              <a:t>对传统游戏行业的冲击</a:t>
            </a:r>
            <a:endParaRPr altLang="en-US" lang="zh-CN"/>
          </a:p>
        </p:txBody>
      </p:sp>
      <p:sp>
        <p:nvSpPr>
          <p:cNvPr id="105030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电子游戏与虚拟现实技术的融合，使得传统游戏行业面临新的竞争压力</a:t>
            </a:r>
            <a:endParaRPr altLang="en-US" dirty="0" sz="1200" lang="zh-CN" spc="150">
              <a:solidFill>
                <a:schemeClr val="tx1">
                  <a:lumMod val="65000"/>
                  <a:lumOff val="35000"/>
                </a:schemeClr>
              </a:solidFill>
              <a:latin typeface="+mn-ea"/>
              <a:sym typeface="+mn-ea"/>
            </a:endParaRPr>
          </a:p>
        </p:txBody>
      </p:sp>
      <p:sp>
        <p:nvSpPr>
          <p:cNvPr id="105030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虚拟现实技术为游戏带来了更加沉浸式的体验，使得传统游戏在吸引力上相形见绌</a:t>
            </a:r>
            <a:endParaRPr altLang="en-US" dirty="0" sz="1200" lang="zh-CN" spc="150">
              <a:solidFill>
                <a:schemeClr val="tx1">
                  <a:lumMod val="65000"/>
                  <a:lumOff val="35000"/>
                </a:schemeClr>
              </a:solidFill>
              <a:latin typeface="+mn-ea"/>
              <a:sym typeface="+mn-ea"/>
            </a:endParaRPr>
          </a:p>
        </p:txBody>
      </p:sp>
      <p:sp>
        <p:nvSpPr>
          <p:cNvPr id="105030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电子游戏的兴起，使得传统游戏行业面临用户流失的挑战</a:t>
            </a:r>
            <a:endParaRPr altLang="en-US" dirty="0" sz="1200" lang="zh-CN" spc="150">
              <a:solidFill>
                <a:schemeClr val="tx1">
                  <a:lumMod val="65000"/>
                  <a:lumOff val="35000"/>
                </a:schemeClr>
              </a:solidFill>
              <a:latin typeface="+mn-ea"/>
              <a:sym typeface="+mn-ea"/>
            </a:endParaRPr>
          </a:p>
        </p:txBody>
      </p:sp>
      <p:sp>
        <p:nvSpPr>
          <p:cNvPr id="105030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虚拟现实技术的普及，将改变传统游戏行业的商业模式和产业链结构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366" name="标题 1"/>
          <p:cNvSpPr>
            <a:spLocks noGrp="1"/>
          </p:cNvSpPr>
          <p:nvPr>
            <p:ph type="title" idx="3"/>
          </p:nvPr>
        </p:nvSpPr>
        <p:spPr/>
        <p:txBody>
          <a:bodyPr>
            <a:normAutofit fontScale="96875"/>
          </a:bodyPr>
          <a:p>
            <a:r>
              <a:rPr altLang="en-US" lang="zh-CN"/>
              <a:t>虚拟现实技术的安全与隐私挑战</a:t>
            </a:r>
            <a:endParaRPr altLang="en-US" lang="zh-CN"/>
          </a:p>
        </p:txBody>
      </p:sp>
      <p:sp>
        <p:nvSpPr>
          <p:cNvPr id="105036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7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虚拟环境中的隐私侵犯问题</a:t>
            </a:r>
            <a:endParaRPr altLang="en-US" sz="1400" lang="zh-CN" spc="150">
              <a:solidFill>
                <a:schemeClr val="tx1"/>
              </a:solidFill>
              <a:effectLst/>
              <a:latin typeface="+mn-ea"/>
              <a:sym typeface="+mn-ea"/>
            </a:endParaRPr>
          </a:p>
        </p:txBody>
      </p:sp>
      <p:sp>
        <p:nvSpPr>
          <p:cNvPr id="105037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用户数据泄露风险</a:t>
            </a:r>
            <a:endParaRPr altLang="en-US" dirty="0" sz="1400" lang="zh-CN" spc="150">
              <a:solidFill>
                <a:schemeClr val="tx1"/>
              </a:solidFill>
              <a:effectLst/>
              <a:latin typeface="+mn-ea"/>
              <a:sym typeface="+mn-ea"/>
            </a:endParaRPr>
          </a:p>
        </p:txBody>
      </p:sp>
      <p:sp>
        <p:nvSpPr>
          <p:cNvPr id="105038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网络安全防护措施不足</a:t>
            </a:r>
            <a:endParaRPr altLang="en-US" sz="1400" lang="zh-CN" spc="150">
              <a:solidFill>
                <a:schemeClr val="tx1"/>
              </a:solidFill>
              <a:effectLst/>
              <a:latin typeface="+mn-ea"/>
              <a:sym typeface="+mn-ea"/>
            </a:endParaRPr>
          </a:p>
        </p:txBody>
      </p:sp>
      <p:sp>
        <p:nvSpPr>
          <p:cNvPr id="105038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法律法规监管缺失</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40" name="标题 1"/>
          <p:cNvSpPr>
            <a:spLocks noGrp="1"/>
          </p:cNvSpPr>
          <p:nvPr>
            <p:ph type="title" idx="3"/>
          </p:nvPr>
        </p:nvSpPr>
        <p:spPr/>
        <p:txBody>
          <a:bodyPr>
            <a:normAutofit fontScale="96875"/>
          </a:bodyPr>
          <a:p>
            <a:r>
              <a:rPr altLang="en-US" lang="zh-CN"/>
              <a:t>虚拟现实游戏对青少年的影响</a:t>
            </a:r>
            <a:endParaRPr altLang="en-US" lang="zh-CN"/>
          </a:p>
        </p:txBody>
      </p:sp>
      <p:sp>
        <p:nvSpPr>
          <p:cNvPr id="1050442"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444"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446"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8"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0"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对视力和身体健康的影响</a:t>
            </a:r>
            <a:endParaRPr altLang="en-US" dirty="0" sz="1200" lang="zh-CN" spc="150">
              <a:solidFill>
                <a:srgbClr val="FFFFFF"/>
              </a:solidFill>
              <a:latin typeface="+mn-ea"/>
              <a:sym typeface="+mn-ea"/>
            </a:endParaRPr>
          </a:p>
        </p:txBody>
      </p:sp>
      <p:sp>
        <p:nvSpPr>
          <p:cNvPr id="1050452"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4"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6"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潜在的成瘾风险和心理健康问题</a:t>
            </a:r>
            <a:endParaRPr altLang="en-US" dirty="0" sz="1200" lang="zh-CN" spc="150">
              <a:solidFill>
                <a:schemeClr val="tx1">
                  <a:lumMod val="65000"/>
                  <a:lumOff val="35000"/>
                </a:schemeClr>
              </a:solidFill>
              <a:latin typeface="+mn-ea"/>
              <a:sym typeface="+mn-ea"/>
            </a:endParaRPr>
          </a:p>
        </p:txBody>
      </p:sp>
      <p:sp>
        <p:nvSpPr>
          <p:cNvPr id="1050458"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0"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2"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增强社交互动和团队协作</a:t>
            </a:r>
            <a:endParaRPr altLang="en-US" dirty="0" sz="1200" lang="zh-CN" spc="150">
              <a:solidFill>
                <a:srgbClr val="FFFFFF"/>
              </a:solidFill>
              <a:latin typeface="+mn-ea"/>
              <a:sym typeface="+mn-ea"/>
            </a:endParaRPr>
          </a:p>
        </p:txBody>
      </p:sp>
      <p:sp>
        <p:nvSpPr>
          <p:cNvPr id="1050464"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6"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8"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促进创新能力和想象力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26" name="标题 1"/>
          <p:cNvSpPr>
            <a:spLocks noGrp="1"/>
          </p:cNvSpPr>
          <p:nvPr>
            <p:ph type="title" idx="3"/>
          </p:nvPr>
        </p:nvSpPr>
        <p:spPr/>
        <p:txBody>
          <a:bodyPr>
            <a:normAutofit fontScale="96875"/>
          </a:bodyPr>
          <a:p>
            <a:r>
              <a:rPr altLang="en-US" lang="zh-CN"/>
              <a:t>虚拟现实硬件设备的普及与成本问题</a:t>
            </a:r>
            <a:endParaRPr altLang="en-US" lang="zh-CN"/>
          </a:p>
        </p:txBody>
      </p:sp>
      <p:sp>
        <p:nvSpPr>
          <p:cNvPr id="105052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6" name="文本框 3"/>
          <p:cNvSpPr txBox="1"/>
          <p:nvPr>
            <p:custDataLst>
              <p:tags r:id="rId5"/>
            </p:custDataLst>
          </p:nvPr>
        </p:nvSpPr>
        <p:spPr>
          <a:xfrm>
            <a:off x="3159565" y="4641621"/>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成本问题：虽然硬件设备的价格在下降，但是高质量的虚拟现实设备仍然相对昂贵，限制了更广泛的应用。</a:t>
            </a:r>
            <a:endParaRPr altLang="en-US" sz="1400" lang="zh-CN" spc="150">
              <a:solidFill>
                <a:schemeClr val="tx1"/>
              </a:solidFill>
              <a:effectLst/>
              <a:latin typeface="+mn-ea"/>
              <a:sym typeface="+mn-ea"/>
            </a:endParaRPr>
          </a:p>
        </p:txBody>
      </p:sp>
      <p:sp>
        <p:nvSpPr>
          <p:cNvPr id="105053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普及程度：随着技术的发展，虚拟现实硬件设备的价格逐渐降低，越来越多的人能够接触和使用。</a:t>
            </a:r>
            <a:endParaRPr altLang="en-US" dirty="0" sz="1400" lang="zh-CN" spc="150">
              <a:solidFill>
                <a:schemeClr val="tx1"/>
              </a:solidFill>
              <a:effectLst/>
              <a:latin typeface="+mn-ea"/>
              <a:sym typeface="+mn-ea"/>
            </a:endParaRPr>
          </a:p>
        </p:txBody>
      </p:sp>
      <p:sp>
        <p:nvSpPr>
          <p:cNvPr id="1050540" name="文本框 7"/>
          <p:cNvSpPr txBox="1"/>
          <p:nvPr>
            <p:custDataLst>
              <p:tags r:id="rId7"/>
            </p:custDataLst>
          </p:nvPr>
        </p:nvSpPr>
        <p:spPr>
          <a:xfrm>
            <a:off x="5830652"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技术挑战：虚拟现实技术需要更高的计算能力和存储空间，对硬件设备的要求较高，增加了成本和普及难度。</a:t>
            </a:r>
            <a:endParaRPr altLang="en-US" sz="1400" lang="zh-CN" spc="150">
              <a:solidFill>
                <a:schemeClr val="tx1"/>
              </a:solidFill>
              <a:effectLst/>
              <a:latin typeface="+mn-ea"/>
              <a:sym typeface="+mn-ea"/>
            </a:endParaRPr>
          </a:p>
        </p:txBody>
      </p:sp>
      <p:sp>
        <p:nvSpPr>
          <p:cNvPr id="1050542" name="文本框 8"/>
          <p:cNvSpPr txBox="1"/>
          <p:nvPr>
            <p:custDataLst>
              <p:tags r:id="rId8"/>
            </p:custDataLst>
          </p:nvPr>
        </p:nvSpPr>
        <p:spPr>
          <a:xfrm>
            <a:off x="8441812"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市场竞争：随着虚拟现实硬件市场的不断扩大，竞争也越来越激烈，厂商需要通过技术创新和规模效应来降低成本。</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00"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602" name="标题 14"/>
          <p:cNvSpPr>
            <a:spLocks noGrp="1"/>
          </p:cNvSpPr>
          <p:nvPr>
            <p:ph type="title" idx="4"/>
            <p:custDataLst>
              <p:tags r:id="rId2"/>
            </p:custDataLst>
          </p:nvPr>
        </p:nvSpPr>
        <p:spPr/>
        <p:txBody>
          <a:bodyPr>
            <a:normAutofit fontScale="95000"/>
          </a:bodyPr>
          <a:p>
            <a:r>
              <a:rPr altLang="en-US" dirty="0" lang="zh-CN"/>
              <a:t>未来展望与建议</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76" name="标题 1"/>
          <p:cNvSpPr>
            <a:spLocks noGrp="1"/>
          </p:cNvSpPr>
          <p:nvPr>
            <p:ph type="title" idx="3"/>
          </p:nvPr>
        </p:nvSpPr>
        <p:spPr/>
        <p:txBody>
          <a:bodyPr>
            <a:normAutofit fontScale="96875"/>
          </a:bodyPr>
          <a:p>
            <a:r>
              <a:rPr altLang="en-US" lang="zh-CN"/>
              <a:t>加强虚拟现实技术研发与人才培养</a:t>
            </a:r>
            <a:endParaRPr altLang="en-US" lang="zh-CN"/>
          </a:p>
        </p:txBody>
      </p:sp>
      <p:sp>
        <p:nvSpPr>
          <p:cNvPr id="1050678"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0"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2"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4"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6"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8"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0"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2"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培养专业人才：建立完善的人才培养体系，提高虚拟现实技术研发人员的专业水平。</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6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建立产学研合作机制：加强企业、高校和研究机构的合作，共同推进虚拟现实技术的研发和应用。</a:t>
            </a:r>
            <a:endParaRPr dirty="0" sz="2000" err="1">
              <a:solidFill>
                <a:schemeClr val="tx1">
                  <a:lumMod val="75000"/>
                  <a:lumOff val="25000"/>
                </a:schemeClr>
              </a:solidFill>
              <a:latin typeface="+mn-ea"/>
              <a:ea typeface="+mn-ea"/>
              <a:cs typeface="+mn-ea"/>
              <a:sym typeface="+mn-lt"/>
            </a:endParaRPr>
          </a:p>
        </p:txBody>
      </p:sp>
      <p:sp>
        <p:nvSpPr>
          <p:cNvPr id="1050698"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0"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2"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704"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6"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8"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10"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12"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推广应用场景：积极拓展虚拟现实技术的应用场景，提高其在教育、医疗、游戏等领域的应用水平。</a:t>
            </a:r>
            <a:endParaRPr dirty="0" sz="2000" err="1">
              <a:solidFill>
                <a:schemeClr val="tx1">
                  <a:lumMod val="75000"/>
                  <a:lumOff val="25000"/>
                </a:schemeClr>
              </a:solidFill>
              <a:latin typeface="+mn-ea"/>
              <a:ea typeface="+mn-ea"/>
              <a:cs typeface="+mn-ea"/>
              <a:sym typeface="+mn-lt"/>
            </a:endParaRPr>
          </a:p>
        </p:txBody>
      </p:sp>
      <p:sp>
        <p:nvSpPr>
          <p:cNvPr id="10507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加大研发投入：政府和企业应加大对虚拟现实技术研发的投入，推动技术创新和产业升级。</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774" name="标题 1"/>
          <p:cNvSpPr>
            <a:spLocks noGrp="1"/>
          </p:cNvSpPr>
          <p:nvPr>
            <p:ph type="title" idx="3"/>
          </p:nvPr>
        </p:nvSpPr>
        <p:spPr/>
        <p:txBody>
          <a:bodyPr>
            <a:normAutofit fontScale="96875"/>
          </a:bodyPr>
          <a:p>
            <a:r>
              <a:rPr altLang="en-US" lang="zh-CN"/>
              <a:t>规范虚拟现实游戏市场发展</a:t>
            </a:r>
            <a:endParaRPr altLang="en-US" lang="zh-CN"/>
          </a:p>
        </p:txBody>
      </p:sp>
      <p:sp>
        <p:nvSpPr>
          <p:cNvPr id="1050776"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78"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80"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82"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84"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6"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88"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90"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92"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94"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96"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98"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00"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02"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04"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06"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08"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10"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12"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制定相关法律法规，保障虚拟现实游戏市场的健康发展。</a:t>
            </a:r>
            <a:endParaRPr altLang="en-US" dirty="0" sz="1200" lang="zh-CN" spc="150">
              <a:solidFill>
                <a:schemeClr val="tx1">
                  <a:lumMod val="65000"/>
                  <a:lumOff val="35000"/>
                </a:schemeClr>
              </a:solidFill>
              <a:latin typeface="+mn-ea"/>
              <a:sym typeface="+mn-ea"/>
            </a:endParaRPr>
          </a:p>
        </p:txBody>
      </p:sp>
      <p:sp>
        <p:nvSpPr>
          <p:cNvPr id="1050814"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加强技术研发和应用，提高虚拟现实游戏的品质和安全性。</a:t>
            </a:r>
            <a:endParaRPr altLang="en-US" dirty="0" sz="1200" lang="zh-CN" spc="150">
              <a:solidFill>
                <a:schemeClr val="tx1">
                  <a:lumMod val="65000"/>
                  <a:lumOff val="35000"/>
                </a:schemeClr>
              </a:solidFill>
              <a:latin typeface="+mn-ea"/>
              <a:sym typeface="+mn-ea"/>
            </a:endParaRPr>
          </a:p>
        </p:txBody>
      </p:sp>
      <p:sp>
        <p:nvSpPr>
          <p:cNvPr id="1050816"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推动行业自律，鼓励企业自主制定规范和标准。</a:t>
            </a:r>
            <a:endParaRPr altLang="en-US" dirty="0" sz="1200" lang="zh-CN" spc="150">
              <a:solidFill>
                <a:schemeClr val="tx1">
                  <a:lumMod val="65000"/>
                  <a:lumOff val="35000"/>
                </a:schemeClr>
              </a:solidFill>
              <a:latin typeface="+mn-ea"/>
              <a:sym typeface="+mn-ea"/>
            </a:endParaRPr>
          </a:p>
        </p:txBody>
      </p:sp>
      <p:sp>
        <p:nvSpPr>
          <p:cNvPr id="1050818" name="正文"/>
          <p:cNvSpPr txBox="1"/>
          <p:nvPr>
            <p:custDataLst>
              <p:tags r:id="rId29"/>
            </p:custDataLst>
          </p:nvPr>
        </p:nvSpPr>
        <p:spPr>
          <a:xfrm>
            <a:off x="2964336" y="1580215"/>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建立完善的监管机制，加强对虚拟现实游戏市场的监管力度。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76" name="标题 1"/>
          <p:cNvSpPr>
            <a:spLocks noGrp="1"/>
          </p:cNvSpPr>
          <p:nvPr>
            <p:ph type="title" idx="3"/>
          </p:nvPr>
        </p:nvSpPr>
        <p:spPr/>
        <p:txBody>
          <a:bodyPr>
            <a:normAutofit fontScale="96875"/>
          </a:bodyPr>
          <a:p>
            <a:r>
              <a:rPr altLang="en-US" lang="zh-CN"/>
              <a:t>提升用户对虚拟现实的认知与体验</a:t>
            </a:r>
            <a:endParaRPr altLang="en-US" lang="zh-CN"/>
          </a:p>
        </p:txBody>
      </p:sp>
      <p:sp>
        <p:nvSpPr>
          <p:cNvPr id="1050878"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80"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882"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84"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886"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88"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890"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92"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894"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90909"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拓展社交场景：通过虚拟现实技术构建虚拟社交场景，让用户在虚拟世界中与他人进行互动和交流，丰富社交体验。</a:t>
            </a:r>
            <a:endParaRPr altLang="en-US" dirty="0" sz="2200" lang="zh-CN">
              <a:latin typeface="+mn-ea"/>
              <a:ea typeface="+mn-ea"/>
            </a:endParaRPr>
          </a:p>
        </p:txBody>
      </p:sp>
      <p:sp>
        <p:nvSpPr>
          <p:cNvPr id="1050896"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16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创新娱乐形式：利用虚拟现实技术为娱乐产业提供更多元化的内容和形式，如虚拟演唱会、沉浸式游戏等，为用户带来更加刺激、有趣的娱乐体验。</a:t>
            </a:r>
            <a:endParaRPr altLang="en-US" dirty="0" sz="2400" lang="zh-CN">
              <a:latin typeface="+mn-ea"/>
              <a:ea typeface="+mn-ea"/>
            </a:endParaRPr>
          </a:p>
        </p:txBody>
      </p:sp>
      <p:sp>
        <p:nvSpPr>
          <p:cNvPr id="1050898"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fontScale="90909"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增强用户体验：通过改进硬件设备和软件算法，提高虚拟现实的真实感和沉浸感，使用户更加深入地体验虚拟世界。</a:t>
            </a:r>
            <a:endParaRPr altLang="en-US" dirty="0" sz="2200" lang="zh-CN">
              <a:latin typeface="+mn-ea"/>
              <a:ea typeface="+mn-ea"/>
            </a:endParaRPr>
          </a:p>
        </p:txBody>
      </p:sp>
      <p:sp>
        <p:nvSpPr>
          <p:cNvPr id="1050900"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90909"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普及教育应用：利用虚拟现实技术为教育领域提供更加生动、直观的学习体验，帮助学生更好地理解和掌握知识。</a:t>
            </a:r>
            <a:endParaRPr altLang="en-US" dirty="0" sz="22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58" name="标题 1"/>
          <p:cNvSpPr>
            <a:spLocks noGrp="1"/>
          </p:cNvSpPr>
          <p:nvPr>
            <p:ph type="title" idx="3"/>
          </p:nvPr>
        </p:nvSpPr>
        <p:spPr/>
        <p:txBody>
          <a:bodyPr>
            <a:normAutofit fontScale="96875"/>
          </a:bodyPr>
          <a:p>
            <a:r>
              <a:rPr altLang="en-US" lang="zh-CN"/>
              <a:t>促进电子游戏与虚拟现实行业的跨界合作</a:t>
            </a:r>
            <a:endParaRPr altLang="en-US" lang="zh-CN"/>
          </a:p>
        </p:txBody>
      </p:sp>
      <p:sp>
        <p:nvSpPr>
          <p:cNvPr id="105096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跨界合作的模式：共同研发、资源共享、品牌推广等</a:t>
            </a:r>
            <a:endParaRPr altLang="zh-CN" dirty="0" lang="en-US">
              <a:solidFill>
                <a:schemeClr val="dk1">
                  <a:lumMod val="80000"/>
                  <a:lumOff val="20000"/>
                </a:schemeClr>
              </a:solidFill>
              <a:latin typeface="+mn-ea"/>
              <a:sym typeface="+mn-ea"/>
            </a:endParaRPr>
          </a:p>
        </p:txBody>
      </p:sp>
      <p:sp>
        <p:nvSpPr>
          <p:cNvPr id="105096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跨界合作的意义：促进技术创新、丰富产品线、提升用户体验</a:t>
            </a:r>
            <a:endParaRPr altLang="en-US" dirty="0" lang="zh-CN">
              <a:solidFill>
                <a:schemeClr val="dk1">
                  <a:lumMod val="80000"/>
                  <a:lumOff val="20000"/>
                </a:schemeClr>
              </a:solidFill>
              <a:latin typeface="+mn-ea"/>
              <a:sym typeface="+mn-ea"/>
            </a:endParaRPr>
          </a:p>
        </p:txBody>
      </p:sp>
      <p:sp>
        <p:nvSpPr>
          <p:cNvPr id="105097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跨界合作的领域：游戏开发、硬件制造、内容创作、市场营销等</a:t>
            </a:r>
            <a:endParaRPr altLang="en-US" dirty="0" lang="zh-CN">
              <a:solidFill>
                <a:schemeClr val="dk1">
                  <a:lumMod val="80000"/>
                  <a:lumOff val="20000"/>
                </a:schemeClr>
              </a:solidFill>
              <a:latin typeface="+mn-ea"/>
              <a:sym typeface="+mn-ea"/>
            </a:endParaRPr>
          </a:p>
        </p:txBody>
      </p:sp>
      <p:sp>
        <p:nvSpPr>
          <p:cNvPr id="105098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跨界合作的挑战与机遇：克服技术壁垒、建立合作机制、开拓新市场等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104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050" name="文本占位符 2"/>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0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4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1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5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3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32.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2024-01-06T08:40:43Z</dcterms:created>
  <dcterms:modified xsi:type="dcterms:W3CDTF">2024-01-06T08:40:43Z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d117309463b647f5976c10c7bff3bc6a_21</vt:lpwstr>
  </property>
</Properties>
</file>