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26" r:id="rId1"/>
    <p:sldMasterId id="2147487363" r:id="rId2"/>
  </p:sldMasterIdLst>
  <p:notesMasterIdLst>
    <p:notesMasterId r:id="rId3"/>
  </p:notesMasterIdLst>
  <p:sldIdLst>
    <p:sldId id="1975" r:id="rId4"/>
    <p:sldId id="1980" r:id="rId5"/>
    <p:sldId id="1984" r:id="rId6"/>
    <p:sldId id="1987" r:id="rId7"/>
    <p:sldId id="1993" r:id="rId9"/>
    <p:sldId id="1996" r:id="rId10"/>
    <p:sldId id="1999" r:id="rId11"/>
    <p:sldId id="2002" r:id="rId12"/>
    <p:sldId id="2008" r:id="rId14"/>
    <p:sldId id="2011" r:id="rId15"/>
    <p:sldId id="2014" r:id="rId16"/>
    <p:sldId id="2017" r:id="rId17"/>
    <p:sldId id="2023" r:id="rId19"/>
    <p:sldId id="2026" r:id="rId20"/>
    <p:sldId id="2029" r:id="rId21"/>
    <p:sldId id="2032" r:id="rId22"/>
    <p:sldId id="2038" r:id="rId24"/>
    <p:sldId id="2041" r:id="rId25"/>
    <p:sldId id="2044" r:id="rId26"/>
    <p:sldId id="2047" r:id="rId27"/>
    <p:sldId id="2053" r:id="rId29"/>
    <p:sldId id="2056" r:id="rId30"/>
    <p:sldId id="2059" r:id="rId31"/>
    <p:sldId id="2062" r:id="rId32"/>
    <p:sldId id="2068" r:id="rId34"/>
    <p:sldId id="2071" r:id="rId35"/>
    <p:sldId id="2074" r:id="rId36"/>
    <p:sldId id="207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27" r:id="rId1"/>
    <p:sldLayoutId id="2147487328" r:id="rId2"/>
    <p:sldLayoutId id="2147487329" r:id="rId3"/>
    <p:sldLayoutId id="2147487330" r:id="rId4"/>
    <p:sldLayoutId id="2147487331" r:id="rId5"/>
    <p:sldLayoutId id="2147487332" r:id="rId6"/>
    <p:sldLayoutId id="2147487333" r:id="rId7"/>
    <p:sldLayoutId id="2147487334" r:id="rId8"/>
    <p:sldLayoutId id="2147487335" r:id="rId9"/>
    <p:sldLayoutId id="2147487336" r:id="rId10"/>
    <p:sldLayoutId id="21474873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364" r:id="rId1"/>
    <p:sldLayoutId id="2147487365" r:id="rId2"/>
    <p:sldLayoutId id="2147487366" r:id="rId3"/>
    <p:sldLayoutId id="2147487367" r:id="rId4"/>
    <p:sldLayoutId id="2147487368" r:id="rId5"/>
    <p:sldLayoutId id="2147487369" r:id="rId6"/>
    <p:sldLayoutId id="2147487370" r:id="rId7"/>
    <p:sldLayoutId id="2147487371" r:id="rId8"/>
    <p:sldLayoutId id="2147487372" r:id="rId9"/>
    <p:sldLayoutId id="2147487373" r:id="rId10"/>
    <p:sldLayoutId id="214748737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tags" Target="../tags/tag230.xml"/><Relationship Id="rId22" Type="http://schemas.openxmlformats.org/officeDocument/2006/relationships/tags" Target="../tags/tag231.xml"/><Relationship Id="rId23" Type="http://schemas.openxmlformats.org/officeDocument/2006/relationships/tags" Target="../tags/tag232.xml"/><Relationship Id="rId24" Type="http://schemas.openxmlformats.org/officeDocument/2006/relationships/tags" Target="../tags/tag233.xml"/><Relationship Id="rId25" Type="http://schemas.openxmlformats.org/officeDocument/2006/relationships/tags" Target="../tags/tag234.xml"/><Relationship Id="rId26" Type="http://schemas.openxmlformats.org/officeDocument/2006/relationships/tags" Target="../tags/tag235.xml"/><Relationship Id="rId27" Type="http://schemas.openxmlformats.org/officeDocument/2006/relationships/tags" Target="../tags/tag236.xml"/><Relationship Id="rId28" Type="http://schemas.openxmlformats.org/officeDocument/2006/relationships/tags" Target="../tags/tag237.xml"/><Relationship Id="rId29" Type="http://schemas.openxmlformats.org/officeDocument/2006/relationships/tags" Target="../tags/tag238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tags" Target="../tags/tag305.xml"/><Relationship Id="rId22" Type="http://schemas.openxmlformats.org/officeDocument/2006/relationships/tags" Target="../tags/tag306.xml"/><Relationship Id="rId23" Type="http://schemas.openxmlformats.org/officeDocument/2006/relationships/tags" Target="../tags/tag307.xml"/><Relationship Id="rId24" Type="http://schemas.openxmlformats.org/officeDocument/2006/relationships/tags" Target="../tags/tag308.xml"/><Relationship Id="rId25" Type="http://schemas.openxmlformats.org/officeDocument/2006/relationships/tags" Target="../tags/tag309.xml"/><Relationship Id="rId2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tags" Target="../tags/tag326.xml"/><Relationship Id="rId18" Type="http://schemas.openxmlformats.org/officeDocument/2006/relationships/tags" Target="../tags/tag327.xml"/><Relationship Id="rId1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高效管理与优化供应链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供应链管理的挑战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供应链优化的策略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数字化与智能化在供应链中的应用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成功案例分析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高效管理的重要性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高效管理的重要性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降低成本：通过优化供应链管理，降低采购、运输、库存等成本，提高企业盈利能力。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增强灵活性：快速响应市场需求，调整供应链策略，提高企业竞争力。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提高产品质量：通过与供应商建立紧密合作关系，确保原材料质量稳定可靠，提高产品质量和客户满意度。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促进创新：优化供应链管理可以激发企业创新活力，开发新产品、新服务和新市场，提高企业竞争力。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降低成本，增加利润</a:t>
            </a:r>
            <a:endParaRPr altLang="en-US" lang="zh-CN"/>
          </a:p>
        </p:txBody>
      </p:sp>
      <p:sp>
        <p:nvSpPr>
          <p:cNvPr id="10489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高效管理能够提高生产效率，降低生产成本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高效管理能够优化供应链，降低采购成本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高效管理能够减少库存，降低仓储成本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高效管理能够提高客户满意度，增加销售收入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快速响应市场需求</a:t>
            </a:r>
            <a:endParaRPr altLang="en-US" lang="zh-CN"/>
          </a:p>
        </p:txBody>
      </p:sp>
      <p:sp>
        <p:nvSpPr>
          <p:cNvPr id="10490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高效管理能够迅速调整生产计划，满足市场需求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高效管理能够提高供应链的透明度和可预测性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高效管理能够降低库存成本，提高资金周转率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高效管理能够提高客户满意度，增强企业竞争力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供应链管理的挑战</a:t>
            </a:r>
            <a:endParaRPr altLang="en-US" dirty="0" lang="zh-CN"/>
          </a:p>
        </p:txBody>
      </p:sp>
      <p:sp>
        <p:nvSpPr>
          <p:cNvPr id="10490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供应商选择与合作</a:t>
            </a:r>
            <a:endParaRPr altLang="en-US" lang="zh-CN"/>
          </a:p>
        </p:txBody>
      </p:sp>
      <p:sp>
        <p:nvSpPr>
          <p:cNvPr id="10491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供应商选择：评估供应商的信誉、质量、价格和服务，确保供应商能够满足企业的需求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供应商合作：建立长期、稳定的合作关系，实现互利共赢，共同应对市场挑战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供应商管理：对供应商进行定期评估和监控，确保供应商始终符合企业的要求和标准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供应商优化：通过不断优化供应商选择和合作方式，提高供应链的效率和竞争力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库存管理与成本控制</a:t>
            </a:r>
            <a:endParaRPr altLang="en-US" lang="zh-CN"/>
          </a:p>
        </p:txBody>
      </p:sp>
      <p:sp>
        <p:nvSpPr>
          <p:cNvPr id="10492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成本控制：降低采购成本、优化运输成本、减少库存成本等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库存管理：预测需求、设定安全库存、定期盘点等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供应链协同：与供应商、分销商等合作伙伴协同工作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风险管理：应对供应链中断、价格波动等风险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物流与运输效率</a:t>
            </a:r>
            <a:endParaRPr altLang="en-US" lang="zh-CN"/>
          </a:p>
        </p:txBody>
      </p:sp>
      <p:sp>
        <p:nvSpPr>
          <p:cNvPr id="10492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供应链中的物流与运输环节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提高物流与运输效率的方法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物流与运输效率对供应链的影响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未来物流与运输效率的发展趋势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供应链优化的策略</a:t>
            </a:r>
            <a:endParaRPr altLang="en-US" dirty="0" lang="zh-CN"/>
          </a:p>
        </p:txBody>
      </p:sp>
      <p:sp>
        <p:nvSpPr>
          <p:cNvPr id="10493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供应商评估与选择</a:t>
            </a:r>
            <a:endParaRPr altLang="en-US" lang="zh-CN"/>
          </a:p>
        </p:txBody>
      </p:sp>
      <p:sp>
        <p:nvSpPr>
          <p:cNvPr id="10493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供应商评估：对供应商的资质、能力、信誉等方面进行全面评估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供应商选择：根据评估结果，选择合适的供应商，确保供应链的稳定性和可靠性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供应商合作：与供应商建立长期稳定的合作关系，共同优化供应链，提高整体效率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供应商管理：对供应商进行持续监控和管理，确保供应商始终符合要求，为供应链的优化提供有力支持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库存预测与计划</a:t>
            </a:r>
            <a:endParaRPr altLang="en-US" lang="zh-CN"/>
          </a:p>
        </p:txBody>
      </p:sp>
      <p:sp>
        <p:nvSpPr>
          <p:cNvPr id="10494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库存预测：基于历史数据和市场需求预测未来库存需求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库存计划：制定合理的库存计划，确保产品供应和减少库存成本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供应链协同：实现供应链各环节的协同和信息共享，提高预测准确性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应对不确定性：采取灵活的库存策略，以应对供应链中的不确定性因素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物流优化与协同</a:t>
            </a:r>
            <a:endParaRPr altLang="en-US" lang="zh-CN"/>
          </a:p>
        </p:txBody>
      </p:sp>
      <p:sp>
        <p:nvSpPr>
          <p:cNvPr id="10494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物流优化：通过减少运输成本、提高运输效率等方式优化物流环节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协同管理：实现供应链各环节之间的协同合作，提高整体效率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信息共享：通过信息共享平台，实现供应链各环节信息的实时传递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供应商合作：与供应商建立紧密合作关系，共同优化供应链流程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数字化与智能化在供应链中的应用</a:t>
            </a:r>
            <a:endParaRPr altLang="en-US" dirty="0" lang="zh-CN"/>
          </a:p>
        </p:txBody>
      </p:sp>
      <p:sp>
        <p:nvSpPr>
          <p:cNvPr id="10495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数据分析与决策支持</a:t>
            </a:r>
            <a:endParaRPr altLang="en-US" lang="zh-CN"/>
          </a:p>
        </p:txBody>
      </p:sp>
      <p:sp>
        <p:nvSpPr>
          <p:cNvPr id="104961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2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供应链数据分析：收集、整合、分析供应链数据，为决策提供支持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智能化决策支持：利用人工智能、机器学习等技术，实现供应链智能化决策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实时监控与预警：对供应链运行状态进行实时监控，及时发现潜在问题并预警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优化运营成本：通过数据分析，找出运营成本中的浪费环节，降低成本并提高效率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物联网与智能设备应用</a:t>
            </a:r>
            <a:endParaRPr altLang="en-US" lang="zh-CN"/>
          </a:p>
        </p:txBody>
      </p:sp>
      <p:sp>
        <p:nvSpPr>
          <p:cNvPr id="104967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物联网技术：实现供应链各环节的实时数据共享和协同工作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智能设备应用：自动化、机器人等智能设备在供应链中的广泛应用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数字化与智能化在供应链中的应用：提高效率、降低成本、增强供应链透明度和可追溯性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物联网与智能设备应用的优势：减少人工错误、提高数据准确性、优化库存管理、增强供应链风险管理能力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人工智能与机器学习在供应链优化中的作用</a:t>
            </a:r>
            <a:endParaRPr altLang="en-US" lang="zh-CN"/>
          </a:p>
        </p:txBody>
      </p:sp>
      <p:sp>
        <p:nvSpPr>
          <p:cNvPr id="10497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人工智能与机器学习在供应链优化中的应用案例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供应链优化中的问题与挑战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成功案例分析</a:t>
            </a:r>
            <a:endParaRPr altLang="en-US" dirty="0" lang="zh-CN"/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行业领先企业的供应链管理实践</a:t>
            </a:r>
            <a:endParaRPr altLang="en-US" lang="zh-CN"/>
          </a:p>
        </p:txBody>
      </p:sp>
      <p:sp>
        <p:nvSpPr>
          <p:cNvPr id="10498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华为的供应链管理：通过数字化转型和智能化升级，实现高效、精准的供应链管理，提高企业竞争力。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京东的供应链管理：通过智能预测和精准库存管理，实现快速响应市场需求，提高客户满意度。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顺丰的供应链管理：通过优化运输网络和智能调度系统，实现高效、准时的物流配送，提高服务质量。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阿里巴巴的供应链管理：通过数字化平台和智能化技术，实现供应链协同和信息共享，提高供应链整体效率。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供应链优化带来的业绩提升与竞争优势</a:t>
            </a:r>
            <a:endParaRPr altLang="en-US" lang="zh-CN"/>
          </a:p>
        </p:txBody>
      </p:sp>
      <p:sp>
        <p:nvSpPr>
          <p:cNvPr id="10499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成功案例介绍：某公司通过供应链优化实现了业绩提升和竞争优势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业绩提升数据展示：具体展示该公司在供应链优化后的业绩提升情况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竞争优势体现：分析该公司在供应链优化后所具备的竞争优势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总结与启示：总结该公司的成功经验，并给出对其他企业的启示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应对市场变化与挑战的供应链策略调整</a:t>
            </a:r>
            <a:endParaRPr altLang="en-US" lang="zh-CN"/>
          </a:p>
        </p:txBody>
      </p:sp>
      <p:sp>
        <p:nvSpPr>
          <p:cNvPr id="10499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实施效果：降低成本、提高客户满意度、增强企业竞争力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案例背景：某公司面临市场变化与挑战，需要调整供应链策略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策略调整：优化供应商选择、加强库存管理、提高物流效率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总结与启示：应对市场变化与挑战，企业需要灵活调整供应链策略，以适应市场需求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未来发展趋势与展望</a:t>
            </a:r>
            <a:endParaRPr altLang="en-US" dirty="0" lang="zh-CN"/>
          </a:p>
        </p:txBody>
      </p:sp>
      <p:sp>
        <p:nvSpPr>
          <p:cNvPr id="10500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供应链管理的新趋势与挑战</a:t>
            </a:r>
            <a:endParaRPr altLang="en-US" lang="zh-CN"/>
          </a:p>
        </p:txBody>
      </p:sp>
      <p:sp>
        <p:nvSpPr>
          <p:cNvPr id="1050104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488957" y="1975787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506611" y="4184343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4"/>
          <p:cNvSpPr/>
          <p:nvPr>
            <p:custDataLst>
              <p:tags r:id="rId3"/>
            </p:custDataLst>
          </p:nvPr>
        </p:nvSpPr>
        <p:spPr>
          <a:xfrm>
            <a:off x="940471" y="2623500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5"/>
          <p:cNvSpPr/>
          <p:nvPr>
            <p:custDataLst>
              <p:tags r:id="rId4"/>
            </p:custDataLst>
          </p:nvPr>
        </p:nvSpPr>
        <p:spPr>
          <a:xfrm flipV="1">
            <a:off x="838200" y="2114583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40471" y="318842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数字化转型：利用大数据、人工智能等技术提高供应链的透明度和预测性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4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5755098" y="1975178"/>
            <a:ext cx="681562" cy="198320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5772143" y="4184343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8"/>
          <p:cNvSpPr/>
          <p:nvPr>
            <p:custDataLst>
              <p:tags r:id="rId8"/>
            </p:custDataLst>
          </p:nvPr>
        </p:nvSpPr>
        <p:spPr>
          <a:xfrm>
            <a:off x="5206003" y="2623500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19"/>
          <p:cNvSpPr/>
          <p:nvPr>
            <p:custDataLst>
              <p:tags r:id="rId9"/>
            </p:custDataLst>
          </p:nvPr>
        </p:nvSpPr>
        <p:spPr>
          <a:xfrm flipV="1">
            <a:off x="5104341" y="2114583"/>
            <a:ext cx="1983201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06003" y="318842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多元化和个性化需求：适应消费者需求的多样化，提高供应链的灵活性和响应速度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4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7888778" y="200561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7906432" y="4213563"/>
            <a:ext cx="647919" cy="17807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25"/>
          <p:cNvSpPr/>
          <p:nvPr>
            <p:custDataLst>
              <p:tags r:id="rId13"/>
            </p:custDataLst>
          </p:nvPr>
        </p:nvSpPr>
        <p:spPr>
          <a:xfrm>
            <a:off x="7339682" y="2653329"/>
            <a:ext cx="178076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26"/>
          <p:cNvSpPr/>
          <p:nvPr>
            <p:custDataLst>
              <p:tags r:id="rId14"/>
            </p:custDataLst>
          </p:nvPr>
        </p:nvSpPr>
        <p:spPr>
          <a:xfrm flipV="1">
            <a:off x="7238629" y="214441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39682" y="3218252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跨境电商和国际合作：加强跨境合作，推动全球供应链的协同和优化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4" name="五边形 9"/>
          <p:cNvSpPr/>
          <p:nvPr>
            <p:custDataLst>
              <p:tags r:id="rId16"/>
            </p:custDataLst>
          </p:nvPr>
        </p:nvSpPr>
        <p:spPr>
          <a:xfrm rot="16200000" flipH="1">
            <a:off x="3621419" y="198613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639073" y="4195301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11"/>
          <p:cNvSpPr/>
          <p:nvPr>
            <p:custDataLst>
              <p:tags r:id="rId18"/>
            </p:custDataLst>
          </p:nvPr>
        </p:nvSpPr>
        <p:spPr>
          <a:xfrm>
            <a:off x="3073541" y="2633241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12"/>
          <p:cNvSpPr/>
          <p:nvPr>
            <p:custDataLst>
              <p:tags r:id="rId19"/>
            </p:custDataLst>
          </p:nvPr>
        </p:nvSpPr>
        <p:spPr>
          <a:xfrm flipV="1">
            <a:off x="2971271" y="212493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072324" y="319816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可持续发展：关注环境、社会和公司治理标准，推动绿色供应链发展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4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10021848" y="200561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10038893" y="4213563"/>
            <a:ext cx="647919" cy="17807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25"/>
          <p:cNvSpPr/>
          <p:nvPr>
            <p:custDataLst>
              <p:tags r:id="rId23"/>
            </p:custDataLst>
          </p:nvPr>
        </p:nvSpPr>
        <p:spPr>
          <a:xfrm>
            <a:off x="9472144" y="2653329"/>
            <a:ext cx="178076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任意多边形 26"/>
          <p:cNvSpPr/>
          <p:nvPr>
            <p:custDataLst>
              <p:tags r:id="rId24"/>
            </p:custDataLst>
          </p:nvPr>
        </p:nvSpPr>
        <p:spPr>
          <a:xfrm flipV="1">
            <a:off x="9371700" y="214441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9472144" y="3218252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挑战：技术更新迅速、数据安全风险、贸易不确定性等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企业如何应对供应链变革与调整</a:t>
            </a:r>
            <a:endParaRPr altLang="en-US" lang="zh-CN"/>
          </a:p>
        </p:txBody>
      </p:sp>
      <p:sp>
        <p:nvSpPr>
          <p:cNvPr id="1050188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供应链数字化转型：利用先进技术提升供应链透明度和可追溯性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4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多元化供应商战略：建立多层次的供应商体系，降低单一供应商风险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0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绿色供应链管理：关注环保和可持续发展，推动绿色供应链建设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6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智能化供应链决策：运用大数据和人工智能技术优化供应链决策过程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2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跨部门协同合作：加强企业内部不同部门之间的沟通与协作，形成合力应对供应链变革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8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人才培养与引进：重视供应链领域的人才培养和引进，提升企业核心竞争力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未来供应链优化的方向与策略</a:t>
            </a:r>
            <a:endParaRPr altLang="en-US" lang="zh-CN"/>
          </a:p>
        </p:txBody>
      </p:sp>
      <p:sp>
        <p:nvSpPr>
          <p:cNvPr id="1050258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0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62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数字化转型：利用大数据、人工智能等技术提升供应链的透明度和可预测性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6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8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智能化升级：通过智能算法和自动化设备提高供应链的效率和灵活性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2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4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绿色可持续发展：关注环保和可持续发展，推动绿色供应链的建设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8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0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多元化和个性化需求满足：根据市场需求的变化，实现多元化和个性化的产品和服务供应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4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6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跨界合作与协同：加强企业间合作，实现资源共享和优势互补，提升整体竞争力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2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2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5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4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8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4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4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4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4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4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4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4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4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4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4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4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4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4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4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4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4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4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4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4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4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4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4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4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4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4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46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2023-12-19T10:00:06Z</dcterms:created>
  <dcterms:modified xsi:type="dcterms:W3CDTF">2023-12-19T10:00:06Z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9f38bedd7de846a8a1f994bd4fe29c2e_21</vt:lpwstr>
  </property>
</Properties>
</file>