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414" r:id="rId1"/>
    <p:sldMasterId id="2147491451" r:id="rId2"/>
  </p:sldMasterIdLst>
  <p:notesMasterIdLst>
    <p:notesMasterId r:id="rId3"/>
  </p:notesMasterIdLst>
  <p:sldIdLst>
    <p:sldId id="3858" r:id="rId4"/>
    <p:sldId id="3863" r:id="rId5"/>
    <p:sldId id="3867" r:id="rId6"/>
    <p:sldId id="3870" r:id="rId7"/>
    <p:sldId id="3873" r:id="rId8"/>
    <p:sldId id="3876" r:id="rId9"/>
    <p:sldId id="3879" r:id="rId10"/>
    <p:sldId id="3882" r:id="rId11"/>
    <p:sldId id="3885" r:id="rId12"/>
    <p:sldId id="3888" r:id="rId13"/>
    <p:sldId id="3891" r:id="rId14"/>
    <p:sldId id="3894" r:id="rId15"/>
    <p:sldId id="3897" r:id="rId16"/>
    <p:sldId id="3900" r:id="rId17"/>
    <p:sldId id="3903" r:id="rId18"/>
    <p:sldId id="3906" r:id="rId19"/>
    <p:sldId id="3909" r:id="rId20"/>
    <p:sldId id="3912" r:id="rId21"/>
    <p:sldId id="3915" r:id="rId22"/>
    <p:sldId id="3918" r:id="rId23"/>
    <p:sldId id="3921" r:id="rId24"/>
    <p:sldId id="3924" r:id="rId25"/>
    <p:sldId id="3927" r:id="rId26"/>
    <p:sldId id="3930" r:id="rId27"/>
    <p:sldId id="3933" r:id="rId28"/>
    <p:sldId id="3936" r:id="rId29"/>
    <p:sldId id="3939" r:id="rId30"/>
    <p:sldId id="3942" r:id="rId31"/>
    <p:sldId id="3945" r:id="rId32"/>
    <p:sldId id="3948" r:id="rId33"/>
    <p:sldId id="3952"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3" name="备注占位符 2"/>
          <p:cNvSpPr>
            <a:spLocks noGrp="1"/>
          </p:cNvSpPr>
          <p:nvPr>
            <p:ph type="body" idx="1"/>
          </p:nvPr>
        </p:nvSpPr>
        <p:spPr/>
        <p:txBody>
          <a:bodyPr/>
          <a:p>
            <a:endParaRPr altLang="en-US" dirty="0" lang="zh-CN"/>
          </a:p>
        </p:txBody>
      </p:sp>
      <p:sp>
        <p:nvSpPr>
          <p:cNvPr id="104862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415" r:id="rId1"/>
    <p:sldLayoutId id="2147491416" r:id="rId2"/>
    <p:sldLayoutId id="2147491417" r:id="rId3"/>
    <p:sldLayoutId id="2147491418" r:id="rId4"/>
    <p:sldLayoutId id="2147491419" r:id="rId5"/>
    <p:sldLayoutId id="2147491420" r:id="rId6"/>
    <p:sldLayoutId id="2147491421" r:id="rId7"/>
    <p:sldLayoutId id="2147491422" r:id="rId8"/>
    <p:sldLayoutId id="2147491423" r:id="rId9"/>
    <p:sldLayoutId id="2147491424" r:id="rId10"/>
    <p:sldLayoutId id="214749142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1452" r:id="rId1"/>
    <p:sldLayoutId id="2147491453" r:id="rId2"/>
    <p:sldLayoutId id="2147491454" r:id="rId3"/>
    <p:sldLayoutId id="2147491455" r:id="rId4"/>
    <p:sldLayoutId id="2147491456" r:id="rId5"/>
    <p:sldLayoutId id="2147491457" r:id="rId6"/>
    <p:sldLayoutId id="2147491458" r:id="rId7"/>
    <p:sldLayoutId id="2147491459" r:id="rId8"/>
    <p:sldLayoutId id="2147491460" r:id="rId9"/>
    <p:sldLayoutId id="2147491461" r:id="rId10"/>
    <p:sldLayoutId id="2147491462" r:id="rId11"/>
  </p:sldLayoutIdLs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tags" Target="../tags/tag10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tags" Target="../tags/tag131.xml"/><Relationship Id="rId14" Type="http://schemas.openxmlformats.org/officeDocument/2006/relationships/tags" Target="../tags/tag132.xml"/><Relationship Id="rId15" Type="http://schemas.openxmlformats.org/officeDocument/2006/relationships/tags" Target="../tags/tag133.xml"/><Relationship Id="rId16" Type="http://schemas.openxmlformats.org/officeDocument/2006/relationships/tags" Target="../tags/tag134.xml"/><Relationship Id="rId17" Type="http://schemas.openxmlformats.org/officeDocument/2006/relationships/tags" Target="../tags/tag135.xml"/><Relationship Id="rId18" Type="http://schemas.openxmlformats.org/officeDocument/2006/relationships/tags" Target="../tags/tag136.xml"/><Relationship Id="rId19" Type="http://schemas.openxmlformats.org/officeDocument/2006/relationships/tags" Target="../tags/tag137.xml"/><Relationship Id="rId20" Type="http://schemas.openxmlformats.org/officeDocument/2006/relationships/tags" Target="../tags/tag138.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tags" Target="../tags/tag151.xml"/><Relationship Id="rId14" Type="http://schemas.openxmlformats.org/officeDocument/2006/relationships/tags" Target="../tags/tag152.xml"/><Relationship Id="rId15" Type="http://schemas.openxmlformats.org/officeDocument/2006/relationships/tags" Target="../tags/tag153.xml"/><Relationship Id="rId16" Type="http://schemas.openxmlformats.org/officeDocument/2006/relationships/tags" Target="../tags/tag154.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tags" Target="../tags/tag299.xml"/><Relationship Id="rId14" Type="http://schemas.openxmlformats.org/officeDocument/2006/relationships/tags" Target="../tags/tag300.xml"/><Relationship Id="rId15" Type="http://schemas.openxmlformats.org/officeDocument/2006/relationships/tags" Target="../tags/tag301.xml"/><Relationship Id="rId16" Type="http://schemas.openxmlformats.org/officeDocument/2006/relationships/tags" Target="../tags/tag302.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tags" Target="../tags/tag334.xml"/><Relationship Id="rId6" Type="http://schemas.openxmlformats.org/officeDocument/2006/relationships/tags" Target="../tags/tag335.xml"/><Relationship Id="rId7" Type="http://schemas.openxmlformats.org/officeDocument/2006/relationships/tags" Target="../tags/tag336.xml"/><Relationship Id="rId8" Type="http://schemas.openxmlformats.org/officeDocument/2006/relationships/tags" Target="../tags/tag337.xml"/><Relationship Id="rId9" Type="http://schemas.openxmlformats.org/officeDocument/2006/relationships/tags" Target="../tags/tag338.xml"/><Relationship Id="rId10" Type="http://schemas.openxmlformats.org/officeDocument/2006/relationships/tags" Target="../tags/tag339.xml"/><Relationship Id="rId11" Type="http://schemas.openxmlformats.org/officeDocument/2006/relationships/tags" Target="../tags/tag340.xml"/><Relationship Id="rId12" Type="http://schemas.openxmlformats.org/officeDocument/2006/relationships/tags" Target="../tags/tag341.xml"/><Relationship Id="rId13" Type="http://schemas.openxmlformats.org/officeDocument/2006/relationships/tags" Target="../tags/tag342.xml"/><Relationship Id="rId14" Type="http://schemas.openxmlformats.org/officeDocument/2006/relationships/tags" Target="../tags/tag343.xml"/><Relationship Id="rId15" Type="http://schemas.openxmlformats.org/officeDocument/2006/relationships/tags" Target="../tags/tag344.xml"/><Relationship Id="rId16" Type="http://schemas.openxmlformats.org/officeDocument/2006/relationships/tags" Target="../tags/tag345.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tags" Target="../tags/tag366.xml"/><Relationship Id="rId10" Type="http://schemas.openxmlformats.org/officeDocument/2006/relationships/tags" Target="../tags/tag367.xml"/><Relationship Id="rId11" Type="http://schemas.openxmlformats.org/officeDocument/2006/relationships/tags" Target="../tags/tag368.xml"/><Relationship Id="rId12" Type="http://schemas.openxmlformats.org/officeDocument/2006/relationships/tags" Target="../tags/tag369.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tags" Target="../tags/tag374.xml"/><Relationship Id="rId6" Type="http://schemas.openxmlformats.org/officeDocument/2006/relationships/tags" Target="../tags/tag375.xml"/><Relationship Id="rId7" Type="http://schemas.openxmlformats.org/officeDocument/2006/relationships/tags" Target="../tags/tag376.xml"/><Relationship Id="rId8" Type="http://schemas.openxmlformats.org/officeDocument/2006/relationships/tags" Target="../tags/tag377.xml"/><Relationship Id="rId9" Type="http://schemas.openxmlformats.org/officeDocument/2006/relationships/tags" Target="../tags/tag378.xml"/><Relationship Id="rId10" Type="http://schemas.openxmlformats.org/officeDocument/2006/relationships/tags" Target="../tags/tag379.xml"/><Relationship Id="rId11" Type="http://schemas.openxmlformats.org/officeDocument/2006/relationships/tags" Target="../tags/tag380.xml"/><Relationship Id="rId12" Type="http://schemas.openxmlformats.org/officeDocument/2006/relationships/tags" Target="../tags/tag381.xml"/><Relationship Id="rId13" Type="http://schemas.openxmlformats.org/officeDocument/2006/relationships/tags" Target="../tags/tag382.xml"/><Relationship Id="rId14" Type="http://schemas.openxmlformats.org/officeDocument/2006/relationships/tags" Target="../tags/tag383.xml"/><Relationship Id="rId15" Type="http://schemas.openxmlformats.org/officeDocument/2006/relationships/tags" Target="../tags/tag384.xml"/><Relationship Id="rId16" Type="http://schemas.openxmlformats.org/officeDocument/2006/relationships/tags" Target="../tags/tag385.xml"/><Relationship Id="rId17"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钢铁加工市场研究及2024年投资机会预测</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6"/>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60198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60198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钢铁加工市场概述</a:t>
            </a:r>
            <a:endParaRPr altLang="en-US" dirty="0" sz="1600" lang="zh-CN" spc="300">
              <a:solidFill>
                <a:schemeClr val="tx1"/>
              </a:solidFill>
              <a:latin typeface="+mj-ea"/>
              <a:ea typeface="+mj-ea"/>
              <a:cs typeface="MiSans" panose="00000500000000000000" charset="-122"/>
            </a:endParaRPr>
          </a:p>
        </p:txBody>
      </p:sp>
      <p:sp>
        <p:nvSpPr>
          <p:cNvPr id="1048806" name="矩形: 圆角 7"/>
          <p:cNvSpPr/>
          <p:nvPr>
            <p:custDataLst>
              <p:tags r:id="rId6"/>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250634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250634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钢铁加工市场的主要参与者</a:t>
            </a:r>
            <a:endParaRPr altLang="en-US" dirty="0" sz="1600" lang="zh-CN" spc="300">
              <a:solidFill>
                <a:schemeClr val="tx1"/>
              </a:solidFill>
              <a:latin typeface="+mj-ea"/>
              <a:ea typeface="+mj-ea"/>
              <a:cs typeface="MiSans" panose="00000500000000000000" charset="-122"/>
            </a:endParaRPr>
          </a:p>
        </p:txBody>
      </p:sp>
      <p:sp>
        <p:nvSpPr>
          <p:cNvPr id="1048812" name="矩形: 圆角 19"/>
          <p:cNvSpPr/>
          <p:nvPr>
            <p:custDataLst>
              <p:tags r:id="rId9"/>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441071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441071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钢铁加工市场的竞争格局</a:t>
            </a:r>
            <a:endParaRPr altLang="en-US" dirty="0" sz="1600" lang="zh-CN" spc="300">
              <a:solidFill>
                <a:schemeClr val="tx1"/>
              </a:solidFill>
              <a:latin typeface="+mj-ea"/>
              <a:ea typeface="+mj-ea"/>
              <a:cs typeface="MiSans" panose="00000500000000000000" charset="-122"/>
            </a:endParaRPr>
          </a:p>
        </p:txBody>
      </p:sp>
      <p:sp>
        <p:nvSpPr>
          <p:cNvPr id="1048818" name="矩形: 圆角 28"/>
          <p:cNvSpPr/>
          <p:nvPr>
            <p:custDataLst>
              <p:tags r:id="rId12"/>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6315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6315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钢铁加工市场的发展趋势和机遇</a:t>
            </a:r>
            <a:endParaRPr altLang="en-US" dirty="0" sz="1600" lang="zh-CN" spc="300">
              <a:solidFill>
                <a:schemeClr val="tx1"/>
              </a:solidFill>
              <a:latin typeface="+mj-ea"/>
              <a:ea typeface="+mj-ea"/>
              <a:cs typeface="MiSans" panose="00000500000000000000" charset="-122"/>
            </a:endParaRPr>
          </a:p>
        </p:txBody>
      </p:sp>
      <p:sp>
        <p:nvSpPr>
          <p:cNvPr id="1048824" name="矩形: 圆角 37"/>
          <p:cNvSpPr/>
          <p:nvPr>
            <p:custDataLst>
              <p:tags r:id="rId15"/>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8220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8220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钢铁加工市场的风险和挑战</a:t>
            </a:r>
            <a:endParaRPr altLang="en-US" dirty="0" sz="1600" lang="zh-CN" spc="300">
              <a:solidFill>
                <a:schemeClr val="tx1"/>
              </a:solidFill>
              <a:latin typeface="+mj-ea"/>
              <a:ea typeface="+mj-ea"/>
              <a:cs typeface="MiSans" panose="00000500000000000000" charset="-122"/>
            </a:endParaRPr>
          </a:p>
        </p:txBody>
      </p:sp>
      <p:sp>
        <p:nvSpPr>
          <p:cNvPr id="1048830" name="矩形: 圆角 45"/>
          <p:cNvSpPr/>
          <p:nvPr>
            <p:custDataLst>
              <p:tags r:id="rId18"/>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32" name="序号"/>
          <p:cNvSpPr txBox="1"/>
          <p:nvPr>
            <p:custDataLst>
              <p:tags r:id="rId19"/>
            </p:custDataLst>
          </p:nvPr>
        </p:nvSpPr>
        <p:spPr>
          <a:xfrm>
            <a:off x="1012444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06.</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0"/>
            </p:custDataLst>
          </p:nvPr>
        </p:nvSpPr>
        <p:spPr>
          <a:xfrm>
            <a:off x="1012444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2024年钢铁加工市场的投资机会预测</a:t>
            </a:r>
            <a:endParaRPr altLang="en-US" dirty="0" sz="1600" lang="zh-CN" spc="300">
              <a:solidFill>
                <a:schemeClr val="tx1"/>
              </a:solidFill>
              <a:latin typeface="+mj-ea"/>
              <a:ea typeface="+mj-ea"/>
              <a:cs typeface="MiSans" panose="00000500000000000000" charset="-122"/>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文本占位符 3"/>
          <p:cNvSpPr>
            <a:spLocks noGrp="1"/>
          </p:cNvSpPr>
          <p:nvPr>
            <p:ph type="body" idx="2"/>
            <p:custDataLst>
              <p:tags r:id="rId1"/>
            </p:custDataLst>
          </p:nvPr>
        </p:nvSpPr>
        <p:spPr/>
        <p:txBody>
          <a:bodyPr/>
          <a:p>
            <a:r>
              <a:rPr altLang="en-US" lang="zh-CN"/>
              <a:t>PART ONE</a:t>
            </a:r>
            <a:endParaRPr altLang="en-US" lang="zh-CN"/>
          </a:p>
        </p:txBody>
      </p:sp>
      <p:sp>
        <p:nvSpPr>
          <p:cNvPr id="1048870" name="标题 4"/>
          <p:cNvSpPr>
            <a:spLocks noGrp="1"/>
          </p:cNvSpPr>
          <p:nvPr>
            <p:ph type="title" idx="1"/>
            <p:custDataLst>
              <p:tags r:id="rId2"/>
            </p:custDataLst>
          </p:nvPr>
        </p:nvSpPr>
        <p:spPr/>
        <p:txBody>
          <a:bodyPr/>
          <a:p>
            <a:r>
              <a:rPr altLang="en-US" lang="zh-CN"/>
              <a:t>钢铁加工市场概述</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标题 2"/>
          <p:cNvSpPr>
            <a:spLocks noGrp="1"/>
          </p:cNvSpPr>
          <p:nvPr>
            <p:ph type="title" idx="1"/>
          </p:nvPr>
        </p:nvSpPr>
        <p:spPr/>
        <p:txBody>
          <a:bodyPr>
            <a:normAutofit fontScale="91667"/>
          </a:bodyPr>
          <a:p>
            <a:r>
              <a:rPr altLang="en-US" lang="zh-CN"/>
              <a:t>钢铁加工的定义和分类</a:t>
            </a:r>
            <a:endParaRPr altLang="en-US" lang="zh-CN"/>
          </a:p>
        </p:txBody>
      </p:sp>
      <p:sp>
        <p:nvSpPr>
          <p:cNvPr id="1048906" name="矩形 3"/>
          <p:cNvSpPr/>
          <p:nvPr>
            <p:custDataLst>
              <p:tags r:id="rId1"/>
            </p:custDataLst>
          </p:nvPr>
        </p:nvSpPr>
        <p:spPr>
          <a:xfrm>
            <a:off x="1185932" y="2181729"/>
            <a:ext cx="10391476" cy="154445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8908" name="矩形 13"/>
          <p:cNvSpPr/>
          <p:nvPr>
            <p:custDataLst>
              <p:tags r:id="rId2"/>
            </p:custDataLst>
          </p:nvPr>
        </p:nvSpPr>
        <p:spPr>
          <a:xfrm>
            <a:off x="608400" y="2181729"/>
            <a:ext cx="281813" cy="154445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0" name="文本框 4"/>
          <p:cNvSpPr txBox="1"/>
          <p:nvPr>
            <p:custDataLst>
              <p:tags r:id="rId3"/>
            </p:custDataLst>
          </p:nvPr>
        </p:nvSpPr>
        <p:spPr>
          <a:xfrm>
            <a:off x="1484476" y="2314704"/>
            <a:ext cx="9942815" cy="1277651"/>
          </a:xfrm>
          <a:prstGeom prst="rect"/>
          <a:noFill/>
        </p:spPr>
        <p:txBody>
          <a:bodyPr anchor="ctr" anchorCtr="0" bIns="45720" lIns="91440" rIns="91440" rtlCol="0" tIns="45720" vert="horz" wrap="square">
            <a:normAutofit fontScale="100000" lnSpcReduction="1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钢铁加工的定义：钢铁加工是指将钢铁原材料通过一系列工艺流程，加工成各种规格和形状的产品的过程。</a:t>
            </a:r>
            <a:endParaRPr altLang="en-US" dirty="0" sz="2400" lang="zh-CN" spc="150">
              <a:solidFill>
                <a:schemeClr val="tx1">
                  <a:lumMod val="85000"/>
                  <a:lumOff val="15000"/>
                </a:schemeClr>
              </a:solidFill>
              <a:latin typeface="+mn-ea"/>
              <a:sym typeface="+mn-ea"/>
            </a:endParaRPr>
          </a:p>
        </p:txBody>
      </p:sp>
      <p:sp>
        <p:nvSpPr>
          <p:cNvPr id="1048912" name="矩形 39"/>
          <p:cNvSpPr/>
          <p:nvPr>
            <p:custDataLst>
              <p:tags r:id="rId4"/>
            </p:custDataLst>
          </p:nvPr>
        </p:nvSpPr>
        <p:spPr>
          <a:xfrm>
            <a:off x="1185932" y="4014709"/>
            <a:ext cx="10391476" cy="154445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8914" name="矩形 5"/>
          <p:cNvSpPr/>
          <p:nvPr>
            <p:custDataLst>
              <p:tags r:id="rId5"/>
            </p:custDataLst>
          </p:nvPr>
        </p:nvSpPr>
        <p:spPr>
          <a:xfrm>
            <a:off x="608400" y="4014709"/>
            <a:ext cx="281813" cy="154445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8916" name="文本框 41"/>
          <p:cNvSpPr txBox="1"/>
          <p:nvPr>
            <p:custDataLst>
              <p:tags r:id="rId6"/>
            </p:custDataLst>
          </p:nvPr>
        </p:nvSpPr>
        <p:spPr>
          <a:xfrm>
            <a:off x="1484476" y="4148337"/>
            <a:ext cx="9942815" cy="1277651"/>
          </a:xfrm>
          <a:prstGeom prst="rect"/>
          <a:noFill/>
        </p:spPr>
        <p:txBody>
          <a:bodyPr anchor="ctr" anchorCtr="0" bIns="45720" lIns="91440" rIns="91440" rtlCol="0" tIns="45720" vert="horz" wrap="square">
            <a:normAutofit fontScale="100000" lnSpcReduction="1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钢铁加工的分类：钢铁加工主要分为轧制、锻造、铸造、焊接等几种类型，每种类型都有不同的加工工艺和应用领域。</a:t>
            </a:r>
            <a:endParaRPr altLang="en-US" dirty="0" sz="24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0" name="标题 2"/>
          <p:cNvSpPr>
            <a:spLocks noGrp="1"/>
          </p:cNvSpPr>
          <p:nvPr>
            <p:ph type="title" idx="1"/>
          </p:nvPr>
        </p:nvSpPr>
        <p:spPr/>
        <p:txBody>
          <a:bodyPr>
            <a:normAutofit fontScale="91667"/>
          </a:bodyPr>
          <a:p>
            <a:r>
              <a:rPr altLang="en-US" lang="zh-CN"/>
              <a:t>钢铁加工市场的发展历程</a:t>
            </a:r>
            <a:endParaRPr altLang="en-US" lang="zh-CN"/>
          </a:p>
        </p:txBody>
      </p:sp>
      <p:sp>
        <p:nvSpPr>
          <p:cNvPr id="104895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早期发展：钢铁加工技术的初步探索和应用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现代发展：钢铁加工市场的多元化和个性化趋势</a:t>
            </a:r>
            <a:endParaRPr dirty="0" sz="2000" err="1">
              <a:solidFill>
                <a:schemeClr val="tx1">
                  <a:lumMod val="75000"/>
                  <a:lumOff val="25000"/>
                </a:schemeClr>
              </a:solidFill>
              <a:latin typeface="+mn-ea"/>
              <a:ea typeface="+mn-ea"/>
              <a:cs typeface="+mn-ea"/>
              <a:sym typeface="+mn-lt"/>
            </a:endParaRPr>
          </a:p>
        </p:txBody>
      </p:sp>
      <p:sp>
        <p:nvSpPr>
          <p:cNvPr id="104897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7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未来展望：钢铁加工市场的新技术和可持续发展</a:t>
            </a:r>
            <a:endParaRPr dirty="0" sz="2000" err="1">
              <a:solidFill>
                <a:schemeClr val="tx1">
                  <a:lumMod val="75000"/>
                  <a:lumOff val="25000"/>
                </a:schemeClr>
              </a:solidFill>
              <a:latin typeface="+mn-ea"/>
              <a:ea typeface="+mn-ea"/>
              <a:cs typeface="+mn-ea"/>
              <a:sym typeface="+mn-lt"/>
            </a:endParaRPr>
          </a:p>
        </p:txBody>
      </p:sp>
      <p:sp>
        <p:nvSpPr>
          <p:cNvPr id="10489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工业革命：钢铁加工市场的迅猛发展和技术革新</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4" name="标题 2"/>
          <p:cNvSpPr>
            <a:spLocks noGrp="1"/>
          </p:cNvSpPr>
          <p:nvPr>
            <p:ph type="title" idx="1"/>
          </p:nvPr>
        </p:nvSpPr>
        <p:spPr/>
        <p:txBody>
          <a:bodyPr>
            <a:normAutofit fontScale="91667"/>
          </a:bodyPr>
          <a:p>
            <a:r>
              <a:rPr altLang="en-US" lang="zh-CN"/>
              <a:t>钢铁加工市场的现状和特点</a:t>
            </a:r>
            <a:endParaRPr altLang="en-US" lang="zh-CN"/>
          </a:p>
        </p:txBody>
      </p:sp>
      <p:sp>
        <p:nvSpPr>
          <p:cNvPr id="104902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钢铁加工市场的主要特点：钢铁加工市场的主要特点包括规模大、品种多、应用领域广泛等。</a:t>
            </a:r>
            <a:endParaRPr altLang="zh-CN" dirty="0" lang="en-US">
              <a:solidFill>
                <a:schemeClr val="dk1">
                  <a:lumMod val="80000"/>
                  <a:lumOff val="20000"/>
                </a:schemeClr>
              </a:solidFill>
              <a:latin typeface="+mn-ea"/>
              <a:sym typeface="+mn-ea"/>
            </a:endParaRPr>
          </a:p>
        </p:txBody>
      </p:sp>
      <p:sp>
        <p:nvSpPr>
          <p:cNvPr id="104903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钢铁加工市场概述：钢铁加工市场是指将钢铁原材料通过加工成各种规格和形状的产品的市场。</a:t>
            </a:r>
            <a:endParaRPr altLang="en-US" dirty="0" lang="zh-CN">
              <a:solidFill>
                <a:schemeClr val="dk1">
                  <a:lumMod val="80000"/>
                  <a:lumOff val="20000"/>
                </a:schemeClr>
              </a:solidFill>
              <a:latin typeface="+mn-ea"/>
              <a:sym typeface="+mn-ea"/>
            </a:endParaRPr>
          </a:p>
        </p:txBody>
      </p:sp>
      <p:sp>
        <p:nvSpPr>
          <p:cNvPr id="104904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钢铁加工市场的现状：目前，全球钢铁加工市场呈现出稳步增长的趋势。随着经济的发展和工业化进程的加速，钢铁加工市场的需求不断增长。</a:t>
            </a:r>
            <a:endParaRPr altLang="en-US" dirty="0" lang="zh-CN">
              <a:solidFill>
                <a:schemeClr val="dk1">
                  <a:lumMod val="80000"/>
                  <a:lumOff val="20000"/>
                </a:schemeClr>
              </a:solidFill>
              <a:latin typeface="+mn-ea"/>
              <a:sym typeface="+mn-ea"/>
            </a:endParaRPr>
          </a:p>
        </p:txBody>
      </p:sp>
      <p:sp>
        <p:nvSpPr>
          <p:cNvPr id="104905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钢铁加工市场的竞争格局：钢铁加工市场的竞争格局较为激烈，国内外的钢铁企业都在努力提高产品质量、降低成本、拓展应用领域等方面展开竞争。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0" name="文本占位符 3"/>
          <p:cNvSpPr>
            <a:spLocks noGrp="1"/>
          </p:cNvSpPr>
          <p:nvPr>
            <p:ph type="body" idx="2"/>
            <p:custDataLst>
              <p:tags r:id="rId1"/>
            </p:custDataLst>
          </p:nvPr>
        </p:nvSpPr>
        <p:spPr/>
        <p:txBody>
          <a:bodyPr/>
          <a:p>
            <a:r>
              <a:rPr altLang="en-US" lang="zh-CN"/>
              <a:t>PART TWO</a:t>
            </a:r>
            <a:endParaRPr altLang="en-US" lang="zh-CN"/>
          </a:p>
        </p:txBody>
      </p:sp>
      <p:sp>
        <p:nvSpPr>
          <p:cNvPr id="1049092" name="标题 4"/>
          <p:cNvSpPr>
            <a:spLocks noGrp="1"/>
          </p:cNvSpPr>
          <p:nvPr>
            <p:ph type="title" idx="1"/>
            <p:custDataLst>
              <p:tags r:id="rId2"/>
            </p:custDataLst>
          </p:nvPr>
        </p:nvSpPr>
        <p:spPr/>
        <p:txBody>
          <a:bodyPr>
            <a:normAutofit fontScale="96296"/>
          </a:bodyPr>
          <a:p>
            <a:r>
              <a:rPr altLang="en-US" lang="zh-CN"/>
              <a:t>钢铁加工市场的主要参与者</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6" name="标题 2"/>
          <p:cNvSpPr>
            <a:spLocks noGrp="1"/>
          </p:cNvSpPr>
          <p:nvPr>
            <p:ph type="title" idx="1"/>
          </p:nvPr>
        </p:nvSpPr>
        <p:spPr/>
        <p:txBody>
          <a:bodyPr>
            <a:normAutofit fontScale="94444"/>
          </a:bodyPr>
          <a:p>
            <a:r>
              <a:rPr altLang="en-US" lang="zh-CN"/>
              <a:t>钢铁企业</a:t>
            </a:r>
            <a:endParaRPr altLang="en-US" lang="zh-CN"/>
          </a:p>
        </p:txBody>
      </p:sp>
      <p:sp>
        <p:nvSpPr>
          <p:cNvPr id="104912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宝钢股份</a:t>
            </a:r>
            <a:endParaRPr altLang="en-US" dirty="0" sz="1200" lang="zh-CN" spc="150">
              <a:solidFill>
                <a:schemeClr val="tx1">
                  <a:lumMod val="85000"/>
                  <a:lumOff val="15000"/>
                </a:schemeClr>
              </a:solidFill>
              <a:latin typeface="+mn-ea"/>
              <a:sym typeface="+mn-ea"/>
            </a:endParaRPr>
          </a:p>
        </p:txBody>
      </p:sp>
      <p:sp>
        <p:nvSpPr>
          <p:cNvPr id="104913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鞍钢股份</a:t>
            </a:r>
            <a:endParaRPr altLang="en-US" dirty="0" sz="1200" lang="zh-CN" spc="150">
              <a:solidFill>
                <a:schemeClr val="tx1">
                  <a:lumMod val="85000"/>
                  <a:lumOff val="15000"/>
                </a:schemeClr>
              </a:solidFill>
              <a:latin typeface="+mn-ea"/>
              <a:sym typeface="+mn-ea"/>
            </a:endParaRPr>
          </a:p>
        </p:txBody>
      </p:sp>
      <p:sp>
        <p:nvSpPr>
          <p:cNvPr id="104913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马钢股份</a:t>
            </a:r>
            <a:endParaRPr altLang="en-US" dirty="0" sz="1200" lang="zh-CN" spc="150">
              <a:solidFill>
                <a:schemeClr val="tx1">
                  <a:lumMod val="85000"/>
                  <a:lumOff val="15000"/>
                </a:schemeClr>
              </a:solidFill>
              <a:latin typeface="+mn-ea"/>
              <a:sym typeface="+mn-ea"/>
            </a:endParaRPr>
          </a:p>
        </p:txBody>
      </p:sp>
      <p:sp>
        <p:nvSpPr>
          <p:cNvPr id="104914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河钢股份</a:t>
            </a:r>
            <a:endParaRPr altLang="en-US" dirty="0" sz="1200" lang="zh-CN" spc="150">
              <a:solidFill>
                <a:schemeClr val="tx1">
                  <a:lumMod val="85000"/>
                  <a:lumOff val="15000"/>
                </a:schemeClr>
              </a:solidFill>
              <a:latin typeface="+mn-ea"/>
              <a:sym typeface="+mn-ea"/>
            </a:endParaRPr>
          </a:p>
        </p:txBody>
      </p:sp>
      <p:sp>
        <p:nvSpPr>
          <p:cNvPr id="104914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5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4" name="标题 2"/>
          <p:cNvSpPr>
            <a:spLocks noGrp="1"/>
          </p:cNvSpPr>
          <p:nvPr>
            <p:ph type="title" idx="1"/>
          </p:nvPr>
        </p:nvSpPr>
        <p:spPr/>
        <p:txBody>
          <a:bodyPr>
            <a:normAutofit fontScale="94444"/>
          </a:bodyPr>
          <a:p>
            <a:r>
              <a:rPr altLang="en-US" lang="zh-CN"/>
              <a:t>加工企业</a:t>
            </a:r>
            <a:endParaRPr altLang="en-US" lang="zh-CN"/>
          </a:p>
        </p:txBody>
      </p:sp>
      <p:sp>
        <p:nvSpPr>
          <p:cNvPr id="1049186" name="矩形: 圆角 4"/>
          <p:cNvSpPr/>
          <p:nvPr>
            <p:custDataLst>
              <p:tags r:id="rId1"/>
            </p:custDataLst>
          </p:nvPr>
        </p:nvSpPr>
        <p:spPr>
          <a:xfrm>
            <a:off x="608400" y="3368738"/>
            <a:ext cx="2562130" cy="100125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88" name="正文"/>
          <p:cNvSpPr txBox="1"/>
          <p:nvPr>
            <p:custDataLst>
              <p:tags r:id="rId2"/>
            </p:custDataLst>
          </p:nvPr>
        </p:nvSpPr>
        <p:spPr>
          <a:xfrm>
            <a:off x="778352" y="3574335"/>
            <a:ext cx="2221465" cy="603424"/>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宝钢股份</a:t>
            </a:r>
            <a:endParaRPr altLang="en-US" dirty="0" sz="1600" lang="zh-CN" spc="150">
              <a:solidFill>
                <a:schemeClr val="tx1"/>
              </a:solidFill>
              <a:latin typeface="+mn-ea"/>
            </a:endParaRPr>
          </a:p>
        </p:txBody>
      </p:sp>
      <p:sp>
        <p:nvSpPr>
          <p:cNvPr id="1049190" name="矩形: 圆角 4"/>
          <p:cNvSpPr/>
          <p:nvPr>
            <p:custDataLst>
              <p:tags r:id="rId3"/>
            </p:custDataLst>
          </p:nvPr>
        </p:nvSpPr>
        <p:spPr>
          <a:xfrm>
            <a:off x="9016232" y="3369375"/>
            <a:ext cx="2562005" cy="100125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92" name="正文"/>
          <p:cNvSpPr txBox="1"/>
          <p:nvPr>
            <p:custDataLst>
              <p:tags r:id="rId4"/>
            </p:custDataLst>
          </p:nvPr>
        </p:nvSpPr>
        <p:spPr>
          <a:xfrm>
            <a:off x="9186183" y="3574972"/>
            <a:ext cx="2221465" cy="603424"/>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河钢股份</a:t>
            </a:r>
            <a:endParaRPr altLang="en-US" dirty="0" sz="1600" lang="zh-CN" spc="150">
              <a:solidFill>
                <a:schemeClr val="tx1"/>
              </a:solidFill>
              <a:latin typeface="+mn-ea"/>
            </a:endParaRPr>
          </a:p>
        </p:txBody>
      </p:sp>
      <p:sp>
        <p:nvSpPr>
          <p:cNvPr id="1049194" name="矩形: 圆角 4"/>
          <p:cNvSpPr/>
          <p:nvPr>
            <p:custDataLst>
              <p:tags r:id="rId5"/>
            </p:custDataLst>
          </p:nvPr>
        </p:nvSpPr>
        <p:spPr>
          <a:xfrm>
            <a:off x="3411011" y="3370011"/>
            <a:ext cx="2562005" cy="100125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196" name="正文"/>
          <p:cNvSpPr txBox="1"/>
          <p:nvPr>
            <p:custDataLst>
              <p:tags r:id="rId6"/>
            </p:custDataLst>
          </p:nvPr>
        </p:nvSpPr>
        <p:spPr>
          <a:xfrm>
            <a:off x="3581599" y="3575608"/>
            <a:ext cx="2221465" cy="603424"/>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鞍钢股份</a:t>
            </a:r>
            <a:endParaRPr altLang="en-US" dirty="0" sz="1600" lang="zh-CN" spc="150">
              <a:solidFill>
                <a:schemeClr val="tx1"/>
              </a:solidFill>
              <a:latin typeface="+mn-ea"/>
            </a:endParaRPr>
          </a:p>
        </p:txBody>
      </p:sp>
      <p:sp>
        <p:nvSpPr>
          <p:cNvPr id="1049198" name="矩形: 圆角 4"/>
          <p:cNvSpPr/>
          <p:nvPr>
            <p:custDataLst>
              <p:tags r:id="rId7"/>
            </p:custDataLst>
          </p:nvPr>
        </p:nvSpPr>
        <p:spPr>
          <a:xfrm>
            <a:off x="6213621" y="3370648"/>
            <a:ext cx="2562005" cy="100125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00" name="正文"/>
          <p:cNvSpPr txBox="1"/>
          <p:nvPr>
            <p:custDataLst>
              <p:tags r:id="rId8"/>
            </p:custDataLst>
          </p:nvPr>
        </p:nvSpPr>
        <p:spPr>
          <a:xfrm>
            <a:off x="6383573" y="3576245"/>
            <a:ext cx="2221465" cy="603424"/>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马钢股份</a:t>
            </a:r>
            <a:endParaRPr altLang="en-US" dirty="0" sz="1600" lang="zh-CN" spc="150">
              <a:solidFill>
                <a:schemeClr val="tx1"/>
              </a:solidFill>
              <a:latin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4" name="标题 2"/>
          <p:cNvSpPr>
            <a:spLocks noGrp="1"/>
          </p:cNvSpPr>
          <p:nvPr>
            <p:ph type="title" idx="1"/>
          </p:nvPr>
        </p:nvSpPr>
        <p:spPr/>
        <p:txBody>
          <a:bodyPr>
            <a:normAutofit fontScale="94444"/>
          </a:bodyPr>
          <a:p>
            <a:r>
              <a:rPr altLang="en-US" lang="zh-CN"/>
              <a:t>贸易商</a:t>
            </a:r>
            <a:endParaRPr altLang="en-US" lang="zh-CN"/>
          </a:p>
        </p:txBody>
      </p:sp>
      <p:sp>
        <p:nvSpPr>
          <p:cNvPr id="104923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介绍贸易商在钢铁加工市场中的作用和地位</a:t>
            </a:r>
            <a:endParaRPr altLang="en-US" dirty="0" sz="2000" lang="zh-CN" spc="150">
              <a:solidFill>
                <a:schemeClr val="tx1">
                  <a:lumMod val="75000"/>
                  <a:lumOff val="25000"/>
                </a:schemeClr>
              </a:solidFill>
              <a:latin typeface="+mn-ea"/>
              <a:sym typeface="+mn-ea"/>
            </a:endParaRPr>
          </a:p>
        </p:txBody>
      </p:sp>
      <p:sp>
        <p:nvSpPr>
          <p:cNvPr id="104924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贸易商的盈利模式和经营策略</a:t>
            </a:r>
            <a:endParaRPr altLang="en-US" dirty="0" sz="2000" lang="zh-CN" spc="150">
              <a:solidFill>
                <a:schemeClr val="tx1">
                  <a:lumMod val="75000"/>
                  <a:lumOff val="25000"/>
                </a:schemeClr>
              </a:solidFill>
              <a:latin typeface="+mn-ea"/>
              <a:sym typeface="+mn-ea"/>
            </a:endParaRPr>
          </a:p>
        </p:txBody>
      </p:sp>
      <p:sp>
        <p:nvSpPr>
          <p:cNvPr id="104924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贸易商在钢铁加工市场中的竞争优势和挑战</a:t>
            </a:r>
            <a:endParaRPr altLang="en-US" dirty="0" sz="2000" lang="zh-CN" spc="150">
              <a:solidFill>
                <a:schemeClr val="tx1">
                  <a:lumMod val="75000"/>
                  <a:lumOff val="25000"/>
                </a:schemeClr>
              </a:solidFill>
              <a:latin typeface="+mn-ea"/>
              <a:sym typeface="+mn-ea"/>
            </a:endParaRPr>
          </a:p>
        </p:txBody>
      </p:sp>
      <p:sp>
        <p:nvSpPr>
          <p:cNvPr id="104925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贸易商在2024年钢铁加工市场的投资机会和风险</a:t>
            </a:r>
            <a:endParaRPr altLang="en-US" dirty="0" sz="2000" lang="zh-CN" spc="150">
              <a:solidFill>
                <a:schemeClr val="tx1">
                  <a:lumMod val="75000"/>
                  <a:lumOff val="25000"/>
                </a:schemeClr>
              </a:solidFill>
              <a:latin typeface="+mn-ea"/>
              <a:sym typeface="+mn-ea"/>
            </a:endParaRPr>
          </a:p>
        </p:txBody>
      </p:sp>
      <p:sp>
        <p:nvSpPr>
          <p:cNvPr id="104925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2" name="标题 2"/>
          <p:cNvSpPr>
            <a:spLocks noGrp="1"/>
          </p:cNvSpPr>
          <p:nvPr>
            <p:ph type="title" idx="1"/>
          </p:nvPr>
        </p:nvSpPr>
        <p:spPr/>
        <p:txBody>
          <a:bodyPr>
            <a:normAutofit fontScale="91667"/>
          </a:bodyPr>
          <a:p>
            <a:r>
              <a:rPr altLang="en-US" lang="zh-CN"/>
              <a:t>终端用户</a:t>
            </a:r>
            <a:endParaRPr altLang="en-US" lang="zh-CN"/>
          </a:p>
        </p:txBody>
      </p:sp>
      <p:sp>
        <p:nvSpPr>
          <p:cNvPr id="104929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汽车行业：钢铁加工市场的主要终端用户之一，需求量较大</a:t>
            </a:r>
            <a:endParaRPr altLang="en-US" dirty="0" sz="2000" lang="zh-CN" spc="150">
              <a:solidFill>
                <a:schemeClr val="tx1">
                  <a:lumMod val="85000"/>
                  <a:lumOff val="15000"/>
                </a:schemeClr>
              </a:solidFill>
              <a:latin typeface="+mn-ea"/>
              <a:sym typeface="+mn-ea"/>
            </a:endParaRPr>
          </a:p>
        </p:txBody>
      </p:sp>
      <p:sp>
        <p:nvSpPr>
          <p:cNvPr id="104930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建筑行业：随着城市化进程加速，对钢铁的需求也在不断增加</a:t>
            </a:r>
            <a:endParaRPr altLang="en-US" dirty="0" sz="2000" lang="zh-CN" spc="150">
              <a:solidFill>
                <a:schemeClr val="tx1">
                  <a:lumMod val="85000"/>
                  <a:lumOff val="15000"/>
                </a:schemeClr>
              </a:solidFill>
              <a:latin typeface="+mn-ea"/>
              <a:sym typeface="+mn-ea"/>
            </a:endParaRPr>
          </a:p>
        </p:txBody>
      </p:sp>
      <p:sp>
        <p:nvSpPr>
          <p:cNvPr id="104930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机械制造行业：需要大量的钢铁来生产各种机械设备</a:t>
            </a:r>
            <a:endParaRPr altLang="en-US" dirty="0" sz="2000" lang="zh-CN" spc="150">
              <a:solidFill>
                <a:schemeClr val="tx1">
                  <a:lumMod val="85000"/>
                  <a:lumOff val="15000"/>
                </a:schemeClr>
              </a:solidFill>
              <a:latin typeface="+mn-ea"/>
              <a:sym typeface="+mn-ea"/>
            </a:endParaRPr>
          </a:p>
        </p:txBody>
      </p:sp>
      <p:sp>
        <p:nvSpPr>
          <p:cNvPr id="104931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造船和海洋工程行业：对高强度、耐腐蚀的钢材需求较大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0"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352" name="标题 4"/>
          <p:cNvSpPr>
            <a:spLocks noGrp="1"/>
          </p:cNvSpPr>
          <p:nvPr>
            <p:ph type="title" idx="1"/>
            <p:custDataLst>
              <p:tags r:id="rId2"/>
            </p:custDataLst>
          </p:nvPr>
        </p:nvSpPr>
        <p:spPr/>
        <p:txBody>
          <a:bodyPr>
            <a:normAutofit fontScale="96296"/>
          </a:bodyPr>
          <a:p>
            <a:r>
              <a:rPr altLang="en-US" lang="zh-CN"/>
              <a:t>钢铁加工市场的竞争格局</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6" name="标题 2"/>
          <p:cNvSpPr>
            <a:spLocks noGrp="1"/>
          </p:cNvSpPr>
          <p:nvPr>
            <p:ph type="title" idx="1"/>
          </p:nvPr>
        </p:nvSpPr>
        <p:spPr/>
        <p:txBody>
          <a:bodyPr>
            <a:normAutofit fontScale="94444"/>
          </a:bodyPr>
          <a:p>
            <a:r>
              <a:rPr altLang="en-US" lang="zh-CN"/>
              <a:t>市场竞争现状</a:t>
            </a:r>
            <a:endParaRPr altLang="en-US" lang="zh-CN"/>
          </a:p>
        </p:txBody>
      </p:sp>
      <p:sp>
        <p:nvSpPr>
          <p:cNvPr id="104938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9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9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9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9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9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0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0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0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竞争优势：技术、品牌、规模、渠道等</a:t>
            </a:r>
            <a:endParaRPr altLang="en-US" dirty="0" sz="2400" lang="zh-CN">
              <a:latin typeface="+mn-ea"/>
              <a:ea typeface="+mn-ea"/>
            </a:endParaRPr>
          </a:p>
        </p:txBody>
      </p:sp>
      <p:sp>
        <p:nvSpPr>
          <p:cNvPr id="104940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竞争策略：差异化竞争、成本领先、集中化战略等</a:t>
            </a:r>
            <a:endParaRPr altLang="en-US" dirty="0" sz="2400" lang="zh-CN">
              <a:latin typeface="+mn-ea"/>
              <a:ea typeface="+mn-ea"/>
            </a:endParaRPr>
          </a:p>
        </p:txBody>
      </p:sp>
      <p:sp>
        <p:nvSpPr>
          <p:cNvPr id="104940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主要竞争者：国内大型钢铁企业、国际钢铁巨头</a:t>
            </a:r>
            <a:endParaRPr altLang="en-US" dirty="0" sz="2400" lang="zh-CN">
              <a:latin typeface="+mn-ea"/>
              <a:ea typeface="+mn-ea"/>
            </a:endParaRPr>
          </a:p>
        </p:txBody>
      </p:sp>
      <p:sp>
        <p:nvSpPr>
          <p:cNvPr id="104941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竞争格局：国内市场呈现寡头竞争格局，少数大型钢铁企业占据主导地位</a:t>
            </a:r>
            <a:endParaRPr altLang="en-US" dirty="0" sz="2400" lang="zh-CN">
              <a:latin typeface="+mn-ea"/>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4" name="标题 2"/>
          <p:cNvSpPr>
            <a:spLocks noGrp="1"/>
          </p:cNvSpPr>
          <p:nvPr>
            <p:ph type="title" idx="1"/>
          </p:nvPr>
        </p:nvSpPr>
        <p:spPr/>
        <p:txBody>
          <a:bodyPr>
            <a:normAutofit fontScale="94444"/>
          </a:bodyPr>
          <a:p>
            <a:r>
              <a:rPr altLang="en-US" lang="zh-CN"/>
              <a:t>主要竞争对手分析</a:t>
            </a:r>
            <a:endParaRPr altLang="en-US" lang="zh-CN"/>
          </a:p>
        </p:txBody>
      </p:sp>
      <p:sp>
        <p:nvSpPr>
          <p:cNvPr id="104944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宝钢股份：国内钢铁行业的龙头企业，拥有先进的生产技术和设备，市场份额较大。</a:t>
            </a:r>
            <a:endParaRPr altLang="en-US" dirty="0" sz="1200" lang="zh-CN" spc="150">
              <a:solidFill>
                <a:schemeClr val="tx1">
                  <a:lumMod val="65000"/>
                  <a:lumOff val="35000"/>
                </a:schemeClr>
              </a:solidFill>
              <a:latin typeface="+mn-ea"/>
              <a:sym typeface="+mn-ea"/>
            </a:endParaRPr>
          </a:p>
        </p:txBody>
      </p:sp>
      <p:sp>
        <p:nvSpPr>
          <p:cNvPr id="104944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鞍钢股份：拥有丰富的矿产资源和生产经验，产品种类齐全，市场份额稳定。</a:t>
            </a:r>
            <a:endParaRPr altLang="en-US" dirty="0" sz="1200" lang="zh-CN" spc="150">
              <a:solidFill>
                <a:schemeClr val="tx1">
                  <a:lumMod val="65000"/>
                  <a:lumOff val="35000"/>
                </a:schemeClr>
              </a:solidFill>
              <a:latin typeface="+mn-ea"/>
              <a:sym typeface="+mn-ea"/>
            </a:endParaRPr>
          </a:p>
        </p:txBody>
      </p:sp>
      <p:sp>
        <p:nvSpPr>
          <p:cNvPr id="104945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河钢股份：以高品质钢材为主打产品，拥有较高的品牌知名度和市场影响力。</a:t>
            </a:r>
            <a:endParaRPr altLang="en-US" dirty="0" sz="1200" lang="zh-CN" spc="150">
              <a:solidFill>
                <a:schemeClr val="tx1">
                  <a:lumMod val="65000"/>
                  <a:lumOff val="35000"/>
                </a:schemeClr>
              </a:solidFill>
              <a:latin typeface="+mn-ea"/>
              <a:sym typeface="+mn-ea"/>
            </a:endParaRPr>
          </a:p>
        </p:txBody>
      </p:sp>
      <p:sp>
        <p:nvSpPr>
          <p:cNvPr id="104945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首钢股份：在汽车用钢领域具有较强的研发和生产能力，产品受到国内外客户的一致好评。</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6" name="标题 2"/>
          <p:cNvSpPr>
            <a:spLocks noGrp="1"/>
          </p:cNvSpPr>
          <p:nvPr>
            <p:ph type="title" idx="1"/>
          </p:nvPr>
        </p:nvSpPr>
        <p:spPr/>
        <p:txBody>
          <a:bodyPr>
            <a:normAutofit fontScale="94444"/>
          </a:bodyPr>
          <a:p>
            <a:r>
              <a:rPr altLang="en-US" lang="zh-CN"/>
              <a:t>竞争趋势和格局变化</a:t>
            </a:r>
            <a:endParaRPr altLang="en-US" lang="zh-CN"/>
          </a:p>
        </p:txBody>
      </p:sp>
      <p:sp>
        <p:nvSpPr>
          <p:cNvPr id="104948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钢铁加工市场的主要竞争者及其市场份额</a:t>
            </a:r>
            <a:endParaRPr altLang="en-US" dirty="0" sz="2000" lang="zh-CN" spc="150">
              <a:solidFill>
                <a:schemeClr val="tx1">
                  <a:lumMod val="85000"/>
                  <a:lumOff val="15000"/>
                </a:schemeClr>
              </a:solidFill>
              <a:latin typeface="+mn-ea"/>
              <a:sym typeface="+mn-ea"/>
            </a:endParaRPr>
          </a:p>
        </p:txBody>
      </p:sp>
      <p:sp>
        <p:nvSpPr>
          <p:cNvPr id="104949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竞争格局的变化趋势，如兼并、收购和重组等</a:t>
            </a:r>
            <a:endParaRPr altLang="en-US" dirty="0" sz="2000" lang="zh-CN" spc="150">
              <a:solidFill>
                <a:schemeClr val="tx1">
                  <a:lumMod val="85000"/>
                  <a:lumOff val="15000"/>
                </a:schemeClr>
              </a:solidFill>
              <a:latin typeface="+mn-ea"/>
              <a:sym typeface="+mn-ea"/>
            </a:endParaRPr>
          </a:p>
        </p:txBody>
      </p:sp>
      <p:sp>
        <p:nvSpPr>
          <p:cNvPr id="104950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新进入者的威胁及其对市场格局的影响</a:t>
            </a:r>
            <a:endParaRPr altLang="en-US" dirty="0" sz="2000" lang="zh-CN" spc="150">
              <a:solidFill>
                <a:schemeClr val="tx1">
                  <a:lumMod val="85000"/>
                  <a:lumOff val="15000"/>
                </a:schemeClr>
              </a:solidFill>
              <a:latin typeface="+mn-ea"/>
              <a:sym typeface="+mn-ea"/>
            </a:endParaRPr>
          </a:p>
        </p:txBody>
      </p:sp>
      <p:sp>
        <p:nvSpPr>
          <p:cNvPr id="104950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竞争格局变化对钢铁加工企业的影响和应对策略</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44" name="文本占位符 3"/>
          <p:cNvSpPr>
            <a:spLocks noGrp="1"/>
          </p:cNvSpPr>
          <p:nvPr>
            <p:ph type="body" idx="2"/>
            <p:custDataLst>
              <p:tags r:id="rId1"/>
            </p:custDataLst>
          </p:nvPr>
        </p:nvSpPr>
        <p:spPr/>
        <p:txBody>
          <a:bodyPr/>
          <a:p>
            <a:r>
              <a:rPr altLang="en-US" lang="zh-CN"/>
              <a:t>PART FOUR</a:t>
            </a:r>
            <a:endParaRPr altLang="en-US" lang="zh-CN"/>
          </a:p>
        </p:txBody>
      </p:sp>
      <p:sp>
        <p:nvSpPr>
          <p:cNvPr id="1049546" name="标题 4"/>
          <p:cNvSpPr>
            <a:spLocks noGrp="1"/>
          </p:cNvSpPr>
          <p:nvPr>
            <p:ph type="title" idx="1"/>
            <p:custDataLst>
              <p:tags r:id="rId2"/>
            </p:custDataLst>
          </p:nvPr>
        </p:nvSpPr>
        <p:spPr/>
        <p:txBody>
          <a:bodyPr>
            <a:normAutofit fontScale="96296"/>
          </a:bodyPr>
          <a:p>
            <a:r>
              <a:rPr altLang="en-US" lang="zh-CN"/>
              <a:t>钢铁加工市场的发展趋势和机遇</a:t>
            </a:r>
            <a:endParaRPr altLang="en-US"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0" name="标题 2"/>
          <p:cNvSpPr>
            <a:spLocks noGrp="1"/>
          </p:cNvSpPr>
          <p:nvPr>
            <p:ph type="title" idx="1"/>
          </p:nvPr>
        </p:nvSpPr>
        <p:spPr/>
        <p:txBody>
          <a:bodyPr>
            <a:normAutofit fontScale="94444"/>
          </a:bodyPr>
          <a:p>
            <a:r>
              <a:rPr altLang="en-US" lang="zh-CN"/>
              <a:t>市场需求变化趋势</a:t>
            </a:r>
            <a:endParaRPr altLang="en-US" lang="zh-CN"/>
          </a:p>
        </p:txBody>
      </p:sp>
      <p:sp>
        <p:nvSpPr>
          <p:cNvPr id="104958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环保政策推动：钢铁加工企业需要更加环保的生产方式，以满足政策要求，这会带来技术升级和产业变革。</a:t>
            </a:r>
            <a:endParaRPr altLang="en-US" dirty="0" sz="1200" lang="zh-CN" spc="150">
              <a:solidFill>
                <a:schemeClr val="tx1">
                  <a:lumMod val="85000"/>
                  <a:lumOff val="15000"/>
                </a:schemeClr>
              </a:solidFill>
              <a:latin typeface="+mn-ea"/>
              <a:sym typeface="+mn-ea"/>
            </a:endParaRPr>
          </a:p>
        </p:txBody>
      </p:sp>
      <p:sp>
        <p:nvSpPr>
          <p:cNvPr id="104958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智能化发展：随着科技的不断进步，钢铁加工行业将逐步实现智能化生产，提高生产效率和产品质量。</a:t>
            </a:r>
            <a:endParaRPr altLang="en-US" dirty="0" sz="1200" lang="zh-CN" spc="150">
              <a:solidFill>
                <a:schemeClr val="tx1">
                  <a:lumMod val="85000"/>
                  <a:lumOff val="15000"/>
                </a:schemeClr>
              </a:solidFill>
              <a:latin typeface="+mn-ea"/>
              <a:sym typeface="+mn-ea"/>
            </a:endParaRPr>
          </a:p>
        </p:txBody>
      </p:sp>
      <p:sp>
        <p:nvSpPr>
          <p:cNvPr id="104959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定制化需求增加：随着消费者需求的多样化，钢铁加工企业需要提供更加定制化的产品和服务，以满足市场的个性化需求。</a:t>
            </a:r>
            <a:endParaRPr altLang="en-US" dirty="0" sz="1200" lang="zh-CN" spc="150">
              <a:solidFill>
                <a:schemeClr val="tx1">
                  <a:lumMod val="85000"/>
                  <a:lumOff val="15000"/>
                </a:schemeClr>
              </a:solidFill>
              <a:latin typeface="+mn-ea"/>
              <a:sym typeface="+mn-ea"/>
            </a:endParaRPr>
          </a:p>
        </p:txBody>
      </p:sp>
      <p:sp>
        <p:nvSpPr>
          <p:cNvPr id="104959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市场竞争加剧：钢铁加工行业的竞争越来越激烈，企业需要加强技术创新和市场营销，以提升竞争力。</a:t>
            </a:r>
            <a:endParaRPr altLang="en-US" dirty="0" sz="1200" lang="zh-CN" spc="150">
              <a:solidFill>
                <a:schemeClr val="tx1">
                  <a:lumMod val="85000"/>
                  <a:lumOff val="15000"/>
                </a:schemeClr>
              </a:solidFill>
              <a:latin typeface="+mn-ea"/>
              <a:sym typeface="+mn-ea"/>
            </a:endParaRPr>
          </a:p>
        </p:txBody>
      </p:sp>
      <p:sp>
        <p:nvSpPr>
          <p:cNvPr id="104960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38" name="标题 2"/>
          <p:cNvSpPr>
            <a:spLocks noGrp="1"/>
          </p:cNvSpPr>
          <p:nvPr>
            <p:ph type="title" idx="1"/>
          </p:nvPr>
        </p:nvSpPr>
        <p:spPr/>
        <p:txBody>
          <a:bodyPr>
            <a:normAutofit fontScale="91667"/>
          </a:bodyPr>
          <a:p>
            <a:r>
              <a:rPr altLang="en-US" lang="zh-CN"/>
              <a:t>技术创新和升级趋势</a:t>
            </a:r>
            <a:endParaRPr altLang="en-US" lang="zh-CN"/>
          </a:p>
        </p:txBody>
      </p:sp>
      <p:sp>
        <p:nvSpPr>
          <p:cNvPr id="104964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自动化和智能化技术的应用，提高生产效率和产品质量。</a:t>
            </a:r>
            <a:endParaRPr altLang="en-US" dirty="0" sz="2000" lang="zh-CN" spc="150">
              <a:solidFill>
                <a:schemeClr val="tx1">
                  <a:lumMod val="85000"/>
                  <a:lumOff val="15000"/>
                </a:schemeClr>
              </a:solidFill>
              <a:latin typeface="+mn-ea"/>
              <a:sym typeface="+mn-ea"/>
            </a:endParaRPr>
          </a:p>
        </p:txBody>
      </p:sp>
      <p:sp>
        <p:nvSpPr>
          <p:cNvPr id="104964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环保技术的研发和应用，推动钢铁加工行业的绿色发展。</a:t>
            </a:r>
            <a:endParaRPr altLang="en-US" dirty="0" sz="2000" lang="zh-CN" spc="150">
              <a:solidFill>
                <a:schemeClr val="tx1">
                  <a:lumMod val="85000"/>
                  <a:lumOff val="15000"/>
                </a:schemeClr>
              </a:solidFill>
              <a:latin typeface="+mn-ea"/>
              <a:sym typeface="+mn-ea"/>
            </a:endParaRPr>
          </a:p>
        </p:txBody>
      </p:sp>
      <p:sp>
        <p:nvSpPr>
          <p:cNvPr id="104965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新材料和新工艺的研发，提升钢铁产品的性能和附加值。</a:t>
            </a:r>
            <a:endParaRPr altLang="en-US" dirty="0" sz="2000" lang="zh-CN" spc="150">
              <a:solidFill>
                <a:schemeClr val="tx1">
                  <a:lumMod val="85000"/>
                  <a:lumOff val="15000"/>
                </a:schemeClr>
              </a:solidFill>
              <a:latin typeface="+mn-ea"/>
              <a:sym typeface="+mn-ea"/>
            </a:endParaRPr>
          </a:p>
        </p:txBody>
      </p:sp>
      <p:sp>
        <p:nvSpPr>
          <p:cNvPr id="104965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数字化和信息化技术的应用，实现钢铁加工过程的智能监控和管理。</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96" name="标题 2"/>
          <p:cNvSpPr>
            <a:spLocks noGrp="1"/>
          </p:cNvSpPr>
          <p:nvPr>
            <p:ph type="title" idx="1"/>
          </p:nvPr>
        </p:nvSpPr>
        <p:spPr/>
        <p:txBody>
          <a:bodyPr>
            <a:normAutofit fontScale="94444"/>
          </a:bodyPr>
          <a:p>
            <a:r>
              <a:rPr altLang="en-US" lang="zh-CN"/>
              <a:t>环保和可持续发展趋势</a:t>
            </a:r>
            <a:endParaRPr altLang="en-US" lang="zh-CN"/>
          </a:p>
        </p:txBody>
      </p:sp>
      <p:sp>
        <p:nvSpPr>
          <p:cNvPr id="104969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1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1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钢铁加工行业将面临更严格的环保法规和标准，企业需要加强技术创新和转型升级。</a:t>
            </a:r>
            <a:endParaRPr altLang="en-US" dirty="0" sz="2400" lang="zh-CN">
              <a:latin typeface="+mn-ea"/>
              <a:ea typeface="+mn-ea"/>
            </a:endParaRPr>
          </a:p>
        </p:txBody>
      </p:sp>
      <p:sp>
        <p:nvSpPr>
          <p:cNvPr id="104971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钢铁加工企业需要关注可持续发展，加强产业链合作，推动绿色供应链建设，实现经济、社会和环境的协调发展。</a:t>
            </a:r>
            <a:endParaRPr altLang="en-US" dirty="0" sz="2400" lang="zh-CN">
              <a:latin typeface="+mn-ea"/>
              <a:ea typeface="+mn-ea"/>
            </a:endParaRPr>
          </a:p>
        </p:txBody>
      </p:sp>
      <p:sp>
        <p:nvSpPr>
          <p:cNvPr id="104971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钢铁加工行业正在积极探索环保技术和可持续发展模式，以降低对环境的影响。</a:t>
            </a:r>
            <a:endParaRPr altLang="en-US" dirty="0" sz="2400" lang="zh-CN">
              <a:latin typeface="+mn-ea"/>
              <a:ea typeface="+mn-ea"/>
            </a:endParaRPr>
          </a:p>
        </p:txBody>
      </p:sp>
      <p:sp>
        <p:nvSpPr>
          <p:cNvPr id="104972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随着全球环保意识的提高，钢铁加工企业需要加强环保投入，提高资源利用效率和减少排放。</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54" name="标题 2"/>
          <p:cNvSpPr>
            <a:spLocks noGrp="1"/>
          </p:cNvSpPr>
          <p:nvPr>
            <p:ph type="title" idx="1"/>
          </p:nvPr>
        </p:nvSpPr>
        <p:spPr/>
        <p:txBody>
          <a:bodyPr>
            <a:normAutofit fontScale="94444"/>
          </a:bodyPr>
          <a:p>
            <a:r>
              <a:rPr altLang="en-US" lang="zh-CN"/>
              <a:t>投资机会和潜力分析</a:t>
            </a:r>
            <a:endParaRPr altLang="en-US" lang="zh-CN"/>
          </a:p>
        </p:txBody>
      </p:sp>
      <p:sp>
        <p:nvSpPr>
          <p:cNvPr id="104975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5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钢铁加工市场的发展趋势和机遇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6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6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钢铁行业的技术创新和转型升级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6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7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钢铁加工企业的竞争格局和市场份额</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7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7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钢铁加工市场的投资机会和潜力分析</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12" name="文本占位符 3"/>
          <p:cNvSpPr>
            <a:spLocks noGrp="1"/>
          </p:cNvSpPr>
          <p:nvPr>
            <p:ph type="body" idx="2"/>
            <p:custDataLst>
              <p:tags r:id="rId1"/>
            </p:custDataLst>
          </p:nvPr>
        </p:nvSpPr>
        <p:spPr/>
        <p:txBody>
          <a:bodyPr/>
          <a:p>
            <a:r>
              <a:rPr altLang="en-US" lang="zh-CN"/>
              <a:t>PART FIVE</a:t>
            </a:r>
            <a:endParaRPr altLang="en-US" lang="zh-CN"/>
          </a:p>
        </p:txBody>
      </p:sp>
      <p:sp>
        <p:nvSpPr>
          <p:cNvPr id="1049814" name="标题 4"/>
          <p:cNvSpPr>
            <a:spLocks noGrp="1"/>
          </p:cNvSpPr>
          <p:nvPr>
            <p:ph type="title" idx="1"/>
            <p:custDataLst>
              <p:tags r:id="rId2"/>
            </p:custDataLst>
          </p:nvPr>
        </p:nvSpPr>
        <p:spPr/>
        <p:txBody>
          <a:bodyPr>
            <a:normAutofit fontScale="96296"/>
          </a:bodyPr>
          <a:p>
            <a:r>
              <a:rPr altLang="en-US" lang="zh-CN"/>
              <a:t>钢铁加工市场的风险和挑战</a:t>
            </a:r>
            <a:endParaRPr altLang="en-US"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48" name="标题 2"/>
          <p:cNvSpPr>
            <a:spLocks noGrp="1"/>
          </p:cNvSpPr>
          <p:nvPr>
            <p:ph type="title" idx="1"/>
          </p:nvPr>
        </p:nvSpPr>
        <p:spPr/>
        <p:txBody>
          <a:bodyPr>
            <a:normAutofit fontScale="94444"/>
          </a:bodyPr>
          <a:p>
            <a:r>
              <a:rPr altLang="en-US" lang="zh-CN"/>
              <a:t>政策风险和挑战</a:t>
            </a:r>
            <a:endParaRPr altLang="en-US" lang="zh-CN"/>
          </a:p>
        </p:txBody>
      </p:sp>
      <p:sp>
        <p:nvSpPr>
          <p:cNvPr id="104985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贸易摩擦：国际贸易摩擦对钢铁出口的影响</a:t>
            </a:r>
            <a:endParaRPr altLang="zh-CN" dirty="0" lang="en-US">
              <a:solidFill>
                <a:schemeClr val="dk1">
                  <a:lumMod val="80000"/>
                  <a:lumOff val="20000"/>
                </a:schemeClr>
              </a:solidFill>
              <a:latin typeface="+mn-ea"/>
              <a:sym typeface="+mn-ea"/>
            </a:endParaRPr>
          </a:p>
        </p:txBody>
      </p:sp>
      <p:sp>
        <p:nvSpPr>
          <p:cNvPr id="104985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政策变化：钢铁行业政策调整对市场的影响</a:t>
            </a:r>
            <a:endParaRPr altLang="en-US" dirty="0" lang="zh-CN">
              <a:solidFill>
                <a:schemeClr val="dk1">
                  <a:lumMod val="80000"/>
                  <a:lumOff val="20000"/>
                </a:schemeClr>
              </a:solidFill>
              <a:latin typeface="+mn-ea"/>
              <a:sym typeface="+mn-ea"/>
            </a:endParaRPr>
          </a:p>
        </p:txBody>
      </p:sp>
      <p:sp>
        <p:nvSpPr>
          <p:cNvPr id="104986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环保要求：环保政策对钢铁加工企业的限制和挑战</a:t>
            </a:r>
            <a:endParaRPr altLang="en-US" dirty="0" lang="zh-CN">
              <a:solidFill>
                <a:schemeClr val="dk1">
                  <a:lumMod val="80000"/>
                  <a:lumOff val="20000"/>
                </a:schemeClr>
              </a:solidFill>
              <a:latin typeface="+mn-ea"/>
              <a:sym typeface="+mn-ea"/>
            </a:endParaRPr>
          </a:p>
        </p:txBody>
      </p:sp>
      <p:sp>
        <p:nvSpPr>
          <p:cNvPr id="104987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产能过剩：钢铁产能过剩导致的市场竞争风险</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14" name="标题 2"/>
          <p:cNvSpPr>
            <a:spLocks noGrp="1"/>
          </p:cNvSpPr>
          <p:nvPr>
            <p:ph type="title" idx="1"/>
          </p:nvPr>
        </p:nvSpPr>
        <p:spPr/>
        <p:txBody>
          <a:bodyPr>
            <a:normAutofit fontScale="94444"/>
          </a:bodyPr>
          <a:p>
            <a:r>
              <a:rPr altLang="en-US" lang="zh-CN"/>
              <a:t>市场风险和挑战</a:t>
            </a:r>
            <a:endParaRPr altLang="en-US" lang="zh-CN"/>
          </a:p>
        </p:txBody>
      </p:sp>
      <p:sp>
        <p:nvSpPr>
          <p:cNvPr id="104991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原材料价格波动：钢铁加工企业的成本受铁矿石、废钢等原材料价格影响，价格波动可能给企业带来经营风险。</a:t>
            </a:r>
            <a:endParaRPr altLang="en-US" dirty="0" sz="1200" lang="zh-CN" spc="150">
              <a:solidFill>
                <a:schemeClr val="tx1">
                  <a:lumMod val="65000"/>
                  <a:lumOff val="35000"/>
                </a:schemeClr>
              </a:solidFill>
              <a:latin typeface="+mn-ea"/>
              <a:sym typeface="+mn-ea"/>
            </a:endParaRPr>
          </a:p>
        </p:txBody>
      </p:sp>
      <p:sp>
        <p:nvSpPr>
          <p:cNvPr id="104991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产能过剩：钢铁加工行业存在产能过剩的问题，市场竞争激烈，企业盈利空间受限。</a:t>
            </a:r>
            <a:endParaRPr altLang="en-US" dirty="0" sz="1200" lang="zh-CN" spc="150">
              <a:solidFill>
                <a:schemeClr val="tx1">
                  <a:lumMod val="65000"/>
                  <a:lumOff val="35000"/>
                </a:schemeClr>
              </a:solidFill>
              <a:latin typeface="+mn-ea"/>
              <a:sym typeface="+mn-ea"/>
            </a:endParaRPr>
          </a:p>
        </p:txBody>
      </p:sp>
      <p:sp>
        <p:nvSpPr>
          <p:cNvPr id="104992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环保政策压力：随着环保政策的趋严，钢铁加工企业需要加大环保投入，可能会增加生产成本。</a:t>
            </a:r>
            <a:endParaRPr altLang="en-US" dirty="0" sz="1200" lang="zh-CN" spc="150">
              <a:solidFill>
                <a:schemeClr val="tx1">
                  <a:lumMod val="65000"/>
                  <a:lumOff val="35000"/>
                </a:schemeClr>
              </a:solidFill>
              <a:latin typeface="+mn-ea"/>
              <a:sym typeface="+mn-ea"/>
            </a:endParaRPr>
          </a:p>
        </p:txBody>
      </p:sp>
      <p:sp>
        <p:nvSpPr>
          <p:cNvPr id="104992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技术更新换代：钢铁加工技术不断更新换代，企业需要不断投入研发，以适应市场需求和竞争环境。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56" name="标题 2"/>
          <p:cNvSpPr>
            <a:spLocks noGrp="1"/>
          </p:cNvSpPr>
          <p:nvPr>
            <p:ph type="title" idx="1"/>
          </p:nvPr>
        </p:nvSpPr>
        <p:spPr/>
        <p:txBody>
          <a:bodyPr>
            <a:normAutofit fontScale="94444"/>
          </a:bodyPr>
          <a:p>
            <a:r>
              <a:rPr altLang="en-US" lang="zh-CN"/>
              <a:t>技术风险和挑战</a:t>
            </a:r>
            <a:endParaRPr altLang="en-US" lang="zh-CN"/>
          </a:p>
        </p:txBody>
      </p:sp>
      <p:sp>
        <p:nvSpPr>
          <p:cNvPr id="104995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环保要求提高：政府对环保要求日益严格，钢铁加工企业面临环保压力</a:t>
            </a:r>
            <a:endParaRPr altLang="en-US" sz="1400" lang="zh-CN" spc="150">
              <a:solidFill>
                <a:schemeClr val="tx1"/>
              </a:solidFill>
              <a:effectLst/>
              <a:latin typeface="+mn-ea"/>
              <a:sym typeface="+mn-ea"/>
            </a:endParaRPr>
          </a:p>
        </p:txBody>
      </p:sp>
      <p:sp>
        <p:nvSpPr>
          <p:cNvPr id="104996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技术更新换代：钢铁加工技术不断升级，企业需跟上技术发展步伐</a:t>
            </a:r>
            <a:endParaRPr altLang="en-US" dirty="0" sz="1400" lang="zh-CN" spc="150">
              <a:solidFill>
                <a:schemeClr val="tx1"/>
              </a:solidFill>
              <a:effectLst/>
              <a:latin typeface="+mn-ea"/>
              <a:sym typeface="+mn-ea"/>
            </a:endParaRPr>
          </a:p>
        </p:txBody>
      </p:sp>
      <p:sp>
        <p:nvSpPr>
          <p:cNvPr id="104997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能源成本上涨：钢铁加工企业能源需求量大，能源成本上涨对企业盈利造成影响</a:t>
            </a:r>
            <a:endParaRPr altLang="en-US" sz="1400" lang="zh-CN" spc="150">
              <a:solidFill>
                <a:schemeClr val="tx1"/>
              </a:solidFill>
              <a:effectLst/>
              <a:latin typeface="+mn-ea"/>
              <a:sym typeface="+mn-ea"/>
            </a:endParaRPr>
          </a:p>
        </p:txBody>
      </p:sp>
      <p:sp>
        <p:nvSpPr>
          <p:cNvPr id="104997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市场竞争加剧：钢铁加工市场竞争激烈，企业需不断提升产品质量和服务水平以获得竞争优势</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06" name="标题 2"/>
          <p:cNvSpPr>
            <a:spLocks noGrp="1"/>
          </p:cNvSpPr>
          <p:nvPr>
            <p:ph type="title" idx="1"/>
          </p:nvPr>
        </p:nvSpPr>
        <p:spPr/>
        <p:txBody>
          <a:bodyPr>
            <a:normAutofit fontScale="94444"/>
          </a:bodyPr>
          <a:p>
            <a:r>
              <a:rPr altLang="en-US" lang="zh-CN"/>
              <a:t>环保风险和挑战</a:t>
            </a:r>
            <a:endParaRPr altLang="en-US" lang="zh-CN"/>
          </a:p>
        </p:txBody>
      </p:sp>
      <p:sp>
        <p:nvSpPr>
          <p:cNvPr id="105000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1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环保政策趋严：钢铁加工企业面临更高的环保标准和监管要求</a:t>
            </a:r>
            <a:endParaRPr altLang="en-US" dirty="0" sz="2000" lang="zh-CN" spc="200">
              <a:solidFill>
                <a:schemeClr val="tx1">
                  <a:lumMod val="85000"/>
                  <a:lumOff val="15000"/>
                </a:schemeClr>
              </a:solidFill>
              <a:latin typeface="+mn-ea"/>
              <a:sym typeface="+mn-ea"/>
            </a:endParaRPr>
          </a:p>
        </p:txBody>
      </p:sp>
      <p:sp>
        <p:nvSpPr>
          <p:cNvPr id="105001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1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能源消耗大：钢铁加工企业需要大量的能源，面临能源价格上涨的风险</a:t>
            </a:r>
            <a:endParaRPr altLang="en-US" dirty="0" sz="2000" lang="zh-CN" spc="200">
              <a:solidFill>
                <a:schemeClr val="tx1">
                  <a:lumMod val="85000"/>
                  <a:lumOff val="15000"/>
                </a:schemeClr>
              </a:solidFill>
              <a:latin typeface="+mn-ea"/>
              <a:sym typeface="+mn-ea"/>
            </a:endParaRPr>
          </a:p>
        </p:txBody>
      </p:sp>
      <p:sp>
        <p:nvSpPr>
          <p:cNvPr id="105002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2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2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废弃物处理难：钢铁加工过程中产生的废弃物处理难度大，成本高</a:t>
            </a:r>
            <a:endParaRPr altLang="en-US" dirty="0" sz="2000" lang="zh-CN" spc="200">
              <a:solidFill>
                <a:schemeClr val="tx1">
                  <a:lumMod val="85000"/>
                  <a:lumOff val="15000"/>
                </a:schemeClr>
              </a:solidFill>
              <a:latin typeface="+mn-ea"/>
              <a:sym typeface="+mn-ea"/>
            </a:endParaRPr>
          </a:p>
        </p:txBody>
      </p:sp>
      <p:sp>
        <p:nvSpPr>
          <p:cNvPr id="105002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2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3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环保技术落后：部分钢铁加工企业环保技术落后，难以达到环保标准</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64" name="文本占位符 3"/>
          <p:cNvSpPr>
            <a:spLocks noGrp="1"/>
          </p:cNvSpPr>
          <p:nvPr>
            <p:ph type="body" idx="2"/>
            <p:custDataLst>
              <p:tags r:id="rId1"/>
            </p:custDataLst>
          </p:nvPr>
        </p:nvSpPr>
        <p:spPr/>
        <p:txBody>
          <a:bodyPr/>
          <a:p>
            <a:r>
              <a:rPr altLang="en-US" lang="zh-CN"/>
              <a:t>PART SIX</a:t>
            </a:r>
            <a:endParaRPr altLang="en-US" lang="zh-CN"/>
          </a:p>
        </p:txBody>
      </p:sp>
      <p:sp>
        <p:nvSpPr>
          <p:cNvPr id="1050066" name="标题 4"/>
          <p:cNvSpPr>
            <a:spLocks noGrp="1"/>
          </p:cNvSpPr>
          <p:nvPr>
            <p:ph type="title" idx="1"/>
            <p:custDataLst>
              <p:tags r:id="rId2"/>
            </p:custDataLst>
          </p:nvPr>
        </p:nvSpPr>
        <p:spPr/>
        <p:txBody>
          <a:bodyPr>
            <a:normAutofit fontScale="96296"/>
          </a:bodyPr>
          <a:p>
            <a:r>
              <a:rPr altLang="en-US" lang="zh-CN"/>
              <a:t>2024年钢铁加工市场的投资机会预测</a:t>
            </a:r>
            <a:endParaRPr altLang="en-US" lang="zh-CN"/>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00" name="标题 2"/>
          <p:cNvSpPr>
            <a:spLocks noGrp="1"/>
          </p:cNvSpPr>
          <p:nvPr>
            <p:ph type="title" idx="1"/>
          </p:nvPr>
        </p:nvSpPr>
        <p:spPr/>
        <p:txBody>
          <a:bodyPr>
            <a:normAutofit fontScale="94444"/>
          </a:bodyPr>
          <a:p>
            <a:r>
              <a:rPr altLang="en-US" lang="zh-CN"/>
              <a:t>投资机会分析</a:t>
            </a:r>
            <a:endParaRPr altLang="en-US" lang="zh-CN"/>
          </a:p>
        </p:txBody>
      </p:sp>
      <p:sp>
        <p:nvSpPr>
          <p:cNvPr id="1050102" name="梯形 7"/>
          <p:cNvSpPr/>
          <p:nvPr>
            <p:custDataLst>
              <p:tags r:id="rId1"/>
            </p:custDataLst>
          </p:nvPr>
        </p:nvSpPr>
        <p:spPr>
          <a:xfrm flipV="1">
            <a:off x="608400"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104" name="任意多边形: 形状 9"/>
          <p:cNvSpPr/>
          <p:nvPr>
            <p:custDataLst>
              <p:tags r:id="rId2"/>
            </p:custDataLst>
          </p:nvPr>
        </p:nvSpPr>
        <p:spPr>
          <a:xfrm>
            <a:off x="689729"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106" name="矩形: 圆顶角 10"/>
          <p:cNvSpPr/>
          <p:nvPr>
            <p:custDataLst>
              <p:tags r:id="rId3"/>
            </p:custDataLst>
          </p:nvPr>
        </p:nvSpPr>
        <p:spPr>
          <a:xfrm flipH="1">
            <a:off x="608400"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108" name="正文"/>
          <p:cNvSpPr txBox="1"/>
          <p:nvPr>
            <p:custDataLst>
              <p:tags r:id="rId4"/>
            </p:custDataLst>
          </p:nvPr>
        </p:nvSpPr>
        <p:spPr>
          <a:xfrm>
            <a:off x="736747" y="2988410"/>
            <a:ext cx="2240503" cy="2675749"/>
          </a:xfrm>
          <a:prstGeom prst="rect"/>
          <a:noFill/>
        </p:spPr>
        <p:txBody>
          <a:bodyPr anchor="t" anchorCtr="0" bIns="46800" lIns="90000" rIns="90000" rtlCol="0" tIns="46800" wrap="square">
            <a:normAutofit fontScale="93750" lnSpcReduction="10000"/>
          </a:bodyPr>
          <a:p>
            <a:pPr algn="ctr" fontAlgn="auto" indent="0">
              <a:lnSpc>
                <a:spcPct val="130000"/>
              </a:lnSpc>
              <a:spcAft>
                <a:spcPts val="1000"/>
              </a:spcAft>
            </a:pPr>
            <a:r>
              <a:rPr altLang="en-US" sz="1600" lang="zh-CN" spc="150">
                <a:solidFill>
                  <a:schemeClr val="tx1">
                    <a:lumMod val="65000"/>
                    <a:lumOff val="35000"/>
                  </a:schemeClr>
                </a:solidFill>
                <a:latin typeface="+mn-ea"/>
              </a:rPr>
              <a:t>钢铁加工技术升级：随着环保要求的提高，钢铁加工企业需要不断升级技术，提高产品质量和降低能耗，这为技术领先的企业提供了投资机会。</a:t>
            </a:r>
            <a:endParaRPr altLang="en-US" sz="1600" lang="zh-CN" spc="150">
              <a:solidFill>
                <a:schemeClr val="tx1">
                  <a:lumMod val="65000"/>
                  <a:lumOff val="35000"/>
                </a:schemeClr>
              </a:solidFill>
              <a:latin typeface="+mn-ea"/>
            </a:endParaRPr>
          </a:p>
        </p:txBody>
      </p:sp>
      <p:sp>
        <p:nvSpPr>
          <p:cNvPr id="1050110" name="梯形 40"/>
          <p:cNvSpPr/>
          <p:nvPr>
            <p:custDataLst>
              <p:tags r:id="rId5"/>
            </p:custDataLst>
          </p:nvPr>
        </p:nvSpPr>
        <p:spPr>
          <a:xfrm flipV="1">
            <a:off x="3432664"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112" name="任意多边形: 形状 41"/>
          <p:cNvSpPr/>
          <p:nvPr>
            <p:custDataLst>
              <p:tags r:id="rId6"/>
            </p:custDataLst>
          </p:nvPr>
        </p:nvSpPr>
        <p:spPr>
          <a:xfrm>
            <a:off x="3513993"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114" name="矩形: 圆顶角 42"/>
          <p:cNvSpPr/>
          <p:nvPr>
            <p:custDataLst>
              <p:tags r:id="rId7"/>
            </p:custDataLst>
          </p:nvPr>
        </p:nvSpPr>
        <p:spPr>
          <a:xfrm flipH="1">
            <a:off x="3432664"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116" name="正文"/>
          <p:cNvSpPr txBox="1"/>
          <p:nvPr>
            <p:custDataLst>
              <p:tags r:id="rId8"/>
            </p:custDataLst>
          </p:nvPr>
        </p:nvSpPr>
        <p:spPr>
          <a:xfrm>
            <a:off x="3561011" y="2988410"/>
            <a:ext cx="2240503" cy="2675749"/>
          </a:xfrm>
          <a:prstGeom prst="rect"/>
          <a:noFill/>
        </p:spPr>
        <p:txBody>
          <a:bodyPr anchor="t" anchorCtr="0" bIns="46800" lIns="90000" rIns="90000" rtlCol="0" tIns="46800" wrap="square">
            <a:normAutofit fontScale="93750" lnSpcReduction="10000"/>
          </a:bodyPr>
          <a:p>
            <a:pPr algn="ctr" fontAlgn="auto" indent="0">
              <a:lnSpc>
                <a:spcPct val="130000"/>
              </a:lnSpc>
              <a:spcAft>
                <a:spcPts val="1000"/>
              </a:spcAft>
            </a:pPr>
            <a:r>
              <a:rPr altLang="en-US" sz="1600" lang="zh-CN" spc="150">
                <a:solidFill>
                  <a:schemeClr val="tx1">
                    <a:lumMod val="65000"/>
                    <a:lumOff val="35000"/>
                  </a:schemeClr>
                </a:solidFill>
                <a:latin typeface="+mn-ea"/>
              </a:rPr>
              <a:t>钢铁行业结构调整：钢铁行业正在进行大规模的结构调整，企业兼并重组和产业升级成为趋势。这为有实力的投资者提供了参与行业整合的机会。</a:t>
            </a:r>
            <a:endParaRPr altLang="en-US" sz="1600" lang="zh-CN" spc="150">
              <a:solidFill>
                <a:schemeClr val="tx1">
                  <a:lumMod val="65000"/>
                  <a:lumOff val="35000"/>
                </a:schemeClr>
              </a:solidFill>
              <a:latin typeface="+mn-ea"/>
            </a:endParaRPr>
          </a:p>
        </p:txBody>
      </p:sp>
      <p:sp>
        <p:nvSpPr>
          <p:cNvPr id="1050118" name="梯形 46"/>
          <p:cNvSpPr/>
          <p:nvPr>
            <p:custDataLst>
              <p:tags r:id="rId9"/>
            </p:custDataLst>
          </p:nvPr>
        </p:nvSpPr>
        <p:spPr>
          <a:xfrm flipV="1">
            <a:off x="6256928"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120" name="任意多边形: 形状 47"/>
          <p:cNvSpPr/>
          <p:nvPr>
            <p:custDataLst>
              <p:tags r:id="rId10"/>
            </p:custDataLst>
          </p:nvPr>
        </p:nvSpPr>
        <p:spPr>
          <a:xfrm>
            <a:off x="6338257"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122" name="矩形: 圆顶角 48"/>
          <p:cNvSpPr/>
          <p:nvPr>
            <p:custDataLst>
              <p:tags r:id="rId11"/>
            </p:custDataLst>
          </p:nvPr>
        </p:nvSpPr>
        <p:spPr>
          <a:xfrm flipH="1">
            <a:off x="6256928"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124" name="正文"/>
          <p:cNvSpPr txBox="1"/>
          <p:nvPr>
            <p:custDataLst>
              <p:tags r:id="rId12"/>
            </p:custDataLst>
          </p:nvPr>
        </p:nvSpPr>
        <p:spPr>
          <a:xfrm>
            <a:off x="6385275" y="2988410"/>
            <a:ext cx="2240503" cy="2675749"/>
          </a:xfrm>
          <a:prstGeom prst="rect"/>
          <a:noFill/>
        </p:spPr>
        <p:txBody>
          <a:bodyPr anchor="t" anchorCtr="0" bIns="46800" lIns="90000" rIns="90000" rtlCol="0" tIns="46800" wrap="square">
            <a:normAutofit fontScale="93750" lnSpcReduction="10000"/>
          </a:bodyPr>
          <a:p>
            <a:pPr algn="ctr" fontAlgn="auto" indent="0">
              <a:lnSpc>
                <a:spcPct val="130000"/>
              </a:lnSpc>
              <a:spcAft>
                <a:spcPts val="1000"/>
              </a:spcAft>
            </a:pPr>
            <a:r>
              <a:rPr altLang="en-US" sz="1600" lang="zh-CN" spc="150">
                <a:solidFill>
                  <a:schemeClr val="tx1">
                    <a:lumMod val="65000"/>
                    <a:lumOff val="35000"/>
                  </a:schemeClr>
                </a:solidFill>
                <a:latin typeface="+mn-ea"/>
              </a:rPr>
              <a:t>循环经济和资源综合利用：钢铁加工企业需要加强资源综合利用和环境保护，发展循环经济。这为投资者提供了新的投资方向和机会。</a:t>
            </a:r>
            <a:endParaRPr altLang="en-US" sz="1600" lang="zh-CN" spc="150">
              <a:solidFill>
                <a:schemeClr val="tx1">
                  <a:lumMod val="65000"/>
                  <a:lumOff val="35000"/>
                </a:schemeClr>
              </a:solidFill>
              <a:latin typeface="+mn-ea"/>
            </a:endParaRPr>
          </a:p>
        </p:txBody>
      </p:sp>
      <p:sp>
        <p:nvSpPr>
          <p:cNvPr id="1050126" name="梯形 52"/>
          <p:cNvSpPr/>
          <p:nvPr>
            <p:custDataLst>
              <p:tags r:id="rId13"/>
            </p:custDataLst>
          </p:nvPr>
        </p:nvSpPr>
        <p:spPr>
          <a:xfrm flipV="1">
            <a:off x="9080557"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128" name="任意多边形: 形状 53"/>
          <p:cNvSpPr/>
          <p:nvPr>
            <p:custDataLst>
              <p:tags r:id="rId14"/>
            </p:custDataLst>
          </p:nvPr>
        </p:nvSpPr>
        <p:spPr>
          <a:xfrm>
            <a:off x="9162521"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130" name="矩形: 圆顶角 54"/>
          <p:cNvSpPr/>
          <p:nvPr>
            <p:custDataLst>
              <p:tags r:id="rId15"/>
            </p:custDataLst>
          </p:nvPr>
        </p:nvSpPr>
        <p:spPr>
          <a:xfrm flipH="1">
            <a:off x="9080557"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132" name="正文"/>
          <p:cNvSpPr txBox="1"/>
          <p:nvPr>
            <p:custDataLst>
              <p:tags r:id="rId16"/>
            </p:custDataLst>
          </p:nvPr>
        </p:nvSpPr>
        <p:spPr>
          <a:xfrm>
            <a:off x="9208904" y="2988410"/>
            <a:ext cx="2240503" cy="2675749"/>
          </a:xfrm>
          <a:prstGeom prst="rect"/>
          <a:noFill/>
        </p:spPr>
        <p:txBody>
          <a:bodyPr anchor="t" anchorCtr="0" bIns="46800" lIns="90000" rIns="90000" rtlCol="0" tIns="46800" wrap="square">
            <a:normAutofit fontScale="87500" lnSpcReduction="10000"/>
          </a:bodyPr>
          <a:p>
            <a:pPr algn="ctr" fontAlgn="auto" indent="0">
              <a:lnSpc>
                <a:spcPct val="130000"/>
              </a:lnSpc>
              <a:spcAft>
                <a:spcPts val="1000"/>
              </a:spcAft>
            </a:pPr>
            <a:r>
              <a:rPr altLang="en-US" dirty="0" sz="1600" lang="zh-CN" spc="150">
                <a:solidFill>
                  <a:schemeClr val="tx1">
                    <a:lumMod val="65000"/>
                    <a:lumOff val="35000"/>
                  </a:schemeClr>
                </a:solidFill>
                <a:latin typeface="+mn-ea"/>
              </a:rPr>
              <a:t>智能化和数字化转型：钢铁加工企业正在加速智能化和数字化转型，以提高生产效率和降低成本。投资者可以关注数字化转型和智能化升级方面的投资机会。</a:t>
            </a:r>
            <a:endParaRPr altLang="en-US" dirty="0" sz="1600" lang="zh-CN" spc="150">
              <a:solidFill>
                <a:schemeClr val="tx1">
                  <a:lumMod val="65000"/>
                  <a:lumOff val="35000"/>
                </a:schemeClr>
              </a:solidFill>
              <a:latin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66" name="标题 2"/>
          <p:cNvSpPr>
            <a:spLocks noGrp="1"/>
          </p:cNvSpPr>
          <p:nvPr>
            <p:ph type="title" idx="1"/>
          </p:nvPr>
        </p:nvSpPr>
        <p:spPr/>
        <p:txBody>
          <a:bodyPr>
            <a:normAutofit fontScale="94444"/>
          </a:bodyPr>
          <a:p>
            <a:r>
              <a:rPr altLang="en-US" lang="zh-CN"/>
              <a:t>投资风险评估</a:t>
            </a:r>
            <a:endParaRPr altLang="en-US" lang="zh-CN"/>
          </a:p>
        </p:txBody>
      </p:sp>
      <p:sp>
        <p:nvSpPr>
          <p:cNvPr id="105016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钢材价格波动：受全球经济影响，钢材价格可能出现大幅波动，影响投资收益。</a:t>
            </a:r>
            <a:endParaRPr altLang="en-US" dirty="0" sz="1200" lang="zh-CN" spc="150">
              <a:solidFill>
                <a:schemeClr val="tx1">
                  <a:lumMod val="85000"/>
                  <a:lumOff val="15000"/>
                </a:schemeClr>
              </a:solidFill>
              <a:latin typeface="+mn-ea"/>
              <a:sym typeface="+mn-ea"/>
            </a:endParaRPr>
          </a:p>
        </p:txBody>
      </p:sp>
      <p:sp>
        <p:nvSpPr>
          <p:cNvPr id="105017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政策风险：钢铁行业政策调整可能对市场产生重大影响，需关注政策动向。</a:t>
            </a:r>
            <a:endParaRPr altLang="en-US" dirty="0" sz="1200" lang="zh-CN" spc="150">
              <a:solidFill>
                <a:schemeClr val="tx1">
                  <a:lumMod val="85000"/>
                  <a:lumOff val="15000"/>
                </a:schemeClr>
              </a:solidFill>
              <a:latin typeface="+mn-ea"/>
              <a:sym typeface="+mn-ea"/>
            </a:endParaRPr>
          </a:p>
        </p:txBody>
      </p:sp>
      <p:sp>
        <p:nvSpPr>
          <p:cNvPr id="105017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环保要求提高：随着环保要求的日益严格，钢铁企业需加大环保投入，增加生产成本。</a:t>
            </a:r>
            <a:endParaRPr altLang="en-US" dirty="0" sz="1200" lang="zh-CN" spc="150">
              <a:solidFill>
                <a:schemeClr val="tx1">
                  <a:lumMod val="85000"/>
                  <a:lumOff val="15000"/>
                </a:schemeClr>
              </a:solidFill>
              <a:latin typeface="+mn-ea"/>
              <a:sym typeface="+mn-ea"/>
            </a:endParaRPr>
          </a:p>
        </p:txBody>
      </p:sp>
      <p:sp>
        <p:nvSpPr>
          <p:cNvPr id="105018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市场竞争激烈：钢铁加工市场参与者众多，竞争激烈，投资需谨慎评估市场地位和竞争力。</a:t>
            </a:r>
            <a:endParaRPr altLang="en-US" dirty="0" sz="1200" lang="zh-CN" spc="150">
              <a:solidFill>
                <a:schemeClr val="tx1">
                  <a:lumMod val="85000"/>
                  <a:lumOff val="15000"/>
                </a:schemeClr>
              </a:solidFill>
              <a:latin typeface="+mn-ea"/>
              <a:sym typeface="+mn-ea"/>
            </a:endParaRPr>
          </a:p>
        </p:txBody>
      </p:sp>
      <p:sp>
        <p:nvSpPr>
          <p:cNvPr id="105018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24" name="标题 2"/>
          <p:cNvSpPr>
            <a:spLocks noGrp="1"/>
          </p:cNvSpPr>
          <p:nvPr>
            <p:ph type="title" idx="1"/>
          </p:nvPr>
        </p:nvSpPr>
        <p:spPr/>
        <p:txBody>
          <a:bodyPr>
            <a:normAutofit fontScale="94444"/>
          </a:bodyPr>
          <a:p>
            <a:r>
              <a:rPr altLang="en-US" lang="zh-CN"/>
              <a:t>投资建议和策略</a:t>
            </a:r>
            <a:endParaRPr altLang="en-US" lang="zh-CN"/>
          </a:p>
        </p:txBody>
      </p:sp>
      <p:sp>
        <p:nvSpPr>
          <p:cNvPr id="105022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2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关注政策动向，把握市场趋势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3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3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深入研究行业，精选优质企业</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3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4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注重风险控制，合理配置资产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4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4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灵活运用多种投资工具，分散风险提高收益</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82" name="标题 2"/>
          <p:cNvSpPr>
            <a:spLocks noGrp="1"/>
          </p:cNvSpPr>
          <p:nvPr>
            <p:ph type="title" idx="1"/>
          </p:nvPr>
        </p:nvSpPr>
        <p:spPr/>
        <p:txBody>
          <a:bodyPr>
            <a:normAutofit fontScale="94444"/>
          </a:bodyPr>
          <a:p>
            <a:r>
              <a:rPr altLang="en-US" lang="zh-CN"/>
              <a:t>未来市场展望</a:t>
            </a:r>
            <a:endParaRPr altLang="en-US" lang="zh-CN"/>
          </a:p>
        </p:txBody>
      </p:sp>
      <p:sp>
        <p:nvSpPr>
          <p:cNvPr id="105028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钢铁行业转型升级，提高产业附加值和市场竞争力</a:t>
            </a:r>
            <a:endParaRPr altLang="zh-CN" dirty="0" lang="en-US">
              <a:solidFill>
                <a:schemeClr val="dk1">
                  <a:lumMod val="80000"/>
                  <a:lumOff val="20000"/>
                </a:schemeClr>
              </a:solidFill>
              <a:latin typeface="+mn-ea"/>
              <a:sym typeface="+mn-ea"/>
            </a:endParaRPr>
          </a:p>
        </p:txBody>
      </p:sp>
      <p:sp>
        <p:nvSpPr>
          <p:cNvPr id="105029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钢铁加工技术不断创新，提高产品质量和降低成本</a:t>
            </a:r>
            <a:endParaRPr altLang="en-US" dirty="0" lang="zh-CN">
              <a:solidFill>
                <a:schemeClr val="dk1">
                  <a:lumMod val="80000"/>
                  <a:lumOff val="20000"/>
                </a:schemeClr>
              </a:solidFill>
              <a:latin typeface="+mn-ea"/>
              <a:sym typeface="+mn-ea"/>
            </a:endParaRPr>
          </a:p>
        </p:txBody>
      </p:sp>
      <p:sp>
        <p:nvSpPr>
          <p:cNvPr id="105030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环保政策趋严，推动钢铁加工行业绿色发展</a:t>
            </a:r>
            <a:endParaRPr altLang="en-US" dirty="0" lang="zh-CN">
              <a:solidFill>
                <a:schemeClr val="dk1">
                  <a:lumMod val="80000"/>
                  <a:lumOff val="20000"/>
                </a:schemeClr>
              </a:solidFill>
              <a:latin typeface="+mn-ea"/>
              <a:sym typeface="+mn-ea"/>
            </a:endParaRPr>
          </a:p>
        </p:txBody>
      </p:sp>
      <p:sp>
        <p:nvSpPr>
          <p:cNvPr id="105030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国内外市场需求持续增长，为钢铁加工行业提供广阔发展空间</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48" name="标题 2"/>
          <p:cNvSpPr>
            <a:spLocks noGrp="1"/>
          </p:cNvSpPr>
          <p:nvPr>
            <p:ph type="title" idx="3"/>
            <p:custDataLst>
              <p:tags r:id="rId1"/>
            </p:custDataLst>
          </p:nvPr>
        </p:nvSpPr>
        <p:spPr/>
        <p:txBody>
          <a:bodyPr/>
          <a:p>
            <a:r>
              <a:rPr altLang="en-US" lang="zh-CN"/>
              <a:t>THANKS!</a:t>
            </a:r>
            <a:endParaRPr altLang="en-US" lang="zh-CN"/>
          </a:p>
        </p:txBody>
      </p:sp>
      <p:sp>
        <p:nvSpPr>
          <p:cNvPr id="1050350" name="文本占位符 3"/>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6*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6*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6*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6*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6*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6*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6*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6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67_6*l_h_i*1_6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26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1*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1*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1*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1*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1*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1*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57.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04.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2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3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86.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IX"/>
</p:tagLst>
</file>

<file path=ppt/tags/tag3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329.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88.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2024-01-05T03:34:57Z</dcterms:created>
  <dcterms:modified xsi:type="dcterms:W3CDTF">2024-01-05T03:34:57Z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faf729e449c248ccbd732dc5ebff8344_21</vt:lpwstr>
  </property>
</Properties>
</file>