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60" r:id="rId1"/>
    <p:sldMasterId id="2147484097" r:id="rId2"/>
  </p:sldMasterIdLst>
  <p:notesMasterIdLst>
    <p:notesMasterId r:id="rId3"/>
  </p:notesMasterIdLst>
  <p:sldIdLst>
    <p:sldId id="436" r:id="rId4"/>
    <p:sldId id="439" r:id="rId5"/>
    <p:sldId id="442" r:id="rId6"/>
    <p:sldId id="445" r:id="rId7"/>
    <p:sldId id="451" r:id="rId9"/>
    <p:sldId id="454" r:id="rId10"/>
    <p:sldId id="457" r:id="rId11"/>
    <p:sldId id="460" r:id="rId12"/>
    <p:sldId id="466" r:id="rId14"/>
    <p:sldId id="469" r:id="rId15"/>
    <p:sldId id="472" r:id="rId16"/>
    <p:sldId id="475" r:id="rId17"/>
    <p:sldId id="481" r:id="rId19"/>
    <p:sldId id="484" r:id="rId20"/>
    <p:sldId id="487" r:id="rId21"/>
    <p:sldId id="490" r:id="rId22"/>
    <p:sldId id="493" r:id="rId23"/>
    <p:sldId id="499" r:id="rId25"/>
    <p:sldId id="502" r:id="rId26"/>
    <p:sldId id="505" r:id="rId27"/>
    <p:sldId id="508" r:id="rId28"/>
    <p:sldId id="514" r:id="rId30"/>
    <p:sldId id="517" r:id="rId31"/>
    <p:sldId id="52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tags" Target="../tags/tag330.xml"/><Relationship Id="rId22" Type="http://schemas.openxmlformats.org/officeDocument/2006/relationships/tags" Target="../tags/tag331.xml"/><Relationship Id="rId23" Type="http://schemas.openxmlformats.org/officeDocument/2006/relationships/tags" Target="../tags/tag332.xml"/><Relationship Id="rId24" Type="http://schemas.openxmlformats.org/officeDocument/2006/relationships/tags" Target="../tags/tag333.xml"/><Relationship Id="rId25" Type="http://schemas.openxmlformats.org/officeDocument/2006/relationships/tags" Target="../tags/tag334.xml"/><Relationship Id="rId26" Type="http://schemas.openxmlformats.org/officeDocument/2006/relationships/tags" Target="../tags/tag335.xml"/><Relationship Id="rId27" Type="http://schemas.openxmlformats.org/officeDocument/2006/relationships/tags" Target="../tags/tag336.xml"/><Relationship Id="rId28" Type="http://schemas.openxmlformats.org/officeDocument/2006/relationships/tags" Target="../tags/tag337.xml"/><Relationship Id="rId29" Type="http://schemas.openxmlformats.org/officeDocument/2006/relationships/tags" Target="../tags/tag33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数字化校园：培养学生创新思维能力的新策略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数字化校园的建设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数字化校园对学生创新思维能力的培养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数字化校园的具体应用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数字化校园的未来发展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数字化校园的定义和特点</a:t>
            </a:r>
            <a:endParaRPr altLang="en-US" lang="zh-CN"/>
          </a:p>
        </p:txBody>
      </p:sp>
      <p:sp>
        <p:nvSpPr>
          <p:cNvPr id="1049148" name="文本框 3"/>
          <p:cNvSpPr txBox="1"/>
          <p:nvPr>
            <p:custDataLst>
              <p:tags r:id="rId1"/>
            </p:custDataLst>
          </p:nvPr>
        </p:nvSpPr>
        <p:spPr>
          <a:xfrm>
            <a:off x="2618183" y="4189066"/>
            <a:ext cx="6949633" cy="473322"/>
          </a:xfrm>
          <a:prstGeom prst="rect"/>
          <a:noFill/>
        </p:spPr>
        <p:txBody>
          <a:bodyPr anchor="b" anchorCtr="0" bIns="0" lIns="0" rtlCol="0" wrap="square">
            <a:normAutofit fontScale="95455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50" name="正文"/>
          <p:cNvSpPr txBox="1"/>
          <p:nvPr>
            <p:custDataLst>
              <p:tags r:id="rId2"/>
            </p:custDataLst>
          </p:nvPr>
        </p:nvSpPr>
        <p:spPr>
          <a:xfrm>
            <a:off x="2618183" y="4806090"/>
            <a:ext cx="6949633" cy="144351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数字化校园具有数字化、网络化、智能化、个性化等特点，能够提高学校的管理效率和服务质量，为学生提供更加便捷、高效的学习和生活环境。同时，数字化校园还能够培养学生的创新思维能力和信息素养，为未来的发展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文本框 5"/>
          <p:cNvSpPr txBox="1"/>
          <p:nvPr>
            <p:custDataLst>
              <p:tags r:id="rId3"/>
            </p:custDataLst>
          </p:nvPr>
        </p:nvSpPr>
        <p:spPr>
          <a:xfrm>
            <a:off x="2618183" y="1490400"/>
            <a:ext cx="6950445" cy="473322"/>
          </a:xfrm>
          <a:prstGeom prst="rect"/>
          <a:noFill/>
        </p:spPr>
        <p:txBody>
          <a:bodyPr anchor="b" anchorCtr="0" bIns="0" lIns="0" rtlCol="0" wrap="square">
            <a:normAutofit fontScale="95455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54" name="正文"/>
          <p:cNvSpPr txBox="1"/>
          <p:nvPr>
            <p:custDataLst>
              <p:tags r:id="rId4"/>
            </p:custDataLst>
          </p:nvPr>
        </p:nvSpPr>
        <p:spPr>
          <a:xfrm>
            <a:off x="2618183" y="2107424"/>
            <a:ext cx="6949633" cy="144351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定义：数字化校园是指利用信息技术手段，将学校的教学、管理、服务等方面进行数字化整合，形成一个数字化、网络化、智能化的校园环境。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数字化校园的建设目标</a:t>
            </a:r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提升教育质量：通过数字化技术提高教学效果，培养学生的创新思维和解决问题的能力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促进教育公平：让更多学生受益于优质教育资源，缩小城乡、校际之间的教育差距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提高学生综合素质：通过数字化校园的建设，提高学生的信息素养、创新能力和综合素质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推动教育现代化：通过数字化校园的建设，推动教育信息化、现代化的发展，提高教育效率和质量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数字化校园的建设内容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建设数字化教学平台：提供在线学习、在线考试等功能，方便学生进行自主学习和自我评估。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建设数字化校园网络：实现校园内外的互联互通，提高信息传递效率。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建设数字化教学资源：包括电子教材、课件、教学视频等，丰富教学内容和形式。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建设数字化科研平台：支持科研人员开展数字化科研工作，提高科研效率和质量。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建设数字化管理平台：实现学校各项工作的数字化管理和服务，提高管理效率和服务质量。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数字化校园对学生创新思维能力的培养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创新思维能力的定义和重要性</a:t>
            </a:r>
            <a:endParaRPr altLang="en-US" lang="zh-CN"/>
          </a:p>
        </p:txBody>
      </p:sp>
      <p:sp>
        <p:nvSpPr>
          <p:cNvPr id="1049476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7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80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82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创新思维能力的定义：创新思维能力是指个体在面对问题时能够产生新的、有价值的想法和解决方案的能力。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84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8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88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0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创新思维能力的重要性：创新思维能力是现代社会中不可或缺的能力，它有助于学生在各个领域中取得成功，包括学术、职业和社交方面。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92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9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96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8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数字化校园对学生创新思维能力的培养：数字化校园通过提供丰富的学习资源和互动平台，鼓励学生主动探索、尝试和创新，从而培养他们的创新思维能力。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00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0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4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6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创新思维能力对学生的未来发展：拥有创新思维能力的学生更有可能在未来的职业生涯中脱颖而出，为社会的进步和发展做出贡献。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数字化校园对学生创新思维能力培养的作用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提供丰富的学习资源：数字化校园可以提供海量的学习资源，包括各种在线课程、电子图书、研究资料库等，为学生提供更加多样化的学习途径，有助于拓展学生的视野和知识面，激发创新思维。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自主学习和合作学习：数字化校园可以为学生提供自主学习和合作学习的平台，学生可以通过在线学习、讨论、协作等方式，自主安排学习进度和方式，培养自主学习和合作学习的能力，同时也有助于激发学生的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提供实践机会：数字化校园可以提供各种实践机会，如实验室、虚拟实验室、在线实验等，让学生可以通过实践来验证自己的想法和理论，从而培养实践能力和创新思维。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个性化教学：数字化校园可以根据学生的学习情况和需求，提供个性化的教学服务，如定制化的学习计划、在线辅导、学习资源推荐等，有助于满足学生的个性化需求，促进创新思维的发展。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数字化校园中学生创新思维能力的培养策略</a:t>
            </a:r>
            <a:endParaRPr altLang="en-US" lang="zh-CN"/>
          </a:p>
        </p:txBody>
      </p:sp>
      <p:sp>
        <p:nvSpPr>
          <p:cNvPr id="104963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实践与探索：提供实践机会和实验室环境，让学生通过实践探索，培养创新思维和实践能力。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评估与反馈：建立评估机制，及时反馈学生的学习情况，引导学生不断改进和创新。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0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建立数字化校园环境：提供丰富的数字化资源和学习工具，鼓励学生自主学习和探索。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6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创新教学方式：采用项目式学习、合作学习等教学方式，培养学生的创新思维和解决问题的能力。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2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跨学科学习：鼓励学生跨学科学习，拓宽视野，培养综合思维和创新能力。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数字化校园的具体应用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数字化教学</a:t>
            </a:r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数字化教学工具：利用在线平台、多媒体课件等工具进行教学活动，提高教学效率和学生学习兴趣。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数字化教学资源：通过数字化技术将教学资源整合、共享，方便师生获取学习资料，促进教学资源的优化配置。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数字化教学管理：利用数字化技术对教学过程进行监控、评估和反馈，提高教学质量和教学管理水平。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数字化教学创新：通过数字化技术推动教学模式、教学方法的创新，培养学生的创新思维和实践能力。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数字化管理</a:t>
            </a:r>
            <a:endParaRPr altLang="en-US" lang="zh-CN"/>
          </a:p>
        </p:txBody>
      </p:sp>
      <p:sp>
        <p:nvSpPr>
          <p:cNvPr id="10498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学生信息管理：实现学生信息的数字化存储、查询和更新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课程管理：在线选课、退课、查询课程安排等功能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成绩管理：数字化记录学生成绩，方便教师和学生查询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资源共享：数字化校园平台可以共享各类教学资源，提高资源利用效率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数字化服务</a:t>
            </a:r>
            <a:endParaRPr altLang="en-US" lang="zh-CN"/>
          </a:p>
        </p:txBody>
      </p:sp>
      <p:sp>
        <p:nvSpPr>
          <p:cNvPr id="10499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数字化图书馆：提供海量的电子书籍和资料，方便学生查阅和学习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在线教育平台：提供丰富的教学资源和课程，方便学生自主学习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虚拟实验室：模拟实验环境和设备，让学生进行实验操作和探索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在线心理咨询：为学生提供心理咨询服务，帮助学生解决心理问题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数字化交流</a:t>
            </a:r>
            <a:endParaRPr altLang="en-US" lang="zh-CN"/>
          </a:p>
        </p:txBody>
      </p:sp>
      <p:sp>
        <p:nvSpPr>
          <p:cNvPr id="10500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资源共享：数字化校园平台可以提供各种学习资源，如课件、视频、案例等，方便学生随时随地获取所需信息。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实时互动：通过在线聊天、论坛等方式，实现学生与学生、学生与教师之间的实时交流和讨论。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协作学习：学生可以通过数字化校园平台进行小组讨论、在线协作，共同完成学习任务，提高团队协作能力。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个性化学习：数字化校园平台可以根据学生的学习情况和兴趣爱好，提供个性化的学习资源和建议，帮助学生更好地发展自己的潜能。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数字化校园的未来发展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数字化校园的发展趋势</a:t>
            </a:r>
            <a:endParaRPr altLang="en-US" lang="zh-CN"/>
          </a:p>
        </p:txBody>
      </p:sp>
      <p:sp>
        <p:nvSpPr>
          <p:cNvPr id="10502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云计算和大数据技术的广泛应用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人工智能和机器学习技术推动教育创新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个性化教育和定制化学习成为主流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移动设备和物联网技术的深度融合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数字化校园的发展前景</a:t>
            </a:r>
            <a:endParaRPr altLang="en-US" lang="zh-CN"/>
          </a:p>
        </p:txBody>
      </p:sp>
      <p:sp>
        <p:nvSpPr>
          <p:cNvPr id="10503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数字化校园对学生创新思维能力的培养作用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数字化校园在教育领域的应用前景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数字化校园的发展挑战与应对策略</a:t>
            </a:r>
            <a:endParaRPr altLang="en-US" lang="zh-CN"/>
          </a:p>
        </p:txBody>
      </p:sp>
      <p:sp>
        <p:nvSpPr>
          <p:cNvPr id="1050394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98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0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挑战：技术更新迅速，需要不断跟进；网络安全问题日益突出；教育资源分布不均，数字化校园建设存在差距。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4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 fontScale="95833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应对策略：加强技术研发，提高数字化校园建设水平；强化网络安全意识，保障网络信息安全；推进教育资源共享，缩小数字化校园建设差距。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5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数字化校园是培养学生创新思维能力的有效途径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数字化校园建设需要注重教学资源的整合和优化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数字化校园建设需要注重培养学生的信息素养和创新能力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数字化校园建设需要学校、教师、学生和家长共同努力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6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进一步推广数字化校园建设，提高教育质量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建立数字化校园评价体系，不断完善数字化教育模式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鼓励学生参与数字化校园建设，培养创新思维能力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加强教师培训，提高数字化教育水平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6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1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1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1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1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0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2023-12-16T04:08:08Z</dcterms:created>
  <dcterms:modified xsi:type="dcterms:W3CDTF">2023-12-16T04:08:08Z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8215f5db111a445f8421eda971d102d5_21</vt:lpwstr>
  </property>
</Properties>
</file>