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01" r:id="rId1"/>
    <p:sldMasterId id="2147485938" r:id="rId2"/>
  </p:sldMasterIdLst>
  <p:notesMasterIdLst>
    <p:notesMasterId r:id="rId3"/>
  </p:notesMasterIdLst>
  <p:sldIdLst>
    <p:sldId id="1244" r:id="rId4"/>
    <p:sldId id="1248" r:id="rId5"/>
    <p:sldId id="1251" r:id="rId6"/>
    <p:sldId id="1254" r:id="rId7"/>
    <p:sldId id="1257" r:id="rId8"/>
    <p:sldId id="1260" r:id="rId9"/>
    <p:sldId id="1263" r:id="rId10"/>
    <p:sldId id="1266" r:id="rId11"/>
    <p:sldId id="1269" r:id="rId12"/>
    <p:sldId id="1272" r:id="rId13"/>
    <p:sldId id="1275" r:id="rId14"/>
    <p:sldId id="1278" r:id="rId15"/>
    <p:sldId id="1281" r:id="rId16"/>
    <p:sldId id="1284" r:id="rId17"/>
    <p:sldId id="1287" r:id="rId18"/>
    <p:sldId id="1290" r:id="rId19"/>
    <p:sldId id="1293" r:id="rId20"/>
    <p:sldId id="1296" r:id="rId21"/>
    <p:sldId id="1299" r:id="rId22"/>
    <p:sldId id="1302" r:id="rId23"/>
    <p:sldId id="1305" r:id="rId24"/>
    <p:sldId id="1308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02" r:id="rId1"/>
    <p:sldLayoutId id="2147485903" r:id="rId2"/>
    <p:sldLayoutId id="2147485904" r:id="rId3"/>
    <p:sldLayoutId id="2147485905" r:id="rId4"/>
    <p:sldLayoutId id="2147485906" r:id="rId5"/>
    <p:sldLayoutId id="2147485907" r:id="rId6"/>
    <p:sldLayoutId id="2147485908" r:id="rId7"/>
    <p:sldLayoutId id="2147485909" r:id="rId8"/>
    <p:sldLayoutId id="2147485910" r:id="rId9"/>
    <p:sldLayoutId id="2147485911" r:id="rId10"/>
    <p:sldLayoutId id="21474859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39" r:id="rId1"/>
    <p:sldLayoutId id="2147485940" r:id="rId2"/>
    <p:sldLayoutId id="2147485941" r:id="rId3"/>
    <p:sldLayoutId id="2147485942" r:id="rId4"/>
    <p:sldLayoutId id="2147485943" r:id="rId5"/>
    <p:sldLayoutId id="2147485944" r:id="rId6"/>
    <p:sldLayoutId id="2147485945" r:id="rId7"/>
    <p:sldLayoutId id="2147485946" r:id="rId8"/>
    <p:sldLayoutId id="2147485947" r:id="rId9"/>
    <p:sldLayoutId id="2147485948" r:id="rId10"/>
    <p:sldLayoutId id="21474859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学校双减对校园环境的改善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双减政策的背景和意义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双减政策的具体措施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双减政策对校园环境的影响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双减政策的实施效果和未来展望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学校在双减政策中的实践案例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教育焦虑：家长过度追求孩子成绩，导致教育内卷现象严重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教育改革：政府为了解决教育领域存在的问题，提出双减政策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教育资源不均衡：优质教育资源有限，难以满足所有学生的需求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学生压力：过重的学习负担影响学生的身心健康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双减政策对校园环境改善的意义</a:t>
            </a:r>
            <a:endParaRPr altLang="en-US" lang="zh-CN"/>
          </a:p>
        </p:txBody>
      </p:sp>
      <p:sp>
        <p:nvSpPr>
          <p:cNvPr id="10490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减轻学生课业负担，促进身心健康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促进教育公平，缩小城乡和校际差距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增强教师责任感，提升教育教学水平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提高教育质量，培养创新精神和实践能力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双减政策的具体措施</a:t>
            </a:r>
            <a:endParaRPr altLang="en-US" lang="zh-CN"/>
          </a:p>
        </p:txBody>
      </p:sp>
      <p:sp>
        <p:nvSpPr>
          <p:cNvPr id="104910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减轻学生作业负担的措施</a:t>
            </a:r>
            <a:endParaRPr altLang="en-US" lang="zh-CN"/>
          </a:p>
        </p:txBody>
      </p:sp>
      <p:sp>
        <p:nvSpPr>
          <p:cNvPr id="10491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控制作业总量和时长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建立作业公示制度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强化作业统筹管理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提高作业质量和有效性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减轻学生校外培训负担的措施</a:t>
            </a:r>
            <a:endParaRPr altLang="en-US" lang="zh-CN"/>
          </a:p>
        </p:txBody>
      </p:sp>
      <p:sp>
        <p:nvSpPr>
          <p:cNvPr id="10492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限制学科类培训机构的规模和数量，降低学生的校外培训负担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严格执行课程计划和教学大纲，规范学科类培训的内容和时间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加强对学科类培训机构的监管，提高培训质量和服务水平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推广普及科学教育，加强学校与家庭、社会的联系，引导学生全面发展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学校在双减政策中的角色和责任</a:t>
            </a:r>
            <a:endParaRPr altLang="en-US" lang="zh-CN"/>
          </a:p>
        </p:txBody>
      </p:sp>
      <p:sp>
        <p:nvSpPr>
          <p:cNvPr id="10492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加强课堂教学与学校管理的有机结合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减少作业量，控制作业时间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开展丰富多彩的课外活动，促进学生全面发展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提高教师素质，加强教育教学管理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双减政策对校园环境的影响</a:t>
            </a:r>
            <a:endParaRPr altLang="en-US" lang="zh-CN"/>
          </a:p>
        </p:txBody>
      </p:sp>
      <p:sp>
        <p:nvSpPr>
          <p:cNvPr id="104936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校园环境改善的具体表现</a:t>
            </a:r>
            <a:endParaRPr altLang="en-US" lang="zh-CN"/>
          </a:p>
        </p:txBody>
      </p:sp>
      <p:sp>
        <p:nvSpPr>
          <p:cNvPr id="10494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完善学校设施，营造舒适的学习和生活环境，提升学生的幸福感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减少学生作业负担，增加课外活动时间，促进学生全面发展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优化课程设置，提高课堂教学质量，提升学生的学习效果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加强心理健康教育，关注学生心理健康，促进学生健康成长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双减政策对学校师生身心健康的影响</a:t>
            </a:r>
            <a:endParaRPr altLang="en-US" lang="zh-CN"/>
          </a:p>
        </p:txBody>
      </p:sp>
      <p:sp>
        <p:nvSpPr>
          <p:cNvPr id="10494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增加学生课外活动时间，促进全面发展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减轻学生课业负担，促进身心健康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降低考试压力，减少心理负担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提高教师教学水平，减轻工作压力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双减政策对学校教育教学质量的影响</a:t>
            </a:r>
            <a:endParaRPr altLang="en-US" lang="zh-CN"/>
          </a:p>
        </p:txBody>
      </p:sp>
      <p:sp>
        <p:nvSpPr>
          <p:cNvPr id="10495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减轻学生课业负担，提高课堂效率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增加学生课外活动时间，促进全面发展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优化作业结构，提升教师教学水平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强化学校管理，提升学校整体办学水平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双减政策的实施效果和未来展望</a:t>
            </a:r>
            <a:endParaRPr altLang="en-US" lang="zh-CN"/>
          </a:p>
        </p:txBody>
      </p:sp>
      <p:sp>
        <p:nvSpPr>
          <p:cNvPr id="104960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双减政策实施的效果评估</a:t>
            </a:r>
            <a:endParaRPr altLang="en-US" lang="zh-CN"/>
          </a:p>
        </p:txBody>
      </p:sp>
      <p:sp>
        <p:nvSpPr>
          <p:cNvPr id="104964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提升教师素质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5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提高教育质量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双减政策实施中存在的问题和困难</a:t>
            </a:r>
            <a:endParaRPr altLang="en-US" lang="zh-CN"/>
          </a:p>
        </p:txBody>
      </p:sp>
      <p:sp>
        <p:nvSpPr>
          <p:cNvPr id="10497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学科类培训转地下，难以监管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家长焦虑心理难以缓解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学校课后服务供给不足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优质教育资源仍紧缺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双减政策的未来展望和建议</a:t>
            </a:r>
            <a:endParaRPr altLang="en-US" lang="zh-CN"/>
          </a:p>
        </p:txBody>
      </p:sp>
      <p:sp>
        <p:nvSpPr>
          <p:cNvPr id="10497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完善监管机制：加强对校外培训机构的监管，确保双减政策的有效执行。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强化家庭教育：引导家长正确认识教育目的，促进家庭教育和学校教育的有效衔接。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完善评价体系：建立多元评价体系，注重学生的综合素质和全面发展。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创新教育模式：探索新的教育模式，减轻学生负担，提高教育质量。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学校在双减政策中的实践案例</a:t>
            </a:r>
            <a:endParaRPr altLang="en-US" lang="zh-CN"/>
          </a:p>
        </p:txBody>
      </p:sp>
      <p:sp>
        <p:nvSpPr>
          <p:cNvPr id="104984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学校在减轻学生作业负担方面的实践案例</a:t>
            </a:r>
            <a:endParaRPr altLang="en-US" lang="zh-CN"/>
          </a:p>
        </p:txBody>
      </p:sp>
      <p:sp>
        <p:nvSpPr>
          <p:cNvPr id="10498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制定作业总量控制和检查制度，确保学生作业量适度。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推广分层作业，根据学生能力差异布置不同难度的作业。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开展作业辅导和答疑，帮助学生解决作业中的困难。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实施作业评价和反馈机制，及时调整教学策略和作业内容。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学校在减轻学生校外培训负担方面的实践案例</a:t>
            </a:r>
            <a:endParaRPr altLang="en-US" lang="zh-CN"/>
          </a:p>
        </p:txBody>
      </p:sp>
      <p:sp>
        <p:nvSpPr>
          <p:cNvPr id="10499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学校提供课后服务：在放学后提供丰富多彩的活动，以替代校外培训。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实施作业管理：控制作业量和难度，避免学生过度依赖校外培训。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开展校内拓展课程：通过开设各类拓展课程，满足学生个性化需求，减轻校外培训负担。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家校合作：加强与家长的沟通，引导家长理性选择校外培训，减轻学生负担。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学校在落实双减政策中的创新举措和经验分享</a:t>
            </a:r>
            <a:endParaRPr altLang="en-US" lang="zh-CN"/>
          </a:p>
        </p:txBody>
      </p:sp>
      <p:sp>
        <p:nvSpPr>
          <p:cNvPr id="10500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创新举措：开设多样化课程，满足学生个性化需求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经验分享：加强家校沟通，共同推进双减政策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经验分享：注重教师培训，提升教学质量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创新举措：优化作业设计，减轻学生课业负担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9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1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5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2024-01-05T11:11:28Z</dcterms:created>
  <dcterms:modified xsi:type="dcterms:W3CDTF">2024-01-05T11:11:28Z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ccc28bdf8acb476884bf368f81721aa7_21</vt:lpwstr>
  </property>
</Properties>
</file>