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698" r:id="rId1"/>
    <p:sldMasterId id="2147492735" r:id="rId2"/>
  </p:sldMasterIdLst>
  <p:notesMasterIdLst>
    <p:notesMasterId r:id="rId3"/>
  </p:notesMasterIdLst>
  <p:sldIdLst>
    <p:sldId id="4296" r:id="rId4"/>
    <p:sldId id="4301" r:id="rId5"/>
    <p:sldId id="4305" r:id="rId6"/>
    <p:sldId id="4308" r:id="rId7"/>
    <p:sldId id="4311" r:id="rId8"/>
    <p:sldId id="4314" r:id="rId9"/>
    <p:sldId id="4317" r:id="rId10"/>
    <p:sldId id="4320" r:id="rId11"/>
    <p:sldId id="4323" r:id="rId12"/>
    <p:sldId id="4326" r:id="rId13"/>
    <p:sldId id="4329" r:id="rId14"/>
    <p:sldId id="4332" r:id="rId15"/>
    <p:sldId id="4335" r:id="rId16"/>
    <p:sldId id="4338" r:id="rId17"/>
    <p:sldId id="4341" r:id="rId18"/>
    <p:sldId id="4344" r:id="rId19"/>
    <p:sldId id="4347" r:id="rId20"/>
    <p:sldId id="4350" r:id="rId21"/>
    <p:sldId id="4353" r:id="rId22"/>
    <p:sldId id="4356" r:id="rId23"/>
    <p:sldId id="4359" r:id="rId24"/>
    <p:sldId id="4362" r:id="rId25"/>
    <p:sldId id="4365" r:id="rId26"/>
    <p:sldId id="4368" r:id="rId27"/>
    <p:sldId id="4371" r:id="rId28"/>
    <p:sldId id="4374" r:id="rId29"/>
    <p:sldId id="4377" r:id="rId30"/>
    <p:sldId id="4380"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699" r:id="rId1"/>
    <p:sldLayoutId id="2147492700" r:id="rId2"/>
    <p:sldLayoutId id="2147492701" r:id="rId3"/>
    <p:sldLayoutId id="2147492702" r:id="rId4"/>
    <p:sldLayoutId id="2147492703" r:id="rId5"/>
    <p:sldLayoutId id="2147492704" r:id="rId6"/>
    <p:sldLayoutId id="2147492705" r:id="rId7"/>
    <p:sldLayoutId id="2147492706" r:id="rId8"/>
    <p:sldLayoutId id="2147492707" r:id="rId9"/>
    <p:sldLayoutId id="2147492708" r:id="rId10"/>
    <p:sldLayoutId id="214749270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2736" r:id="rId1"/>
    <p:sldLayoutId id="2147492737" r:id="rId2"/>
    <p:sldLayoutId id="2147492738" r:id="rId3"/>
    <p:sldLayoutId id="2147492739" r:id="rId4"/>
    <p:sldLayoutId id="2147492740" r:id="rId5"/>
    <p:sldLayoutId id="2147492741" r:id="rId6"/>
    <p:sldLayoutId id="2147492742" r:id="rId7"/>
    <p:sldLayoutId id="2147492743" r:id="rId8"/>
    <p:sldLayoutId id="2147492744" r:id="rId9"/>
    <p:sldLayoutId id="2147492745" r:id="rId10"/>
    <p:sldLayoutId id="2147492746"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tags" Target="../tags/tag183.xml"/><Relationship Id="rId18" Type="http://schemas.openxmlformats.org/officeDocument/2006/relationships/tags" Target="../tags/tag184.xml"/><Relationship Id="rId19" Type="http://schemas.openxmlformats.org/officeDocument/2006/relationships/tags" Target="../tags/tag185.xml"/><Relationship Id="rId20" Type="http://schemas.openxmlformats.org/officeDocument/2006/relationships/tags" Target="../tags/tag186.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tags" Target="../tags/tag271.xml"/><Relationship Id="rId18" Type="http://schemas.openxmlformats.org/officeDocument/2006/relationships/tags" Target="../tags/tag272.xml"/><Relationship Id="rId19" Type="http://schemas.openxmlformats.org/officeDocument/2006/relationships/tags" Target="../tags/tag273.xml"/><Relationship Id="rId20" Type="http://schemas.openxmlformats.org/officeDocument/2006/relationships/tags" Target="../tags/tag274.xml"/><Relationship Id="rId21" Type="http://schemas.openxmlformats.org/officeDocument/2006/relationships/tags" Target="../tags/tag275.xml"/><Relationship Id="rId22" Type="http://schemas.openxmlformats.org/officeDocument/2006/relationships/tags" Target="../tags/tag276.xml"/><Relationship Id="rId23" Type="http://schemas.openxmlformats.org/officeDocument/2006/relationships/tags" Target="../tags/tag277.xml"/><Relationship Id="rId24" Type="http://schemas.openxmlformats.org/officeDocument/2006/relationships/tags" Target="../tags/tag278.xml"/><Relationship Id="rId25" Type="http://schemas.openxmlformats.org/officeDocument/2006/relationships/tags" Target="../tags/tag279.xml"/><Relationship Id="rId26" Type="http://schemas.openxmlformats.org/officeDocument/2006/relationships/tags" Target="../tags/tag280.xml"/><Relationship Id="rId27" Type="http://schemas.openxmlformats.org/officeDocument/2006/relationships/tags" Target="../tags/tag281.xml"/><Relationship Id="rId28" Type="http://schemas.openxmlformats.org/officeDocument/2006/relationships/tags" Target="../tags/tag282.xml"/><Relationship Id="rId29" Type="http://schemas.openxmlformats.org/officeDocument/2006/relationships/tags" Target="../tags/tag283.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tags" Target="../tags/tag352.xml"/><Relationship Id="rId14" Type="http://schemas.openxmlformats.org/officeDocument/2006/relationships/tags" Target="../tags/tag353.xml"/><Relationship Id="rId15" Type="http://schemas.openxmlformats.org/officeDocument/2006/relationships/tags" Target="../tags/tag354.xml"/><Relationship Id="rId16" Type="http://schemas.openxmlformats.org/officeDocument/2006/relationships/tags" Target="../tags/tag355.xml"/><Relationship Id="rId17" Type="http://schemas.openxmlformats.org/officeDocument/2006/relationships/tags" Target="../tags/tag356.xml"/><Relationship Id="rId18" Type="http://schemas.openxmlformats.org/officeDocument/2006/relationships/tags" Target="../tags/tag357.xml"/><Relationship Id="rId19" Type="http://schemas.openxmlformats.org/officeDocument/2006/relationships/tags" Target="../tags/tag358.xml"/><Relationship Id="rId20" Type="http://schemas.openxmlformats.org/officeDocument/2006/relationships/tags" Target="../tags/tag359.xml"/><Relationship Id="rId21" Type="http://schemas.openxmlformats.org/officeDocument/2006/relationships/tags" Target="../tags/tag360.xml"/><Relationship Id="rId22" Type="http://schemas.openxmlformats.org/officeDocument/2006/relationships/tags" Target="../tags/tag361.xml"/><Relationship Id="rId23" Type="http://schemas.openxmlformats.org/officeDocument/2006/relationships/tags" Target="../tags/tag362.xml"/><Relationship Id="rId24" Type="http://schemas.openxmlformats.org/officeDocument/2006/relationships/tags" Target="../tags/tag363.xml"/><Relationship Id="rId25" Type="http://schemas.openxmlformats.org/officeDocument/2006/relationships/tags" Target="../tags/tag364.xml"/><Relationship Id="rId26" Type="http://schemas.openxmlformats.org/officeDocument/2006/relationships/tags" Target="../tags/tag365.xml"/><Relationship Id="rId27" Type="http://schemas.openxmlformats.org/officeDocument/2006/relationships/tags" Target="../tags/tag366.xml"/><Relationship Id="rId28" Type="http://schemas.openxmlformats.org/officeDocument/2006/relationships/tags" Target="../tags/tag367.xml"/><Relationship Id="rId29" Type="http://schemas.openxmlformats.org/officeDocument/2006/relationships/tags" Target="../tags/tag368.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tags" Target="../tags/tag384.xml"/><Relationship Id="rId17" Type="http://schemas.openxmlformats.org/officeDocument/2006/relationships/tags" Target="../tags/tag385.xml"/><Relationship Id="rId18" Type="http://schemas.openxmlformats.org/officeDocument/2006/relationships/tags" Target="../tags/tag386.xml"/><Relationship Id="rId19" Type="http://schemas.openxmlformats.org/officeDocument/2006/relationships/tags" Target="../tags/tag387.xml"/><Relationship Id="rId20" Type="http://schemas.openxmlformats.org/officeDocument/2006/relationships/tags" Target="../tags/tag388.xml"/><Relationship Id="rId21" Type="http://schemas.openxmlformats.org/officeDocument/2006/relationships/tags" Target="../tags/tag389.xml"/><Relationship Id="rId22" Type="http://schemas.openxmlformats.org/officeDocument/2006/relationships/tags" Target="../tags/tag390.xml"/><Relationship Id="rId23" Type="http://schemas.openxmlformats.org/officeDocument/2006/relationships/tags" Target="../tags/tag391.xml"/><Relationship Id="rId24" Type="http://schemas.openxmlformats.org/officeDocument/2006/relationships/tags" Target="../tags/tag392.xml"/><Relationship Id="rId25" Type="http://schemas.openxmlformats.org/officeDocument/2006/relationships/tags" Target="../tags/tag393.xml"/><Relationship Id="rId26" Type="http://schemas.openxmlformats.org/officeDocument/2006/relationships/tags" Target="../tags/tag394.xml"/><Relationship Id="rId27" Type="http://schemas.openxmlformats.org/officeDocument/2006/relationships/tags" Target="../tags/tag395.xml"/><Relationship Id="rId28" Type="http://schemas.openxmlformats.org/officeDocument/2006/relationships/tags" Target="../tags/tag396.xml"/><Relationship Id="rId29" Type="http://schemas.openxmlformats.org/officeDocument/2006/relationships/tags" Target="../tags/tag397.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406.xml"/><Relationship Id="rId2" Type="http://schemas.openxmlformats.org/officeDocument/2006/relationships/tags" Target="../tags/tag407.xml"/><Relationship Id="rId3" Type="http://schemas.openxmlformats.org/officeDocument/2006/relationships/tags" Target="../tags/tag408.xml"/><Relationship Id="rId4" Type="http://schemas.openxmlformats.org/officeDocument/2006/relationships/tags" Target="../tags/tag409.xml"/><Relationship Id="rId5" Type="http://schemas.openxmlformats.org/officeDocument/2006/relationships/tags" Target="../tags/tag410.xml"/><Relationship Id="rId6" Type="http://schemas.openxmlformats.org/officeDocument/2006/relationships/tags" Target="../tags/tag411.xml"/><Relationship Id="rId7" Type="http://schemas.openxmlformats.org/officeDocument/2006/relationships/tags" Target="../tags/tag412.xml"/><Relationship Id="rId8" Type="http://schemas.openxmlformats.org/officeDocument/2006/relationships/tags" Target="../tags/tag413.xml"/><Relationship Id="rId9" Type="http://schemas.openxmlformats.org/officeDocument/2006/relationships/tags" Target="../tags/tag414.xml"/><Relationship Id="rId10" Type="http://schemas.openxmlformats.org/officeDocument/2006/relationships/tags" Target="../tags/tag415.xml"/><Relationship Id="rId11" Type="http://schemas.openxmlformats.org/officeDocument/2006/relationships/tags" Target="../tags/tag416.xml"/><Relationship Id="rId12" Type="http://schemas.openxmlformats.org/officeDocument/2006/relationships/tags" Target="../tags/tag41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tags" Target="../tags/tag421.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初始中生美术教育中的创意表达与综合素养</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初始中生美术教育的重要性</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创意表达在初始中生美术教育中的体现</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综合素养在初始中生美术教育中的培养</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如何促进初始中生美术教育中的创意表达与综合素养</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初始中生美术教育中的创意表达与综合素养的实践案例</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初始中生美术教育的重要性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培养审美意识</a:t>
            </a:r>
            <a:endParaRPr altLang="en-US" lang="zh-CN"/>
          </a:p>
        </p:txBody>
      </p:sp>
      <p:sp>
        <p:nvSpPr>
          <p:cNvPr id="104896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7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促进学生情感表达和沟通能力的提高</a:t>
            </a:r>
            <a:endParaRPr altLang="en-US" dirty="0" sz="2400" lang="zh-CN">
              <a:latin typeface="+mn-ea"/>
              <a:ea typeface="+mn-ea"/>
            </a:endParaRPr>
          </a:p>
        </p:txBody>
      </p:sp>
      <p:sp>
        <p:nvSpPr>
          <p:cNvPr id="104898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帮助学生建立积极的生活态度和价值观</a:t>
            </a:r>
            <a:endParaRPr altLang="en-US" dirty="0" sz="2400" lang="zh-CN">
              <a:latin typeface="+mn-ea"/>
              <a:ea typeface="+mn-ea"/>
            </a:endParaRPr>
          </a:p>
        </p:txBody>
      </p:sp>
      <p:sp>
        <p:nvSpPr>
          <p:cNvPr id="104898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提升学生对美的感知和欣赏能力</a:t>
            </a:r>
            <a:endParaRPr altLang="en-US" dirty="0" sz="2400" lang="zh-CN">
              <a:latin typeface="+mn-ea"/>
              <a:ea typeface="+mn-ea"/>
            </a:endParaRPr>
          </a:p>
        </p:txBody>
      </p:sp>
      <p:sp>
        <p:nvSpPr>
          <p:cNvPr id="104899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培养学生的创造力和想象力</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3"/>
          </p:nvPr>
        </p:nvSpPr>
        <p:spPr/>
        <p:txBody>
          <a:bodyPr/>
          <a:p>
            <a:r>
              <a:rPr altLang="en-US" lang="zh-CN"/>
              <a:t>激发创造力和想象力</a:t>
            </a:r>
            <a:endParaRPr altLang="en-US" lang="zh-CN"/>
          </a:p>
        </p:txBody>
      </p:sp>
      <p:sp>
        <p:nvSpPr>
          <p:cNvPr id="104902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初始中生美术教育能够培养学生的观察力和感知力，激发创造力和想象力。</a:t>
            </a:r>
            <a:endParaRPr altLang="en-US" dirty="0" sz="2000" lang="zh-CN" spc="150">
              <a:solidFill>
                <a:schemeClr val="tx1">
                  <a:lumMod val="85000"/>
                  <a:lumOff val="15000"/>
                </a:schemeClr>
              </a:solidFill>
              <a:latin typeface="+mn-ea"/>
              <a:sym typeface="+mn-ea"/>
            </a:endParaRPr>
          </a:p>
        </p:txBody>
      </p:sp>
      <p:sp>
        <p:nvSpPr>
          <p:cNvPr id="104903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通过美术教育，学生可以发挥自己的想象力和创造力，创作出具有个性和创意的作品。</a:t>
            </a:r>
            <a:endParaRPr altLang="en-US" dirty="0" sz="2000" lang="zh-CN" spc="150">
              <a:solidFill>
                <a:schemeClr val="tx1">
                  <a:lumMod val="85000"/>
                  <a:lumOff val="15000"/>
                </a:schemeClr>
              </a:solidFill>
              <a:latin typeface="+mn-ea"/>
              <a:sym typeface="+mn-ea"/>
            </a:endParaRPr>
          </a:p>
        </p:txBody>
      </p:sp>
      <p:sp>
        <p:nvSpPr>
          <p:cNvPr id="104903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初始中生正处于思维活跃、创造力旺盛的阶段，美术教育能够提供良好的创作环境和机会。</a:t>
            </a:r>
            <a:endParaRPr altLang="en-US" dirty="0" sz="2000" lang="zh-CN" spc="150">
              <a:solidFill>
                <a:schemeClr val="tx1">
                  <a:lumMod val="85000"/>
                  <a:lumOff val="15000"/>
                </a:schemeClr>
              </a:solidFill>
              <a:latin typeface="+mn-ea"/>
              <a:sym typeface="+mn-ea"/>
            </a:endParaRPr>
          </a:p>
        </p:txBody>
      </p:sp>
      <p:sp>
        <p:nvSpPr>
          <p:cNvPr id="104904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美术教育中的创意表达能够帮助学生培养创新思维和解决问题的能力，对未来的学习和工作具有重要意义。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2" name="标题 1"/>
          <p:cNvSpPr>
            <a:spLocks noGrp="1"/>
          </p:cNvSpPr>
          <p:nvPr>
            <p:ph type="title" idx="3"/>
          </p:nvPr>
        </p:nvSpPr>
        <p:spPr/>
        <p:txBody>
          <a:bodyPr/>
          <a:p>
            <a:r>
              <a:rPr altLang="en-US" lang="zh-CN"/>
              <a:t>提升综合素养</a:t>
            </a:r>
            <a:endParaRPr altLang="en-US" lang="zh-CN"/>
          </a:p>
        </p:txBody>
      </p:sp>
      <p:sp>
        <p:nvSpPr>
          <p:cNvPr id="104908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8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培养审美意识：初始中生美术教育能够帮助学生形成良好的审美观念和意识，提高对美的敏感度和鉴赏能力。</a:t>
            </a:r>
            <a:endParaRPr altLang="en-US" dirty="0" lang="zh-CN" spc="200">
              <a:solidFill>
                <a:schemeClr val="tx1">
                  <a:lumMod val="85000"/>
                  <a:lumOff val="15000"/>
                </a:schemeClr>
              </a:solidFill>
              <a:latin typeface="+mn-ea"/>
              <a:sym typeface="+mn-ea"/>
            </a:endParaRPr>
          </a:p>
        </p:txBody>
      </p:sp>
      <p:sp>
        <p:nvSpPr>
          <p:cNvPr id="104909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9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激发创造力：通过创意表达的训练，初始中生美术教育能够激发学生的创造力，培养其独立思考和创新的能力。</a:t>
            </a:r>
            <a:endParaRPr altLang="en-US" dirty="0" lang="zh-CN" spc="200">
              <a:solidFill>
                <a:schemeClr val="tx1">
                  <a:lumMod val="85000"/>
                  <a:lumOff val="15000"/>
                </a:schemeClr>
              </a:solidFill>
              <a:latin typeface="+mn-ea"/>
              <a:sym typeface="+mn-ea"/>
            </a:endParaRPr>
          </a:p>
        </p:txBody>
      </p:sp>
      <p:sp>
        <p:nvSpPr>
          <p:cNvPr id="104909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促进全面发展：初始中生美术教育中的创意表达与综合素养的提升有助于学生的全面发展，提高其综合素质和社会适应能力。</a:t>
            </a:r>
            <a:endParaRPr altLang="en-US" dirty="0" lang="zh-CN" spc="200">
              <a:solidFill>
                <a:schemeClr val="tx1">
                  <a:lumMod val="85000"/>
                  <a:lumOff val="15000"/>
                </a:schemeClr>
              </a:solidFill>
              <a:latin typeface="+mn-ea"/>
              <a:sym typeface="+mn-ea"/>
            </a:endParaRPr>
          </a:p>
        </p:txBody>
      </p:sp>
      <p:sp>
        <p:nvSpPr>
          <p:cNvPr id="104910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6" name="文本框 10"/>
          <p:cNvSpPr txBox="1"/>
          <p:nvPr>
            <p:custDataLst>
              <p:tags r:id="rId12"/>
            </p:custDataLst>
          </p:nvPr>
        </p:nvSpPr>
        <p:spPr>
          <a:xfrm>
            <a:off x="9141764" y="2290359"/>
            <a:ext cx="2280103" cy="3406519"/>
          </a:xfrm>
          <a:prstGeom prst="rect"/>
          <a:noFill/>
        </p:spPr>
        <p:txBody>
          <a:bodyPr anchor="t" anchorCtr="0" rtlCol="0" wrap="square">
            <a:normAutofit fontScale="8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培养跨学科能力：初始中生美术教育能够培养学生的跨学科能力，如观察力、想象力、表达力和沟通能力等，这些能力在各个学科的学习和未来的职业生涯中都非常重要。</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0" name="标题 1"/>
          <p:cNvSpPr>
            <a:spLocks noGrp="1"/>
          </p:cNvSpPr>
          <p:nvPr>
            <p:ph type="title" idx="3"/>
          </p:nvPr>
        </p:nvSpPr>
        <p:spPr/>
        <p:txBody>
          <a:bodyPr/>
          <a:p>
            <a:r>
              <a:rPr altLang="en-US" lang="zh-CN"/>
              <a:t>为未来发展奠定基础</a:t>
            </a:r>
            <a:endParaRPr altLang="en-US" lang="zh-CN"/>
          </a:p>
        </p:txBody>
      </p:sp>
      <p:sp>
        <p:nvSpPr>
          <p:cNvPr id="1049142"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44"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46"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培养创造力：初始中生正处于想象力丰富的阶段，美术教育能够激发他们的创造力，为未来的创新发展奠定基础。</a:t>
            </a:r>
            <a:endParaRPr altLang="en-US" dirty="0" lang="zh-CN">
              <a:solidFill>
                <a:schemeClr val="tx1">
                  <a:lumMod val="65000"/>
                  <a:lumOff val="35000"/>
                </a:schemeClr>
              </a:solidFill>
              <a:latin typeface="+中文正文" charset="0"/>
            </a:endParaRPr>
          </a:p>
        </p:txBody>
      </p:sp>
      <p:sp>
        <p:nvSpPr>
          <p:cNvPr id="1049148"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50"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52"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54"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提升审美素养：通过美术教育，初始中生可以培养良好的审美观和艺术鉴赏能力，为未来的生活和职业发展提供更多可能性。</a:t>
            </a:r>
            <a:endParaRPr altLang="en-US" dirty="0" lang="zh-CN">
              <a:solidFill>
                <a:schemeClr val="tx1">
                  <a:lumMod val="65000"/>
                  <a:lumOff val="35000"/>
                </a:schemeClr>
              </a:solidFill>
              <a:latin typeface="+中文正文" charset="0"/>
            </a:endParaRPr>
          </a:p>
        </p:txBody>
      </p:sp>
      <p:sp>
        <p:nvSpPr>
          <p:cNvPr id="1049156"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58"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60"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62"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促进全面发展：美术教育不仅涉及到绘画技能，还涉及到观察、思考、表达等多种能力的综合运用。这些能力对于未来的学习和工作都非常重要。</a:t>
            </a:r>
            <a:endParaRPr altLang="en-US" dirty="0" lang="zh-CN">
              <a:solidFill>
                <a:schemeClr val="tx1">
                  <a:lumMod val="65000"/>
                  <a:lumOff val="35000"/>
                </a:schemeClr>
              </a:solidFill>
              <a:latin typeface="+中文正文" charset="0"/>
            </a:endParaRPr>
          </a:p>
        </p:txBody>
      </p:sp>
      <p:sp>
        <p:nvSpPr>
          <p:cNvPr id="1049164"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66"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68"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70"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培养解决问题的能力：在美术创作过程中，初始中生需要面对各种问题并寻找解决方案。这种能力的培养有助于他们在未来工作中更好地应对挑战。</a:t>
            </a:r>
            <a:endParaRPr altLang="en-US" dirty="0" lang="zh-CN">
              <a:solidFill>
                <a:schemeClr val="tx1">
                  <a:lumMod val="65000"/>
                  <a:lumOff val="35000"/>
                </a:schemeClr>
              </a:solidFill>
              <a:latin typeface="+中文正文" charset="0"/>
            </a:endParaRPr>
          </a:p>
        </p:txBody>
      </p:sp>
      <p:sp>
        <p:nvSpPr>
          <p:cNvPr id="1049172"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6" name="标题 1"/>
          <p:cNvSpPr>
            <a:spLocks noGrp="1"/>
          </p:cNvSpPr>
          <p:nvPr>
            <p:ph type="title" idx="4"/>
            <p:custDataLst>
              <p:tags r:id="rId1"/>
            </p:custDataLst>
          </p:nvPr>
        </p:nvSpPr>
        <p:spPr/>
        <p:txBody>
          <a:bodyPr>
            <a:normAutofit fontScale="90000"/>
          </a:bodyPr>
          <a:p>
            <a:r>
              <a:rPr altLang="en-US" lang="zh-CN"/>
              <a:t>创意表达在初始中生美术教育中的体现</a:t>
            </a:r>
            <a:endParaRPr altLang="en-US" lang="zh-CN"/>
          </a:p>
        </p:txBody>
      </p:sp>
      <p:sp>
        <p:nvSpPr>
          <p:cNvPr id="104920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210"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2" name="标题 1"/>
          <p:cNvSpPr>
            <a:spLocks noGrp="1"/>
          </p:cNvSpPr>
          <p:nvPr>
            <p:ph type="title" idx="3"/>
          </p:nvPr>
        </p:nvSpPr>
        <p:spPr/>
        <p:txBody>
          <a:bodyPr/>
          <a:p>
            <a:r>
              <a:rPr altLang="en-US" lang="zh-CN"/>
              <a:t>创意绘画技巧</a:t>
            </a:r>
            <a:endParaRPr altLang="en-US" lang="zh-CN"/>
          </a:p>
        </p:txBody>
      </p:sp>
      <p:sp>
        <p:nvSpPr>
          <p:cNvPr id="104925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运用多种绘画材料和工具，激发创造力和想象力。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结合生活经验和情感体验，表达个人观点和感受。</a:t>
            </a:r>
            <a:endParaRPr dirty="0" sz="2000" err="1">
              <a:solidFill>
                <a:schemeClr val="tx1">
                  <a:lumMod val="75000"/>
                  <a:lumOff val="25000"/>
                </a:schemeClr>
              </a:solidFill>
              <a:latin typeface="+mn-ea"/>
              <a:ea typeface="+mn-ea"/>
              <a:cs typeface="+mn-ea"/>
              <a:sym typeface="+mn-lt"/>
            </a:endParaRPr>
          </a:p>
        </p:txBody>
      </p:sp>
      <p:sp>
        <p:nvSpPr>
          <p:cNvPr id="104927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8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鼓励学生在绘画过程中不断尝试和探索，发挥创造力和想象力。</a:t>
            </a:r>
            <a:endParaRPr dirty="0" sz="2000" err="1">
              <a:solidFill>
                <a:schemeClr val="tx1">
                  <a:lumMod val="75000"/>
                  <a:lumOff val="25000"/>
                </a:schemeClr>
              </a:solidFill>
              <a:latin typeface="+mn-ea"/>
              <a:ea typeface="+mn-ea"/>
              <a:cs typeface="+mn-ea"/>
              <a:sym typeface="+mn-lt"/>
            </a:endParaRPr>
          </a:p>
        </p:txBody>
      </p:sp>
      <p:sp>
        <p:nvSpPr>
          <p:cNvPr id="10492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打破传统绘画规则和技巧，尝试新的表现形式和手法。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6" name="标题 1"/>
          <p:cNvSpPr>
            <a:spLocks noGrp="1"/>
          </p:cNvSpPr>
          <p:nvPr>
            <p:ph type="title" idx="3"/>
          </p:nvPr>
        </p:nvSpPr>
        <p:spPr/>
        <p:txBody>
          <a:bodyPr/>
          <a:p>
            <a:r>
              <a:rPr altLang="en-US" lang="zh-CN"/>
              <a:t>创意手工制作</a:t>
            </a:r>
            <a:endParaRPr altLang="en-US" lang="zh-CN"/>
          </a:p>
        </p:txBody>
      </p:sp>
      <p:sp>
        <p:nvSpPr>
          <p:cNvPr id="104932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3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创意手工制作是初始中生美术教育中创意表达的重要形式之一</a:t>
            </a:r>
            <a:endParaRPr altLang="en-US" dirty="0" sz="2000" lang="zh-CN" spc="200">
              <a:solidFill>
                <a:schemeClr val="tx1">
                  <a:lumMod val="85000"/>
                  <a:lumOff val="15000"/>
                </a:schemeClr>
              </a:solidFill>
              <a:latin typeface="+mn-ea"/>
              <a:sym typeface="+mn-ea"/>
            </a:endParaRPr>
          </a:p>
        </p:txBody>
      </p:sp>
      <p:sp>
        <p:nvSpPr>
          <p:cNvPr id="104933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3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通过创意手工制作，学生可以发挥想象力，创造出独特的艺术作品</a:t>
            </a:r>
            <a:endParaRPr altLang="en-US" dirty="0" sz="2000" lang="zh-CN" spc="200">
              <a:solidFill>
                <a:schemeClr val="tx1">
                  <a:lumMod val="85000"/>
                  <a:lumOff val="15000"/>
                </a:schemeClr>
              </a:solidFill>
              <a:latin typeface="+mn-ea"/>
              <a:sym typeface="+mn-ea"/>
            </a:endParaRPr>
          </a:p>
        </p:txBody>
      </p:sp>
      <p:sp>
        <p:nvSpPr>
          <p:cNvPr id="104934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4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创意手工制作有助于培养学生的动手能力、创造力和审美能力</a:t>
            </a:r>
            <a:endParaRPr altLang="en-US" dirty="0" sz="2000" lang="zh-CN" spc="200">
              <a:solidFill>
                <a:schemeClr val="tx1">
                  <a:lumMod val="85000"/>
                  <a:lumOff val="15000"/>
                </a:schemeClr>
              </a:solidFill>
              <a:latin typeface="+mn-ea"/>
              <a:sym typeface="+mn-ea"/>
            </a:endParaRPr>
          </a:p>
        </p:txBody>
      </p:sp>
      <p:sp>
        <p:nvSpPr>
          <p:cNvPr id="104934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在初始中生美术教育中，创意手工制作应该与绘画等其他艺术形式相结合，提高学生的综合素养</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4" name="标题 1"/>
          <p:cNvSpPr>
            <a:spLocks noGrp="1"/>
          </p:cNvSpPr>
          <p:nvPr>
            <p:ph type="title" idx="3"/>
          </p:nvPr>
        </p:nvSpPr>
        <p:spPr/>
        <p:txBody>
          <a:bodyPr/>
          <a:p>
            <a:r>
              <a:rPr altLang="en-US" lang="zh-CN"/>
              <a:t>创意材料运用</a:t>
            </a:r>
            <a:endParaRPr altLang="en-US" lang="zh-CN"/>
          </a:p>
        </p:txBody>
      </p:sp>
      <p:sp>
        <p:nvSpPr>
          <p:cNvPr id="10493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创意材料：各种纸张、布料、颜料等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运用方式：拼贴、剪纸、绘画等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效果：丰富作品的表现力和视觉效果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意义：培养学生的创造力和想象力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2" name="标题 1"/>
          <p:cNvSpPr>
            <a:spLocks noGrp="1"/>
          </p:cNvSpPr>
          <p:nvPr>
            <p:ph type="title" idx="3"/>
          </p:nvPr>
        </p:nvSpPr>
        <p:spPr/>
        <p:txBody>
          <a:bodyPr/>
          <a:p>
            <a:r>
              <a:rPr altLang="en-US" lang="zh-CN"/>
              <a:t>创意空间布局</a:t>
            </a:r>
            <a:endParaRPr altLang="en-US" lang="zh-CN"/>
          </a:p>
        </p:txBody>
      </p:sp>
      <p:sp>
        <p:nvSpPr>
          <p:cNvPr id="1049444"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46"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48"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50"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52"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454"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56"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458"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60"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创意空间布局的概念：在初始中生美术教育中，创意空间布局是指通过合理规划画面的布局，使画面更加富有层次感和立体感，从而表现出创作者的意图和情感。</a:t>
            </a:r>
            <a:endParaRPr altLang="en-US" sz="1000" lang="zh-CN" spc="150">
              <a:solidFill>
                <a:schemeClr val="tx1">
                  <a:lumMod val="65000"/>
                  <a:lumOff val="35000"/>
                </a:schemeClr>
              </a:solidFill>
              <a:latin typeface="+mn-ea"/>
            </a:endParaRPr>
          </a:p>
        </p:txBody>
      </p:sp>
      <p:sp>
        <p:nvSpPr>
          <p:cNvPr id="1049462"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64"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创意空间布局的意义：创意空间布局是初始中生美术教育中创意表达的重要组成部分，它能够培养学生的空间想象力和创造力，提高学生的审美素养和艺术修养。</a:t>
            </a:r>
            <a:endParaRPr altLang="en-US" sz="1000" lang="zh-CN" spc="150">
              <a:solidFill>
                <a:schemeClr val="tx1">
                  <a:lumMod val="65000"/>
                  <a:lumOff val="35000"/>
                </a:schemeClr>
              </a:solidFill>
              <a:latin typeface="+mn-ea"/>
            </a:endParaRPr>
          </a:p>
        </p:txBody>
      </p:sp>
      <p:sp>
        <p:nvSpPr>
          <p:cNvPr id="1049466"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68"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创意空间布局的方法：在初始中生美术教育中，教师可以通过引导学生观察、思考和实践，让学生掌握创意空间布局的方法。例如，可以通过改变视角、运用透视技巧、运用色彩和明暗对比等方式来营造画面的空间感。</a:t>
            </a:r>
            <a:endParaRPr altLang="en-US" sz="1000" lang="zh-CN" spc="150">
              <a:solidFill>
                <a:schemeClr val="tx1">
                  <a:lumMod val="65000"/>
                  <a:lumOff val="35000"/>
                </a:schemeClr>
              </a:solidFill>
              <a:latin typeface="+mn-ea"/>
            </a:endParaRPr>
          </a:p>
        </p:txBody>
      </p:sp>
      <p:sp>
        <p:nvSpPr>
          <p:cNvPr id="1049470"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72"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fontScale="62857"/>
          </a:bodyPr>
          <a:p>
            <a:pPr>
              <a:lnSpc>
                <a:spcPct val="130000"/>
              </a:lnSpc>
              <a:spcAft>
                <a:spcPts val="1000"/>
              </a:spcAft>
            </a:pPr>
            <a:r>
              <a:rPr altLang="en-US" sz="1400" lang="zh-CN" spc="150">
                <a:solidFill>
                  <a:schemeClr val="tx1">
                    <a:lumMod val="65000"/>
                    <a:lumOff val="35000"/>
                  </a:schemeClr>
                </a:solidFill>
                <a:latin typeface="+mn-ea"/>
              </a:rPr>
              <a:t>创意空间布局的实践：在初始中生美术教育中，教师可以通过布置相关练习和创作任务，让学生在实际操作中掌握创意空间布局的技巧。同时，也可以通过展示学生的作品和评价学生的表现，让学生更好地认识自己的优点和不足，进一步提高自己的创意表达能力。</a:t>
            </a:r>
            <a:endParaRPr altLang="en-US" sz="1400" lang="zh-CN" spc="150">
              <a:solidFill>
                <a:schemeClr val="tx1">
                  <a:lumMod val="65000"/>
                  <a:lumOff val="35000"/>
                </a:schemeClr>
              </a:solidFill>
              <a:latin typeface="+mn-ea"/>
            </a:endParaRPr>
          </a:p>
        </p:txBody>
      </p:sp>
      <p:sp>
        <p:nvSpPr>
          <p:cNvPr id="1049474"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8" name="标题 1"/>
          <p:cNvSpPr>
            <a:spLocks noGrp="1"/>
          </p:cNvSpPr>
          <p:nvPr>
            <p:ph type="title" idx="4"/>
            <p:custDataLst>
              <p:tags r:id="rId1"/>
            </p:custDataLst>
          </p:nvPr>
        </p:nvSpPr>
        <p:spPr/>
        <p:txBody>
          <a:bodyPr>
            <a:normAutofit fontScale="90000"/>
          </a:bodyPr>
          <a:p>
            <a:r>
              <a:rPr altLang="en-US" lang="zh-CN"/>
              <a:t>综合素养在初始中生美术教育中的培养</a:t>
            </a:r>
            <a:endParaRPr altLang="en-US" lang="zh-CN"/>
          </a:p>
        </p:txBody>
      </p:sp>
      <p:sp>
        <p:nvSpPr>
          <p:cNvPr id="104951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512"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4" name="标题 1"/>
          <p:cNvSpPr>
            <a:spLocks noGrp="1"/>
          </p:cNvSpPr>
          <p:nvPr>
            <p:ph type="title" idx="3"/>
          </p:nvPr>
        </p:nvSpPr>
        <p:spPr/>
        <p:txBody>
          <a:bodyPr/>
          <a:p>
            <a:r>
              <a:rPr altLang="en-US" lang="zh-CN"/>
              <a:t>跨学科知识的融合</a:t>
            </a:r>
            <a:endParaRPr altLang="en-US" lang="zh-CN"/>
          </a:p>
        </p:txBody>
      </p:sp>
      <p:sp>
        <p:nvSpPr>
          <p:cNvPr id="104955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美术与其他学科的关联性</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创意表达与综合素养的相互促进</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跨学科知识在美术教育中的应用</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综合素养培养的重要性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32" name="标题 1"/>
          <p:cNvSpPr>
            <a:spLocks noGrp="1"/>
          </p:cNvSpPr>
          <p:nvPr>
            <p:ph type="title" idx="3"/>
          </p:nvPr>
        </p:nvSpPr>
        <p:spPr/>
        <p:txBody>
          <a:bodyPr/>
          <a:p>
            <a:r>
              <a:rPr altLang="en-US" lang="zh-CN"/>
              <a:t>观察力和表现力的提升</a:t>
            </a:r>
            <a:endParaRPr altLang="en-US" lang="zh-CN"/>
          </a:p>
        </p:txBody>
      </p:sp>
      <p:sp>
        <p:nvSpPr>
          <p:cNvPr id="104963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观察力：培养学生对自然和生活的敏锐感知，发现美和创意的灵感来源</a:t>
            </a:r>
            <a:endParaRPr altLang="en-US" dirty="0" sz="2000" lang="zh-CN" spc="150">
              <a:solidFill>
                <a:schemeClr val="tx1">
                  <a:lumMod val="75000"/>
                  <a:lumOff val="25000"/>
                </a:schemeClr>
              </a:solidFill>
              <a:latin typeface="+mn-ea"/>
              <a:sym typeface="+mn-ea"/>
            </a:endParaRPr>
          </a:p>
        </p:txBody>
      </p:sp>
      <p:sp>
        <p:nvSpPr>
          <p:cNvPr id="104963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表现力：通过绘画、雕塑等艺术形式，培养学生的表达能力和创新思维</a:t>
            </a:r>
            <a:endParaRPr altLang="en-US" dirty="0" sz="2000" lang="zh-CN" spc="150">
              <a:solidFill>
                <a:schemeClr val="tx1">
                  <a:lumMod val="75000"/>
                  <a:lumOff val="25000"/>
                </a:schemeClr>
              </a:solidFill>
              <a:latin typeface="+mn-ea"/>
              <a:sym typeface="+mn-ea"/>
            </a:endParaRPr>
          </a:p>
        </p:txBody>
      </p:sp>
      <p:sp>
        <p:nvSpPr>
          <p:cNvPr id="104964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综合素养：在美术教育中，观察力和表现力的提升有助于培养学生的审美素养和创造力</a:t>
            </a:r>
            <a:endParaRPr altLang="en-US" dirty="0" sz="2000" lang="zh-CN" spc="150">
              <a:solidFill>
                <a:schemeClr val="tx1">
                  <a:lumMod val="75000"/>
                  <a:lumOff val="25000"/>
                </a:schemeClr>
              </a:solidFill>
              <a:latin typeface="+mn-ea"/>
              <a:sym typeface="+mn-ea"/>
            </a:endParaRPr>
          </a:p>
        </p:txBody>
      </p:sp>
      <p:sp>
        <p:nvSpPr>
          <p:cNvPr id="104965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初始中生：对于这个阶段的学生的美术教育，应注重基础技能和创意表达的结合</a:t>
            </a:r>
            <a:endParaRPr altLang="en-US" dirty="0" sz="2000" lang="zh-CN" spc="150">
              <a:solidFill>
                <a:schemeClr val="tx1">
                  <a:lumMod val="75000"/>
                  <a:lumOff val="25000"/>
                </a:schemeClr>
              </a:solidFill>
              <a:latin typeface="+mn-ea"/>
              <a:sym typeface="+mn-ea"/>
            </a:endParaRPr>
          </a:p>
        </p:txBody>
      </p:sp>
      <p:sp>
        <p:nvSpPr>
          <p:cNvPr id="104965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90" name="标题 1"/>
          <p:cNvSpPr>
            <a:spLocks noGrp="1"/>
          </p:cNvSpPr>
          <p:nvPr>
            <p:ph type="title" idx="3"/>
          </p:nvPr>
        </p:nvSpPr>
        <p:spPr/>
        <p:txBody>
          <a:bodyPr/>
          <a:p>
            <a:r>
              <a:rPr altLang="en-US" lang="zh-CN"/>
              <a:t>情感表达和沟通能力的培养</a:t>
            </a:r>
            <a:endParaRPr altLang="en-US" lang="zh-CN"/>
          </a:p>
        </p:txBody>
      </p:sp>
      <p:sp>
        <p:nvSpPr>
          <p:cNvPr id="104969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9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情感表达：通过美术作品传达个人情感和思想，培养初始中生的情感感知和表达能力。</a:t>
            </a:r>
            <a:endParaRPr altLang="en-US" dirty="0" sz="2000" lang="zh-CN" spc="200">
              <a:solidFill>
                <a:schemeClr val="tx1">
                  <a:lumMod val="85000"/>
                  <a:lumOff val="15000"/>
                </a:schemeClr>
              </a:solidFill>
              <a:latin typeface="+mn-ea"/>
              <a:sym typeface="+mn-ea"/>
            </a:endParaRPr>
          </a:p>
        </p:txBody>
      </p:sp>
      <p:sp>
        <p:nvSpPr>
          <p:cNvPr id="104969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沟通能力：在美术创作过程中，初始中生需要与他人交流和合作，提高沟通技巧和合作意识。</a:t>
            </a:r>
            <a:endParaRPr altLang="en-US" dirty="0" sz="2000" lang="zh-CN" spc="200">
              <a:solidFill>
                <a:schemeClr val="tx1">
                  <a:lumMod val="85000"/>
                  <a:lumOff val="15000"/>
                </a:schemeClr>
              </a:solidFill>
              <a:latin typeface="+mn-ea"/>
              <a:sym typeface="+mn-ea"/>
            </a:endParaRPr>
          </a:p>
        </p:txBody>
      </p:sp>
      <p:sp>
        <p:nvSpPr>
          <p:cNvPr id="104970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情感教育：通过美术教育中的情感表达和沟通，促进初始中生的情感发展和心理健康。</a:t>
            </a:r>
            <a:endParaRPr altLang="en-US" dirty="0" sz="2000" lang="zh-CN" spc="200">
              <a:solidFill>
                <a:schemeClr val="tx1">
                  <a:lumMod val="85000"/>
                  <a:lumOff val="15000"/>
                </a:schemeClr>
              </a:solidFill>
              <a:latin typeface="+mn-ea"/>
              <a:sym typeface="+mn-ea"/>
            </a:endParaRPr>
          </a:p>
        </p:txBody>
      </p:sp>
      <p:sp>
        <p:nvSpPr>
          <p:cNvPr id="104971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4"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情感表达技巧：教授初始中生如何运用色彩、线条、构图等美术元素来表达情感，提高其艺术表现力。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48" name="标题 1"/>
          <p:cNvSpPr>
            <a:spLocks noGrp="1"/>
          </p:cNvSpPr>
          <p:nvPr>
            <p:ph type="title" idx="3"/>
          </p:nvPr>
        </p:nvSpPr>
        <p:spPr/>
        <p:txBody>
          <a:bodyPr/>
          <a:p>
            <a:r>
              <a:rPr altLang="en-US" lang="zh-CN"/>
              <a:t>团队协作和领导力的锻炼</a:t>
            </a:r>
            <a:endParaRPr altLang="en-US" lang="zh-CN"/>
          </a:p>
        </p:txBody>
      </p:sp>
      <p:sp>
        <p:nvSpPr>
          <p:cNvPr id="10497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初始中生美术教育中的创意表达与综合素养课程设置中，通常会有小组合作的项目，让学生在协作中提升团队意识和合作能力。</a:t>
            </a:r>
            <a:endParaRPr altLang="en-US" dirty="0" sz="2000" lang="zh-CN" spc="150">
              <a:solidFill>
                <a:schemeClr val="tx1">
                  <a:lumMod val="85000"/>
                  <a:lumOff val="15000"/>
                </a:schemeClr>
              </a:solidFill>
              <a:latin typeface="+mn-ea"/>
              <a:sym typeface="+mn-ea"/>
            </a:endParaRPr>
          </a:p>
        </p:txBody>
      </p:sp>
      <p:sp>
        <p:nvSpPr>
          <p:cNvPr id="10497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在完成团队项目的过程中，学生需要学会分工合作，发挥各自的优势，共同完成任务，从而锻炼领导力和团队协作能力。</a:t>
            </a:r>
            <a:endParaRPr altLang="en-US" dirty="0" sz="2000" lang="zh-CN" spc="150">
              <a:solidFill>
                <a:schemeClr val="tx1">
                  <a:lumMod val="85000"/>
                  <a:lumOff val="15000"/>
                </a:schemeClr>
              </a:solidFill>
              <a:latin typeface="+mn-ea"/>
              <a:sym typeface="+mn-ea"/>
            </a:endParaRPr>
          </a:p>
        </p:txBody>
      </p:sp>
      <p:sp>
        <p:nvSpPr>
          <p:cNvPr id="10497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初始中生处于身心发展的关键期，通过团队项目的实践，可以培养他们的沟通、协调和组织能力，为未来的发展奠定基础。</a:t>
            </a:r>
            <a:endParaRPr altLang="en-US" dirty="0" sz="2000" lang="zh-CN" spc="150">
              <a:solidFill>
                <a:schemeClr val="tx1">
                  <a:lumMod val="85000"/>
                  <a:lumOff val="15000"/>
                </a:schemeClr>
              </a:solidFill>
              <a:latin typeface="+mn-ea"/>
              <a:sym typeface="+mn-ea"/>
            </a:endParaRPr>
          </a:p>
        </p:txBody>
      </p:sp>
      <p:sp>
        <p:nvSpPr>
          <p:cNvPr id="10497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美术教育中的创意表达与综合素养课程注重学生的个性发展，同时也强调集体合作的重要性，让学生在团队协作中实现自我价值的提升。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6" name="标题 1"/>
          <p:cNvSpPr>
            <a:spLocks noGrp="1"/>
          </p:cNvSpPr>
          <p:nvPr>
            <p:ph type="title" idx="4"/>
            <p:custDataLst>
              <p:tags r:id="rId1"/>
            </p:custDataLst>
          </p:nvPr>
        </p:nvSpPr>
        <p:spPr/>
        <p:txBody>
          <a:bodyPr>
            <a:normAutofit fontScale="90000"/>
          </a:bodyPr>
          <a:p>
            <a:r>
              <a:rPr altLang="en-US" lang="zh-CN"/>
              <a:t>如何促进初始中生美术教育中的创意表达与综合素养</a:t>
            </a:r>
            <a:endParaRPr altLang="en-US" lang="zh-CN"/>
          </a:p>
        </p:txBody>
      </p:sp>
      <p:sp>
        <p:nvSpPr>
          <p:cNvPr id="104980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10"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2" name="标题 1"/>
          <p:cNvSpPr>
            <a:spLocks noGrp="1"/>
          </p:cNvSpPr>
          <p:nvPr>
            <p:ph type="title" idx="3"/>
          </p:nvPr>
        </p:nvSpPr>
        <p:spPr/>
        <p:txBody>
          <a:bodyPr/>
          <a:p>
            <a:r>
              <a:rPr altLang="en-US" lang="zh-CN"/>
              <a:t>创新教育理念和教学方法</a:t>
            </a:r>
            <a:endParaRPr altLang="en-US" lang="zh-CN"/>
          </a:p>
        </p:txBody>
      </p:sp>
      <p:sp>
        <p:nvSpPr>
          <p:cNvPr id="104985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提倡启发式教学，引导学生主动探索和发现</a:t>
            </a:r>
            <a:endParaRPr altLang="en-US" dirty="0" sz="2000" lang="zh-CN" spc="150">
              <a:solidFill>
                <a:schemeClr val="tx1">
                  <a:lumMod val="75000"/>
                  <a:lumOff val="25000"/>
                </a:schemeClr>
              </a:solidFill>
              <a:latin typeface="+mn-ea"/>
              <a:sym typeface="+mn-ea"/>
            </a:endParaRPr>
          </a:p>
        </p:txBody>
      </p:sp>
      <p:sp>
        <p:nvSpPr>
          <p:cNvPr id="104985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引入跨学科知识，丰富学生的知识体系和视野</a:t>
            </a:r>
            <a:endParaRPr altLang="en-US" dirty="0" sz="2000" lang="zh-CN" spc="150">
              <a:solidFill>
                <a:schemeClr val="tx1">
                  <a:lumMod val="75000"/>
                  <a:lumOff val="25000"/>
                </a:schemeClr>
              </a:solidFill>
              <a:latin typeface="+mn-ea"/>
              <a:sym typeface="+mn-ea"/>
            </a:endParaRPr>
          </a:p>
        </p:txBody>
      </p:sp>
      <p:sp>
        <p:nvSpPr>
          <p:cNvPr id="104986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创设宽松的学习环境，鼓励学生自由发挥和尝试</a:t>
            </a:r>
            <a:endParaRPr altLang="en-US" dirty="0" sz="2000" lang="zh-CN" spc="150">
              <a:solidFill>
                <a:schemeClr val="tx1">
                  <a:lumMod val="75000"/>
                  <a:lumOff val="25000"/>
                </a:schemeClr>
              </a:solidFill>
              <a:latin typeface="+mn-ea"/>
              <a:sym typeface="+mn-ea"/>
            </a:endParaRPr>
          </a:p>
        </p:txBody>
      </p:sp>
      <p:sp>
        <p:nvSpPr>
          <p:cNvPr id="104987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利用现代技术手段，如数字艺术、虚拟现实等，提升学生的学习兴趣和创造力</a:t>
            </a:r>
            <a:endParaRPr altLang="en-US" dirty="0" sz="2000" lang="zh-CN" spc="150">
              <a:solidFill>
                <a:schemeClr val="tx1">
                  <a:lumMod val="75000"/>
                  <a:lumOff val="25000"/>
                </a:schemeClr>
              </a:solidFill>
              <a:latin typeface="+mn-ea"/>
              <a:sym typeface="+mn-ea"/>
            </a:endParaRPr>
          </a:p>
        </p:txBody>
      </p:sp>
      <p:sp>
        <p:nvSpPr>
          <p:cNvPr id="104987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0" name="标题 1"/>
          <p:cNvSpPr>
            <a:spLocks noGrp="1"/>
          </p:cNvSpPr>
          <p:nvPr>
            <p:ph type="title" idx="3"/>
          </p:nvPr>
        </p:nvSpPr>
        <p:spPr/>
        <p:txBody>
          <a:bodyPr/>
          <a:p>
            <a:r>
              <a:rPr altLang="en-US" lang="zh-CN"/>
              <a:t>提供多样化的创意表达机会</a:t>
            </a:r>
            <a:endParaRPr altLang="en-US" lang="zh-CN"/>
          </a:p>
        </p:txBody>
      </p:sp>
      <p:sp>
        <p:nvSpPr>
          <p:cNvPr id="104991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举办创意绘画比赛，激发学生的创造力。</a:t>
            </a:r>
            <a:endParaRPr altLang="en-US" dirty="0" sz="1200" lang="zh-CN" spc="150">
              <a:solidFill>
                <a:schemeClr val="tx1">
                  <a:lumMod val="65000"/>
                  <a:lumOff val="35000"/>
                </a:schemeClr>
              </a:solidFill>
              <a:latin typeface="+mn-ea"/>
              <a:sym typeface="+mn-ea"/>
            </a:endParaRPr>
          </a:p>
        </p:txBody>
      </p:sp>
      <p:sp>
        <p:nvSpPr>
          <p:cNvPr id="104991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开设美术选修课程，让学生尝试不同的艺术形式。</a:t>
            </a:r>
            <a:endParaRPr altLang="en-US" dirty="0" sz="1200" lang="zh-CN" spc="150">
              <a:solidFill>
                <a:schemeClr val="tx1">
                  <a:lumMod val="65000"/>
                  <a:lumOff val="35000"/>
                </a:schemeClr>
              </a:solidFill>
              <a:latin typeface="+mn-ea"/>
              <a:sym typeface="+mn-ea"/>
            </a:endParaRPr>
          </a:p>
        </p:txBody>
      </p:sp>
      <p:sp>
        <p:nvSpPr>
          <p:cNvPr id="104991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组织创意工作坊，引导学生动手制作艺术品。</a:t>
            </a:r>
            <a:endParaRPr altLang="en-US" dirty="0" sz="1200" lang="zh-CN" spc="150">
              <a:solidFill>
                <a:schemeClr val="tx1">
                  <a:lumMod val="65000"/>
                  <a:lumOff val="35000"/>
                </a:schemeClr>
              </a:solidFill>
              <a:latin typeface="+mn-ea"/>
              <a:sym typeface="+mn-ea"/>
            </a:endParaRPr>
          </a:p>
        </p:txBody>
      </p:sp>
      <p:sp>
        <p:nvSpPr>
          <p:cNvPr id="104991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鼓励学生在课堂上分享自己的创意作品，激发他们的自信心。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2" name="标题 1"/>
          <p:cNvSpPr>
            <a:spLocks noGrp="1"/>
          </p:cNvSpPr>
          <p:nvPr>
            <p:ph type="title" idx="3"/>
          </p:nvPr>
        </p:nvSpPr>
        <p:spPr/>
        <p:txBody>
          <a:bodyPr/>
          <a:p>
            <a:r>
              <a:rPr altLang="en-US" lang="zh-CN"/>
              <a:t>营造良好的学习环境和氛围</a:t>
            </a:r>
            <a:endParaRPr altLang="en-US" lang="zh-CN"/>
          </a:p>
        </p:txBody>
      </p:sp>
      <p:sp>
        <p:nvSpPr>
          <p:cNvPr id="104995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5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5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0"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提供丰富多样的美术材料和工具，激发学生的学习热情和创造力。</a:t>
            </a:r>
            <a:endParaRPr altLang="en-US" dirty="0" sz="1200" lang="zh-CN" spc="150">
              <a:solidFill>
                <a:schemeClr val="tx1">
                  <a:lumMod val="65000"/>
                  <a:lumOff val="35000"/>
                </a:schemeClr>
              </a:solidFill>
              <a:latin typeface="+mn-ea"/>
              <a:sym typeface="+mn-ea"/>
            </a:endParaRPr>
          </a:p>
        </p:txBody>
      </p:sp>
      <p:sp>
        <p:nvSpPr>
          <p:cNvPr id="1049992"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结合生活实际，引导学生观察、体验和感悟，培养他们的审美意识和文化素养。</a:t>
            </a:r>
            <a:endParaRPr altLang="en-US" dirty="0" sz="1200" lang="zh-CN" spc="150">
              <a:solidFill>
                <a:schemeClr val="tx1">
                  <a:lumMod val="65000"/>
                  <a:lumOff val="35000"/>
                </a:schemeClr>
              </a:solidFill>
              <a:latin typeface="+mn-ea"/>
              <a:sym typeface="+mn-ea"/>
            </a:endParaRPr>
          </a:p>
        </p:txBody>
      </p:sp>
      <p:sp>
        <p:nvSpPr>
          <p:cNvPr id="104999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鼓励师生互动、同伴合作，共同参与创作过程，提高学生的合作能力和社交技巧。</a:t>
            </a:r>
            <a:endParaRPr altLang="en-US" dirty="0" sz="1200" lang="zh-CN" spc="150">
              <a:solidFill>
                <a:schemeClr val="tx1">
                  <a:lumMod val="65000"/>
                  <a:lumOff val="35000"/>
                </a:schemeClr>
              </a:solidFill>
              <a:latin typeface="+mn-ea"/>
              <a:sym typeface="+mn-ea"/>
            </a:endParaRPr>
          </a:p>
        </p:txBody>
      </p:sp>
      <p:sp>
        <p:nvSpPr>
          <p:cNvPr id="1049996"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创设宽松自由的学习空间，允许学生自由发挥和探索，促进个性发展。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30" name="标题 1"/>
          <p:cNvSpPr>
            <a:spLocks noGrp="1"/>
          </p:cNvSpPr>
          <p:nvPr>
            <p:ph type="title" idx="3"/>
          </p:nvPr>
        </p:nvSpPr>
        <p:spPr/>
        <p:txBody>
          <a:bodyPr/>
          <a:p>
            <a:r>
              <a:rPr altLang="en-US" lang="zh-CN"/>
              <a:t>加强师资培训和提高教师素质</a:t>
            </a:r>
            <a:endParaRPr altLang="en-US" lang="zh-CN"/>
          </a:p>
        </p:txBody>
      </p:sp>
      <p:sp>
        <p:nvSpPr>
          <p:cNvPr id="105003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培养教师的创新意识和创意思维</a:t>
            </a:r>
            <a:endParaRPr altLang="en-US" dirty="0" sz="1200" lang="zh-CN" spc="150">
              <a:solidFill>
                <a:schemeClr val="tx1">
                  <a:lumMod val="65000"/>
                  <a:lumOff val="35000"/>
                </a:schemeClr>
              </a:solidFill>
              <a:latin typeface="+mn-ea"/>
              <a:sym typeface="+mn-ea"/>
            </a:endParaRPr>
          </a:p>
        </p:txBody>
      </p:sp>
      <p:sp>
        <p:nvSpPr>
          <p:cNvPr id="105007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加强教师的专业培训和学术交流，提升教师的教育水平和教学能力</a:t>
            </a:r>
            <a:endParaRPr altLang="en-US" dirty="0" sz="1200" lang="zh-CN" spc="150">
              <a:solidFill>
                <a:schemeClr val="tx1">
                  <a:lumMod val="65000"/>
                  <a:lumOff val="35000"/>
                </a:schemeClr>
              </a:solidFill>
              <a:latin typeface="+mn-ea"/>
              <a:sym typeface="+mn-ea"/>
            </a:endParaRPr>
          </a:p>
        </p:txBody>
      </p:sp>
      <p:sp>
        <p:nvSpPr>
          <p:cNvPr id="105007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鼓励教师开展多样化的教学活动，激发学生的创造力和想象力</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提高教师的艺术素养和审美能力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08" name="标题 1"/>
          <p:cNvSpPr>
            <a:spLocks noGrp="1"/>
          </p:cNvSpPr>
          <p:nvPr>
            <p:ph type="title" idx="4"/>
            <p:custDataLst>
              <p:tags r:id="rId1"/>
            </p:custDataLst>
          </p:nvPr>
        </p:nvSpPr>
        <p:spPr/>
        <p:txBody>
          <a:bodyPr>
            <a:normAutofit fontScale="90000"/>
          </a:bodyPr>
          <a:p>
            <a:r>
              <a:rPr altLang="en-US" lang="zh-CN"/>
              <a:t>初始中生美术教育中的创意表达与综合素养的实践案例</a:t>
            </a:r>
            <a:endParaRPr altLang="en-US" lang="zh-CN"/>
          </a:p>
        </p:txBody>
      </p:sp>
      <p:sp>
        <p:nvSpPr>
          <p:cNvPr id="105011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112"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54" name="标题 1"/>
          <p:cNvSpPr>
            <a:spLocks noGrp="1"/>
          </p:cNvSpPr>
          <p:nvPr>
            <p:ph type="title" idx="3"/>
          </p:nvPr>
        </p:nvSpPr>
        <p:spPr/>
        <p:txBody>
          <a:bodyPr/>
          <a:p>
            <a:r>
              <a:rPr altLang="en-US" lang="zh-CN"/>
              <a:t>创意绘画比赛和展览</a:t>
            </a:r>
            <a:endParaRPr altLang="en-US" lang="zh-CN"/>
          </a:p>
        </p:txBody>
      </p:sp>
      <p:sp>
        <p:nvSpPr>
          <p:cNvPr id="105015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创意绘画比赛：激发中学生的创造力和想象力，通过绘画表达自己的想法和感受</a:t>
            </a:r>
            <a:endParaRPr altLang="en-US" dirty="0" sz="1200" lang="zh-CN" spc="150">
              <a:solidFill>
                <a:schemeClr val="tx1">
                  <a:lumMod val="65000"/>
                  <a:lumOff val="35000"/>
                </a:schemeClr>
              </a:solidFill>
              <a:latin typeface="+mn-ea"/>
              <a:sym typeface="+mn-ea"/>
            </a:endParaRPr>
          </a:p>
        </p:txBody>
      </p:sp>
      <p:sp>
        <p:nvSpPr>
          <p:cNvPr id="105015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展览：展示中学生的创意绘画作品，提高他们的自信心和表达能力</a:t>
            </a:r>
            <a:endParaRPr altLang="en-US" dirty="0" sz="1200" lang="zh-CN" spc="150">
              <a:solidFill>
                <a:schemeClr val="tx1">
                  <a:lumMod val="65000"/>
                  <a:lumOff val="35000"/>
                </a:schemeClr>
              </a:solidFill>
              <a:latin typeface="+mn-ea"/>
              <a:sym typeface="+mn-ea"/>
            </a:endParaRPr>
          </a:p>
        </p:txBody>
      </p:sp>
      <p:sp>
        <p:nvSpPr>
          <p:cNvPr id="105016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评选标准：创意、技巧、表达力等方面的评价，促进学生的进步和提升</a:t>
            </a:r>
            <a:endParaRPr altLang="en-US" dirty="0" sz="1200" lang="zh-CN" spc="150">
              <a:solidFill>
                <a:schemeClr val="tx1">
                  <a:lumMod val="65000"/>
                  <a:lumOff val="35000"/>
                </a:schemeClr>
              </a:solidFill>
              <a:latin typeface="+mn-ea"/>
              <a:sym typeface="+mn-ea"/>
            </a:endParaRPr>
          </a:p>
        </p:txBody>
      </p:sp>
      <p:sp>
        <p:nvSpPr>
          <p:cNvPr id="105016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参与对象：面向全校中学生开放，鼓励更多学生参与其中，发挥自己的创意和才华</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96" name="标题 1"/>
          <p:cNvSpPr>
            <a:spLocks noGrp="1"/>
          </p:cNvSpPr>
          <p:nvPr>
            <p:ph type="title" idx="3"/>
          </p:nvPr>
        </p:nvSpPr>
        <p:spPr/>
        <p:txBody>
          <a:bodyPr/>
          <a:p>
            <a:r>
              <a:rPr altLang="en-US" lang="zh-CN"/>
              <a:t>跨学科融合的美术课程设计</a:t>
            </a:r>
            <a:endParaRPr altLang="en-US" lang="zh-CN"/>
          </a:p>
        </p:txBody>
      </p:sp>
      <p:sp>
        <p:nvSpPr>
          <p:cNvPr id="105019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结合不同学科的知识点，设计具有创意性和综合性的美术课程。</a:t>
            </a:r>
            <a:endParaRPr altLang="en-US" dirty="0" sz="2000" lang="zh-CN" spc="150">
              <a:solidFill>
                <a:schemeClr val="tx1">
                  <a:lumMod val="75000"/>
                  <a:lumOff val="25000"/>
                </a:schemeClr>
              </a:solidFill>
              <a:latin typeface="+mn-ea"/>
              <a:sym typeface="+mn-ea"/>
            </a:endParaRPr>
          </a:p>
        </p:txBody>
      </p:sp>
      <p:sp>
        <p:nvSpPr>
          <p:cNvPr id="105020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引入多元化的艺术形式和表现手法，激发学生的学习热情和创造力。</a:t>
            </a:r>
            <a:endParaRPr altLang="en-US" dirty="0" sz="2000" lang="zh-CN" spc="150">
              <a:solidFill>
                <a:schemeClr val="tx1">
                  <a:lumMod val="75000"/>
                  <a:lumOff val="25000"/>
                </a:schemeClr>
              </a:solidFill>
              <a:latin typeface="+mn-ea"/>
              <a:sym typeface="+mn-ea"/>
            </a:endParaRPr>
          </a:p>
        </p:txBody>
      </p:sp>
      <p:sp>
        <p:nvSpPr>
          <p:cNvPr id="105020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通过跨学科的案例分析，培养学生的审美能力和批判性思维。</a:t>
            </a:r>
            <a:endParaRPr altLang="en-US" dirty="0" sz="2000" lang="zh-CN" spc="150">
              <a:solidFill>
                <a:schemeClr val="tx1">
                  <a:lumMod val="75000"/>
                  <a:lumOff val="25000"/>
                </a:schemeClr>
              </a:solidFill>
              <a:latin typeface="+mn-ea"/>
              <a:sym typeface="+mn-ea"/>
            </a:endParaRPr>
          </a:p>
        </p:txBody>
      </p:sp>
      <p:sp>
        <p:nvSpPr>
          <p:cNvPr id="105021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强调美术与其他学科的交叉融合，提高学生的综合素质和未来竞争力。</a:t>
            </a:r>
            <a:endParaRPr altLang="en-US" dirty="0" sz="2000" lang="zh-CN" spc="150">
              <a:solidFill>
                <a:schemeClr val="tx1">
                  <a:lumMod val="75000"/>
                  <a:lumOff val="25000"/>
                </a:schemeClr>
              </a:solidFill>
              <a:latin typeface="+mn-ea"/>
              <a:sym typeface="+mn-ea"/>
            </a:endParaRPr>
          </a:p>
        </p:txBody>
      </p:sp>
      <p:sp>
        <p:nvSpPr>
          <p:cNvPr id="105022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54" name="标题 1"/>
          <p:cNvSpPr>
            <a:spLocks noGrp="1"/>
          </p:cNvSpPr>
          <p:nvPr>
            <p:ph type="title" idx="3"/>
          </p:nvPr>
        </p:nvSpPr>
        <p:spPr/>
        <p:txBody>
          <a:bodyPr/>
          <a:p>
            <a:r>
              <a:rPr altLang="en-US" lang="zh-CN"/>
              <a:t>情感表达和沟通为主题的美术活动</a:t>
            </a:r>
            <a:endParaRPr altLang="en-US" lang="zh-CN"/>
          </a:p>
        </p:txBody>
      </p:sp>
      <p:sp>
        <p:nvSpPr>
          <p:cNvPr id="105025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情感表达：通过绘画、雕塑等形式表达个人情感和内心世界</a:t>
            </a:r>
            <a:endParaRPr altLang="en-US" dirty="0" sz="1200" lang="zh-CN" spc="150">
              <a:solidFill>
                <a:schemeClr val="tx1">
                  <a:lumMod val="65000"/>
                  <a:lumOff val="35000"/>
                </a:schemeClr>
              </a:solidFill>
              <a:latin typeface="+mn-ea"/>
              <a:sym typeface="+mn-ea"/>
            </a:endParaRPr>
          </a:p>
        </p:txBody>
      </p:sp>
      <p:sp>
        <p:nvSpPr>
          <p:cNvPr id="105025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沟通交流：通过作品展示和互动讨论，促进师生之间、学生之间的交流与沟通</a:t>
            </a:r>
            <a:endParaRPr altLang="en-US" dirty="0" sz="1200" lang="zh-CN" spc="150">
              <a:solidFill>
                <a:schemeClr val="tx1">
                  <a:lumMod val="65000"/>
                  <a:lumOff val="35000"/>
                </a:schemeClr>
              </a:solidFill>
              <a:latin typeface="+mn-ea"/>
              <a:sym typeface="+mn-ea"/>
            </a:endParaRPr>
          </a:p>
        </p:txBody>
      </p:sp>
      <p:sp>
        <p:nvSpPr>
          <p:cNvPr id="105026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创意发挥：鼓励学生发挥想象力和创造力，尝试不同的艺术表现形式和技巧</a:t>
            </a:r>
            <a:endParaRPr altLang="en-US" dirty="0" sz="1200" lang="zh-CN" spc="150">
              <a:solidFill>
                <a:schemeClr val="tx1">
                  <a:lumMod val="65000"/>
                  <a:lumOff val="35000"/>
                </a:schemeClr>
              </a:solidFill>
              <a:latin typeface="+mn-ea"/>
              <a:sym typeface="+mn-ea"/>
            </a:endParaRPr>
          </a:p>
        </p:txBody>
      </p:sp>
      <p:sp>
        <p:nvSpPr>
          <p:cNvPr id="105026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综合素养：在创作过程中，培养学生的审美意识、文化素养和综合能力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96" name="标题 1"/>
          <p:cNvSpPr>
            <a:spLocks noGrp="1"/>
          </p:cNvSpPr>
          <p:nvPr>
            <p:ph type="title" idx="3"/>
          </p:nvPr>
        </p:nvSpPr>
        <p:spPr/>
        <p:txBody>
          <a:bodyPr/>
          <a:p>
            <a:r>
              <a:rPr altLang="en-US" lang="zh-CN"/>
              <a:t>团队协作完成的美术项目</a:t>
            </a:r>
            <a:endParaRPr altLang="en-US" lang="zh-CN"/>
          </a:p>
        </p:txBody>
      </p:sp>
      <p:sp>
        <p:nvSpPr>
          <p:cNvPr id="105029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0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0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1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1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创作过程：学生团队分工合作，共同完成壁画创作</a:t>
            </a:r>
            <a:endParaRPr altLang="en-US" dirty="0" sz="2400" lang="zh-CN">
              <a:latin typeface="+mn-ea"/>
              <a:ea typeface="+mn-ea"/>
            </a:endParaRPr>
          </a:p>
        </p:txBody>
      </p:sp>
      <p:sp>
        <p:nvSpPr>
          <p:cNvPr id="105031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作品展示：在学校公共场所展示学生创作的壁画</a:t>
            </a:r>
            <a:endParaRPr altLang="en-US" dirty="0" sz="2400" lang="zh-CN">
              <a:latin typeface="+mn-ea"/>
              <a:ea typeface="+mn-ea"/>
            </a:endParaRPr>
          </a:p>
        </p:txBody>
      </p:sp>
      <p:sp>
        <p:nvSpPr>
          <p:cNvPr id="105031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案例名称：学生团队创作壁画</a:t>
            </a:r>
            <a:endParaRPr altLang="en-US" dirty="0" sz="2400" lang="zh-CN">
              <a:latin typeface="+mn-ea"/>
              <a:ea typeface="+mn-ea"/>
            </a:endParaRPr>
          </a:p>
        </p:txBody>
      </p:sp>
      <p:sp>
        <p:nvSpPr>
          <p:cNvPr id="105032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参与人员：初始中生美术教育学生</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5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35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8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9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5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5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21.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323.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99.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4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401.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4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4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436.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2023-12-31T18:36:46Z</dcterms:created>
  <dcterms:modified xsi:type="dcterms:W3CDTF">2023-12-31T18:36:46Z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150c38cb8ae241a8b487f08abdc4144c_21</vt:lpwstr>
  </property>
</Properties>
</file>