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85" r:id="rId1"/>
    <p:sldMasterId id="2147489322" r:id="rId2"/>
  </p:sldMasterIdLst>
  <p:notesMasterIdLst>
    <p:notesMasterId r:id="rId3"/>
  </p:notesMasterIdLst>
  <p:sldIdLst>
    <p:sldId id="2847" r:id="rId4"/>
    <p:sldId id="2851" r:id="rId5"/>
    <p:sldId id="2854" r:id="rId6"/>
    <p:sldId id="2857" r:id="rId7"/>
    <p:sldId id="2860" r:id="rId8"/>
    <p:sldId id="2863" r:id="rId9"/>
    <p:sldId id="2866" r:id="rId10"/>
    <p:sldId id="2869" r:id="rId11"/>
    <p:sldId id="2872" r:id="rId12"/>
    <p:sldId id="2875" r:id="rId13"/>
    <p:sldId id="2878" r:id="rId14"/>
    <p:sldId id="2881" r:id="rId15"/>
    <p:sldId id="2884" r:id="rId16"/>
    <p:sldId id="2887" r:id="rId17"/>
    <p:sldId id="2890" r:id="rId18"/>
    <p:sldId id="2893" r:id="rId19"/>
    <p:sldId id="2896" r:id="rId20"/>
    <p:sldId id="2899" r:id="rId21"/>
    <p:sldId id="2902" r:id="rId22"/>
    <p:sldId id="2905" r:id="rId23"/>
    <p:sldId id="2908" r:id="rId24"/>
    <p:sldId id="2911" r:id="rId25"/>
    <p:sldId id="2914" r:id="rId26"/>
    <p:sldId id="2917" r:id="rId27"/>
    <p:sldId id="2920" r:id="rId28"/>
    <p:sldId id="2923" r:id="rId29"/>
    <p:sldId id="2926" r:id="rId30"/>
    <p:sldId id="292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86" r:id="rId1"/>
    <p:sldLayoutId id="2147489287" r:id="rId2"/>
    <p:sldLayoutId id="2147489288" r:id="rId3"/>
    <p:sldLayoutId id="2147489289" r:id="rId4"/>
    <p:sldLayoutId id="2147489290" r:id="rId5"/>
    <p:sldLayoutId id="2147489291" r:id="rId6"/>
    <p:sldLayoutId id="2147489292" r:id="rId7"/>
    <p:sldLayoutId id="2147489293" r:id="rId8"/>
    <p:sldLayoutId id="2147489294" r:id="rId9"/>
    <p:sldLayoutId id="2147489295" r:id="rId10"/>
    <p:sldLayoutId id="21474892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23" r:id="rId1"/>
    <p:sldLayoutId id="2147489324" r:id="rId2"/>
    <p:sldLayoutId id="2147489325" r:id="rId3"/>
    <p:sldLayoutId id="2147489326" r:id="rId4"/>
    <p:sldLayoutId id="2147489327" r:id="rId5"/>
    <p:sldLayoutId id="2147489328" r:id="rId6"/>
    <p:sldLayoutId id="2147489329" r:id="rId7"/>
    <p:sldLayoutId id="2147489330" r:id="rId8"/>
    <p:sldLayoutId id="2147489331" r:id="rId9"/>
    <p:sldLayoutId id="2147489332" r:id="rId10"/>
    <p:sldLayoutId id="214748933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tags" Target="../tags/tag147.xml"/><Relationship Id="rId22" Type="http://schemas.openxmlformats.org/officeDocument/2006/relationships/tags" Target="../tags/tag148.xml"/><Relationship Id="rId23" Type="http://schemas.openxmlformats.org/officeDocument/2006/relationships/tags" Target="../tags/tag149.xml"/><Relationship Id="rId24" Type="http://schemas.openxmlformats.org/officeDocument/2006/relationships/tags" Target="../tags/tag150.xml"/><Relationship Id="rId25" Type="http://schemas.openxmlformats.org/officeDocument/2006/relationships/tags" Target="../tags/tag151.xml"/><Relationship Id="rId26" Type="http://schemas.openxmlformats.org/officeDocument/2006/relationships/tags" Target="../tags/tag152.xml"/><Relationship Id="rId27" Type="http://schemas.openxmlformats.org/officeDocument/2006/relationships/tags" Target="../tags/tag153.xml"/><Relationship Id="rId28" Type="http://schemas.openxmlformats.org/officeDocument/2006/relationships/tags" Target="../tags/tag154.xml"/><Relationship Id="rId29" Type="http://schemas.openxmlformats.org/officeDocument/2006/relationships/tags" Target="../tags/tag155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2024年互联网行业创新发展策略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互联网行业现状分析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创新发展策略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实施创新发展策略的关键要素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创新发展策略的落地实施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创新发展策略的预期成果与影响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互联网行业现状分析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88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互联网企业数量：全球互联网企业数量超过10万家，其中中国互联网企业数量超过5万家。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互联网用户规模：截至2024年，全球互联网用户数将达到50亿，覆盖率达到46%。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互联网市场规模：全球互联网市场规模将达到30万亿美元，其中中国互联网市场规模将达到10万亿美元。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互联网行业增长趋势：全球互联网行业年复合增长率达到10%以上，其中中国互联网行业年复合增长率达到20%以上。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88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互联网行业概述：市场规模、主要领域、发展历程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市场竞争现状：主要竞争者、市场份额、竞争格局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行业发展趋势：技术发展、市场变化、未来趋势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创新发展策略：技术驱动、商业模式创新、跨界融合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行业痛点与挑战</a:t>
            </a:r>
            <a:endParaRPr altLang="en-US" lang="zh-CN"/>
          </a:p>
        </p:txBody>
      </p:sp>
      <p:sp>
        <p:nvSpPr>
          <p:cNvPr id="10489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互联网企业盈利模式单一，缺乏创新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互联网行业人才短缺，难以满足行业发展需求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数据安全与隐私保护问题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互联网行业监管政策的不确定性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89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5G技术的普及和应用，将推动互联网行业的发展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互联网行业将更加注重用户需求和体验，提升服务质量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互联网行业将与实体经济深度融合，推动传统产业的转型升级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人工智能、大数据、云计算等新兴技术将进一步推动互联网行业的创新发展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创新发展策略</a:t>
            </a:r>
            <a:endParaRPr altLang="en-US" lang="zh-CN"/>
          </a:p>
        </p:txBody>
      </p:sp>
      <p:sp>
        <p:nvSpPr>
          <p:cNvPr id="104907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</a:t>
            </a:r>
            <a:endParaRPr altLang="en-US" lang="zh-CN"/>
          </a:p>
        </p:txBody>
      </p:sp>
      <p:sp>
        <p:nvSpPr>
          <p:cNvPr id="10491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区块链技术：实现数据透明、安全可追溯，应用于金融、供应链等领域，提高数据安全性和可信度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5G技术：提升网络速度和稳定性，推动物联网、边缘计算等技术的发展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AI技术：应用于智能语音助手、智能客服、智能家居等领域，提高用户体验和效率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云计算技术：实现数据集中存储和管理，提高数据处理速度和效率，降低企业IT成本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模式创新</a:t>
            </a:r>
            <a:endParaRPr altLang="en-US" lang="zh-CN"/>
          </a:p>
        </p:txBody>
      </p:sp>
      <p:sp>
        <p:nvSpPr>
          <p:cNvPr id="10491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互联网行业的发展趋势是不断涌现出新的商业模式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创新发展策略需要注重模式创新，探索新的商业机会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模式创新需要结合市场需求和技术发展，不断优化和改进商业模式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模式创新需要注重用户体验，提高用户满意度和忠诚度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业务创新</a:t>
            </a:r>
            <a:endParaRPr altLang="en-US" lang="zh-CN"/>
          </a:p>
        </p:txBody>
      </p:sp>
      <p:sp>
        <p:nvSpPr>
          <p:cNvPr id="10492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优化现有产品或服务，提高用户体验和价值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开发新产品或服务，满足市场需求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拓展现有产品或服务的市场覆盖范围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创新业务模式，实现商业价值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组织创新</a:t>
            </a:r>
            <a:endParaRPr altLang="en-US" lang="zh-CN"/>
          </a:p>
        </p:txBody>
      </p:sp>
      <p:sp>
        <p:nvSpPr>
          <p:cNvPr id="10492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建立敏捷的组织架构，以适应快速变化的市场环境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加强内部沟通与协作，打破部门壁垒，促进信息共享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培养创新文化，鼓励员工勇于尝试，接纳失败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建立有效的激励机制，激发员工的创新热情和创造力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实施创新发展策略的关键要素</a:t>
            </a:r>
            <a:endParaRPr altLang="en-US" lang="zh-CN"/>
          </a:p>
        </p:txBody>
      </p:sp>
      <p:sp>
        <p:nvSpPr>
          <p:cNvPr id="10493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人才队伍建设</a:t>
            </a:r>
            <a:endParaRPr altLang="en-US" lang="zh-CN"/>
          </a:p>
        </p:txBody>
      </p:sp>
      <p:sp>
        <p:nvSpPr>
          <p:cNvPr id="10493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培养高素质人才，提高团队整体素质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引进优秀人才，增强企业核心竞争力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建立完善的人才激励机制，激发创新活力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加强人才培训和交流，提升专业技能和创新能力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资本运作与投资</a:t>
            </a:r>
            <a:endParaRPr altLang="en-US" lang="zh-CN"/>
          </a:p>
        </p:txBody>
      </p:sp>
      <p:sp>
        <p:nvSpPr>
          <p:cNvPr id="10494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建立有效的激励机制和约束机制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吸引风险投资和私募股权融资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优化公司治理结构和管理团队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寻求战略合作伙伴和并购机会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合作伙伴关系建设</a:t>
            </a:r>
            <a:endParaRPr altLang="en-US" lang="zh-CN"/>
          </a:p>
        </p:txBody>
      </p:sp>
      <p:sp>
        <p:nvSpPr>
          <p:cNvPr id="10494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建立合作伙伴关系的重要性：共同实现创新发展目标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选择合适的合作伙伴：具备互补优势和资源，能够形成协同效应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合作伙伴关系的管理：建立有效的沟通机制，保持长期稳定的合作关系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合作伙伴关系的价值：共同成长，实现共赢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政策与法规环境</a:t>
            </a:r>
            <a:endParaRPr altLang="en-US" lang="zh-CN"/>
          </a:p>
        </p:txBody>
      </p:sp>
      <p:sp>
        <p:nvSpPr>
          <p:cNvPr id="10495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法规完善：制定和完善相关法规，保障互联网行业的健康发展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政府支持：政府出台相关政策，鼓励互联网行业创新发展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政策稳定性：政府政策的稳定性和连续性对互联网行业的发展至关重要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法规执行力度：加强法规的执行力度，维护公平竞争的市场环境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创新发展策略的落地实施</a:t>
            </a:r>
            <a:endParaRPr altLang="en-US" lang="zh-CN"/>
          </a:p>
        </p:txBody>
      </p:sp>
      <p:sp>
        <p:nvSpPr>
          <p:cNvPr id="104958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制定具体实施计划</a:t>
            </a:r>
            <a:endParaRPr altLang="en-US" lang="zh-CN"/>
          </a:p>
        </p:txBody>
      </p:sp>
      <p:sp>
        <p:nvSpPr>
          <p:cNvPr id="10496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确定实施目标：明确创新发展策略要达成的目标，确保实施计划与公司整体战略一致。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分解任务：将创新发展策略细化为具体的任务和项目，明确责任人和时间节点。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资源分配：根据任务和项目的需求，合理分配人力、物力和财力等资源，确保实施计划的顺利进行。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风险评估与应对：对实施计划可能面临的风险进行评估，制定相应的应对措施，降低风险对实施计划的影响。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建立创新管理体系</a:t>
            </a:r>
            <a:endParaRPr altLang="en-US" lang="zh-CN"/>
          </a:p>
        </p:txBody>
      </p:sp>
      <p:sp>
        <p:nvSpPr>
          <p:cNvPr id="10496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建立创新管理团队，负责制定和实施创新战略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制定创新管理制度和流程，确保创新活动的规范化和可持续性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建立创新评价体系，对创新项目进行评估和筛选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加强创新文化建设，鼓励员工积极参与创新活动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优化资源配置</a:t>
            </a:r>
            <a:endParaRPr altLang="en-US" lang="zh-CN"/>
          </a:p>
        </p:txBody>
      </p:sp>
      <p:sp>
        <p:nvSpPr>
          <p:cNvPr id="10497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合理分配人力资源，确保关键岗位得到足够支持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优化资金使用，确保创新项目得到充足的资金支持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整合内外部资源，实现资源共享和协同发展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建立高效的资源配置机制，确保资源能够快速响应市场需求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持续改进与优化</a:t>
            </a:r>
            <a:endParaRPr altLang="en-US" lang="zh-CN"/>
          </a:p>
        </p:txBody>
      </p:sp>
      <p:sp>
        <p:nvSpPr>
          <p:cNvPr id="10497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不断跟踪行业动态，及时调整策略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强化执行力，确保策略落地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定期评估效果，持续改进优化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鼓励内部创新，建立容错机制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创新发展策略的预期成果与影响</a:t>
            </a:r>
            <a:endParaRPr altLang="en-US" lang="zh-CN"/>
          </a:p>
        </p:txBody>
      </p:sp>
      <p:sp>
        <p:nvSpPr>
          <p:cNvPr id="10498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对行业发展的影响</a:t>
            </a:r>
            <a:endParaRPr altLang="en-US" lang="zh-CN"/>
          </a:p>
        </p:txBody>
      </p:sp>
      <p:sp>
        <p:nvSpPr>
          <p:cNvPr id="10498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促进互联网行业的技术创新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提升互联网企业的竞争力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推动互联网行业的产业升级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加速互联网行业的融合发展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对企业竞争力的提升</a:t>
            </a:r>
            <a:endParaRPr altLang="en-US" lang="zh-CN"/>
          </a:p>
        </p:txBody>
      </p:sp>
      <p:sp>
        <p:nvSpPr>
          <p:cNvPr id="10499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提升技术创新能力：通过加大研发投入、引进高端人才等措施，提高企业的技术水平和创新能力。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优化产品结构：通过创新发展策略，优化产品结构，提高产品质量和附加值，满足市场需求。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拓展市场份额：通过创新发展策略，拓展市场份额，提高企业知名度和品牌价值。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提升企业运营效率：通过创新发展策略，优化企业运营流程，提高企业运营效率和管理水平。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对社会发展的贡献</a:t>
            </a:r>
            <a:endParaRPr altLang="en-US" lang="zh-CN"/>
          </a:p>
        </p:txBody>
      </p:sp>
      <p:sp>
        <p:nvSpPr>
          <p:cNvPr id="10499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推动产业升级：创新发展策略将促进互联网与传统产业的融合，提升产业整体竞争力。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提升社会福祉：互联网行业的创新发展将为人们的生活带来更多便利，提高社会福祉。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促进经济增长：通过创新发展策略，互联网行业将为经济增长做出更大贡献。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提升就业机会：创新发展策略将创造更多就业机会，缓解就业压力。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对未来发展的影响</a:t>
            </a:r>
            <a:endParaRPr altLang="en-US" lang="zh-CN"/>
          </a:p>
        </p:txBody>
      </p:sp>
      <p:sp>
        <p:nvSpPr>
          <p:cNvPr id="10500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促进互联网行业的技术创新和产业升级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提升互联网企业的竞争力和盈利能力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推动互联网行业的可持续发展和绿色发展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加速互联网行业与其他行业的融合发展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10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10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3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2024-01-05T00:04:01Z</dcterms:created>
  <dcterms:modified xsi:type="dcterms:W3CDTF">2024-01-05T00:04:01Z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386294d4d2594585a2a065e84e241612_21</vt:lpwstr>
  </property>
</Properties>
</file>