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60" r:id="rId1"/>
    <p:sldMasterId id="2147483897" r:id="rId2"/>
  </p:sldMasterIdLst>
  <p:notesMasterIdLst>
    <p:notesMasterId r:id="rId3"/>
  </p:notesMasterIdLst>
  <p:sldIdLst>
    <p:sldId id="353" r:id="rId4"/>
    <p:sldId id="358" r:id="rId5"/>
    <p:sldId id="362" r:id="rId6"/>
    <p:sldId id="365" r:id="rId7"/>
    <p:sldId id="368" r:id="rId8"/>
    <p:sldId id="371" r:id="rId9"/>
    <p:sldId id="374" r:id="rId10"/>
    <p:sldId id="377" r:id="rId11"/>
    <p:sldId id="380" r:id="rId12"/>
    <p:sldId id="383" r:id="rId13"/>
    <p:sldId id="386" r:id="rId14"/>
    <p:sldId id="389" r:id="rId15"/>
    <p:sldId id="392" r:id="rId16"/>
    <p:sldId id="395" r:id="rId17"/>
    <p:sldId id="398" r:id="rId18"/>
    <p:sldId id="401" r:id="rId19"/>
    <p:sldId id="404" r:id="rId20"/>
    <p:sldId id="407" r:id="rId21"/>
    <p:sldId id="410" r:id="rId22"/>
    <p:sldId id="413" r:id="rId23"/>
    <p:sldId id="416" r:id="rId24"/>
    <p:sldId id="419" r:id="rId25"/>
    <p:sldId id="422" r:id="rId26"/>
    <p:sldId id="425" r:id="rId27"/>
    <p:sldId id="428" r:id="rId28"/>
    <p:sldId id="431" r:id="rId29"/>
    <p:sldId id="434" r:id="rId30"/>
    <p:sldId id="43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tags" Target="../tags/tag734.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5.xml"/><Relationship Id="rId2" Type="http://schemas.openxmlformats.org/officeDocument/2006/relationships/tags" Target="../tags/tag736.xml"/><Relationship Id="rId3" Type="http://schemas.openxmlformats.org/officeDocument/2006/relationships/tags" Target="../tags/tag737.xml"/><Relationship Id="rId4" Type="http://schemas.openxmlformats.org/officeDocument/2006/relationships/tags" Target="../tags/tag738.xml"/><Relationship Id="rId5" Type="http://schemas.openxmlformats.org/officeDocument/2006/relationships/tags" Target="../tags/tag739.xml"/><Relationship Id="rId6" Type="http://schemas.openxmlformats.org/officeDocument/2006/relationships/tags" Target="../tags/tag740.xml"/><Relationship Id="rId7" Type="http://schemas.openxmlformats.org/officeDocument/2006/relationships/tags" Target="../tags/tag741.xml"/><Relationship Id="rId8" Type="http://schemas.openxmlformats.org/officeDocument/2006/relationships/tags" Target="../tags/tag742.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3.xml"/><Relationship Id="rId2" Type="http://schemas.openxmlformats.org/officeDocument/2006/relationships/tags" Target="../tags/tag744.xml"/><Relationship Id="rId3" Type="http://schemas.openxmlformats.org/officeDocument/2006/relationships/tags" Target="../tags/tag745.xml"/><Relationship Id="rId4" Type="http://schemas.openxmlformats.org/officeDocument/2006/relationships/tags" Target="../tags/tag746.xml"/><Relationship Id="rId5" Type="http://schemas.openxmlformats.org/officeDocument/2006/relationships/tags" Target="../tags/tag747.xml"/><Relationship Id="rId6" Type="http://schemas.openxmlformats.org/officeDocument/2006/relationships/tags" Target="../tags/tag748.xml"/><Relationship Id="rId7" Type="http://schemas.openxmlformats.org/officeDocument/2006/relationships/tags" Target="../tags/tag749.xml"/><Relationship Id="rId8" Type="http://schemas.openxmlformats.org/officeDocument/2006/relationships/tags" Target="../tags/tag750.xml"/><Relationship Id="rId9" Type="http://schemas.openxmlformats.org/officeDocument/2006/relationships/tags" Target="../tags/tag751.xml"/><Relationship Id="rId10" Type="http://schemas.openxmlformats.org/officeDocument/2006/relationships/tags" Target="../tags/tag752.xml"/><Relationship Id="rId11" Type="http://schemas.openxmlformats.org/officeDocument/2006/relationships/tags" Target="../tags/tag753.xml"/><Relationship Id="rId12" Type="http://schemas.openxmlformats.org/officeDocument/2006/relationships/tags" Target="../tags/tag754.xml"/><Relationship Id="rId13" Type="http://schemas.openxmlformats.org/officeDocument/2006/relationships/tags" Target="../tags/tag755.xml"/><Relationship Id="rId14" Type="http://schemas.openxmlformats.org/officeDocument/2006/relationships/tags" Target="../tags/tag756.xml"/><Relationship Id="rId15" Type="http://schemas.openxmlformats.org/officeDocument/2006/relationships/tags" Target="../tags/tag757.xml"/><Relationship Id="rId16" Type="http://schemas.openxmlformats.org/officeDocument/2006/relationships/tags" Target="../tags/tag758.xml"/><Relationship Id="rId17" Type="http://schemas.openxmlformats.org/officeDocument/2006/relationships/tags" Target="../tags/tag759.xml"/><Relationship Id="rId18" Type="http://schemas.openxmlformats.org/officeDocument/2006/relationships/tags" Target="../tags/tag760.xml"/><Relationship Id="rId19" Type="http://schemas.openxmlformats.org/officeDocument/2006/relationships/tags" Target="../tags/tag761.xml"/><Relationship Id="rId20" Type="http://schemas.openxmlformats.org/officeDocument/2006/relationships/tags" Target="../tags/tag762.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3.xml"/><Relationship Id="rId2" Type="http://schemas.openxmlformats.org/officeDocument/2006/relationships/tags" Target="../tags/tag764.xml"/><Relationship Id="rId3" Type="http://schemas.openxmlformats.org/officeDocument/2006/relationships/tags" Target="../tags/tag76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66.xml"/><Relationship Id="rId2" Type="http://schemas.openxmlformats.org/officeDocument/2006/relationships/tags" Target="../tags/tag767.xml"/><Relationship Id="rId3" Type="http://schemas.openxmlformats.org/officeDocument/2006/relationships/tags" Target="../tags/tag768.xml"/><Relationship Id="rId4" Type="http://schemas.openxmlformats.org/officeDocument/2006/relationships/tags" Target="../tags/tag769.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tags" Target="../tags/tag773.xml"/><Relationship Id="rId5" Type="http://schemas.openxmlformats.org/officeDocument/2006/relationships/tags" Target="../tags/tag774.xml"/><Relationship Id="rId6" Type="http://schemas.openxmlformats.org/officeDocument/2006/relationships/tags" Target="../tags/tag775.xml"/><Relationship Id="rId7" Type="http://schemas.openxmlformats.org/officeDocument/2006/relationships/tags" Target="../tags/tag776.xml"/><Relationship Id="rId8" Type="http://schemas.openxmlformats.org/officeDocument/2006/relationships/tags" Target="../tags/tag777.xml"/><Relationship Id="rId9" Type="http://schemas.openxmlformats.org/officeDocument/2006/relationships/tags" Target="../tags/tag778.xml"/><Relationship Id="rId10" Type="http://schemas.openxmlformats.org/officeDocument/2006/relationships/tags" Target="../tags/tag779.xml"/><Relationship Id="rId11" Type="http://schemas.openxmlformats.org/officeDocument/2006/relationships/tags" Target="../tags/tag780.xml"/><Relationship Id="rId12" Type="http://schemas.openxmlformats.org/officeDocument/2006/relationships/tags" Target="../tags/tag781.xml"/><Relationship Id="rId13" Type="http://schemas.openxmlformats.org/officeDocument/2006/relationships/tags" Target="../tags/tag782.xml"/><Relationship Id="rId14" Type="http://schemas.openxmlformats.org/officeDocument/2006/relationships/tags" Target="../tags/tag783.xml"/><Relationship Id="rId15" Type="http://schemas.openxmlformats.org/officeDocument/2006/relationships/tags" Target="../tags/tag784.xml"/><Relationship Id="rId16" Type="http://schemas.openxmlformats.org/officeDocument/2006/relationships/tags" Target="../tags/tag785.xml"/><Relationship Id="rId17" Type="http://schemas.openxmlformats.org/officeDocument/2006/relationships/tags" Target="../tags/tag786.xml"/><Relationship Id="rId18" Type="http://schemas.openxmlformats.org/officeDocument/2006/relationships/tags" Target="../tags/tag787.xml"/><Relationship Id="rId19" Type="http://schemas.openxmlformats.org/officeDocument/2006/relationships/tags" Target="../tags/tag788.xml"/><Relationship Id="rId20" Type="http://schemas.openxmlformats.org/officeDocument/2006/relationships/tags" Target="../tags/tag789.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90.xml"/><Relationship Id="rId2" Type="http://schemas.openxmlformats.org/officeDocument/2006/relationships/tags" Target="../tags/tag791.xml"/><Relationship Id="rId3" Type="http://schemas.openxmlformats.org/officeDocument/2006/relationships/tags" Target="../tags/tag792.xml"/><Relationship Id="rId4" Type="http://schemas.openxmlformats.org/officeDocument/2006/relationships/tags" Target="../tags/tag793.xml"/><Relationship Id="rId5" Type="http://schemas.openxmlformats.org/officeDocument/2006/relationships/tags" Target="../tags/tag794.xml"/><Relationship Id="rId6" Type="http://schemas.openxmlformats.org/officeDocument/2006/relationships/tags" Target="../tags/tag795.xml"/><Relationship Id="rId7" Type="http://schemas.openxmlformats.org/officeDocument/2006/relationships/tags" Target="../tags/tag796.xml"/><Relationship Id="rId8" Type="http://schemas.openxmlformats.org/officeDocument/2006/relationships/tags" Target="../tags/tag797.xml"/><Relationship Id="rId9" Type="http://schemas.openxmlformats.org/officeDocument/2006/relationships/tags" Target="../tags/tag798.xml"/><Relationship Id="rId10" Type="http://schemas.openxmlformats.org/officeDocument/2006/relationships/tags" Target="../tags/tag799.xml"/><Relationship Id="rId11" Type="http://schemas.openxmlformats.org/officeDocument/2006/relationships/tags" Target="../tags/tag800.xml"/><Relationship Id="rId12" Type="http://schemas.openxmlformats.org/officeDocument/2006/relationships/tags" Target="../tags/tag801.xml"/><Relationship Id="rId13" Type="http://schemas.openxmlformats.org/officeDocument/2006/relationships/tags" Target="../tags/tag802.xml"/><Relationship Id="rId14" Type="http://schemas.openxmlformats.org/officeDocument/2006/relationships/tags" Target="../tags/tag803.xml"/><Relationship Id="rId15" Type="http://schemas.openxmlformats.org/officeDocument/2006/relationships/tags" Target="../tags/tag804.xml"/><Relationship Id="rId16" Type="http://schemas.openxmlformats.org/officeDocument/2006/relationships/tags" Target="../tags/tag805.xml"/><Relationship Id="rId17" Type="http://schemas.openxmlformats.org/officeDocument/2006/relationships/tags" Target="../tags/tag806.xml"/><Relationship Id="rId18" Type="http://schemas.openxmlformats.org/officeDocument/2006/relationships/tags" Target="../tags/tag807.xml"/><Relationship Id="rId19" Type="http://schemas.openxmlformats.org/officeDocument/2006/relationships/tags" Target="../tags/tag808.xml"/><Relationship Id="rId20" Type="http://schemas.openxmlformats.org/officeDocument/2006/relationships/tags" Target="../tags/tag809.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10.xml"/><Relationship Id="rId2" Type="http://schemas.openxmlformats.org/officeDocument/2006/relationships/tags" Target="../tags/tag811.xml"/><Relationship Id="rId3" Type="http://schemas.openxmlformats.org/officeDocument/2006/relationships/tags" Target="../tags/tag812.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813.xml"/><Relationship Id="rId2" Type="http://schemas.openxmlformats.org/officeDocument/2006/relationships/tags" Target="../tags/tag814.xml"/><Relationship Id="rId3" Type="http://schemas.openxmlformats.org/officeDocument/2006/relationships/tags" Target="../tags/tag815.xml"/><Relationship Id="rId4" Type="http://schemas.openxmlformats.org/officeDocument/2006/relationships/tags" Target="../tags/tag816.xml"/><Relationship Id="rId5" Type="http://schemas.openxmlformats.org/officeDocument/2006/relationships/tags" Target="../tags/tag817.xml"/><Relationship Id="rId6" Type="http://schemas.openxmlformats.org/officeDocument/2006/relationships/tags" Target="../tags/tag818.xml"/><Relationship Id="rId7" Type="http://schemas.openxmlformats.org/officeDocument/2006/relationships/tags" Target="../tags/tag819.xml"/><Relationship Id="rId8" Type="http://schemas.openxmlformats.org/officeDocument/2006/relationships/tags" Target="../tags/tag820.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21.xml"/><Relationship Id="rId2" Type="http://schemas.openxmlformats.org/officeDocument/2006/relationships/tags" Target="../tags/tag822.xml"/><Relationship Id="rId3" Type="http://schemas.openxmlformats.org/officeDocument/2006/relationships/tags" Target="../tags/tag823.xml"/><Relationship Id="rId4" Type="http://schemas.openxmlformats.org/officeDocument/2006/relationships/tags" Target="../tags/tag824.xml"/><Relationship Id="rId5" Type="http://schemas.openxmlformats.org/officeDocument/2006/relationships/tags" Target="../tags/tag825.xml"/><Relationship Id="rId6" Type="http://schemas.openxmlformats.org/officeDocument/2006/relationships/tags" Target="../tags/tag826.xml"/><Relationship Id="rId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27.xml"/><Relationship Id="rId2" Type="http://schemas.openxmlformats.org/officeDocument/2006/relationships/tags" Target="../tags/tag828.xml"/><Relationship Id="rId3" Type="http://schemas.openxmlformats.org/officeDocument/2006/relationships/tags" Target="../tags/tag829.xml"/><Relationship Id="rId4" Type="http://schemas.openxmlformats.org/officeDocument/2006/relationships/tags" Target="../tags/tag830.xml"/><Relationship Id="rId5" Type="http://schemas.openxmlformats.org/officeDocument/2006/relationships/tags" Target="../tags/tag831.xml"/><Relationship Id="rId6" Type="http://schemas.openxmlformats.org/officeDocument/2006/relationships/tags" Target="../tags/tag832.xml"/><Relationship Id="rId7" Type="http://schemas.openxmlformats.org/officeDocument/2006/relationships/tags" Target="../tags/tag833.xml"/><Relationship Id="rId8" Type="http://schemas.openxmlformats.org/officeDocument/2006/relationships/tags" Target="../tags/tag834.xml"/><Relationship Id="rId9" Type="http://schemas.openxmlformats.org/officeDocument/2006/relationships/tags" Target="../tags/tag835.xml"/><Relationship Id="rId10" Type="http://schemas.openxmlformats.org/officeDocument/2006/relationships/tags" Target="../tags/tag836.xml"/><Relationship Id="rId11" Type="http://schemas.openxmlformats.org/officeDocument/2006/relationships/tags" Target="../tags/tag837.xml"/><Relationship Id="rId12" Type="http://schemas.openxmlformats.org/officeDocument/2006/relationships/tags" Target="../tags/tag83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9.xml"/><Relationship Id="rId2" Type="http://schemas.openxmlformats.org/officeDocument/2006/relationships/tags" Target="../tags/tag840.xml"/><Relationship Id="rId3" Type="http://schemas.openxmlformats.org/officeDocument/2006/relationships/tags" Target="../tags/tag841.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842.xml"/><Relationship Id="rId2" Type="http://schemas.openxmlformats.org/officeDocument/2006/relationships/tags" Target="../tags/tag843.xml"/><Relationship Id="rId3" Type="http://schemas.openxmlformats.org/officeDocument/2006/relationships/tags" Target="../tags/tag844.xml"/><Relationship Id="rId4" Type="http://schemas.openxmlformats.org/officeDocument/2006/relationships/tags" Target="../tags/tag845.xml"/><Relationship Id="rId5" Type="http://schemas.openxmlformats.org/officeDocument/2006/relationships/tags" Target="../tags/tag846.xml"/><Relationship Id="rId6" Type="http://schemas.openxmlformats.org/officeDocument/2006/relationships/tags" Target="../tags/tag847.xml"/><Relationship Id="rId7" Type="http://schemas.openxmlformats.org/officeDocument/2006/relationships/tags" Target="../tags/tag848.xml"/><Relationship Id="rId8" Type="http://schemas.openxmlformats.org/officeDocument/2006/relationships/tags" Target="../tags/tag849.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50.xml"/><Relationship Id="rId2" Type="http://schemas.openxmlformats.org/officeDocument/2006/relationships/tags" Target="../tags/tag851.xml"/><Relationship Id="rId3" Type="http://schemas.openxmlformats.org/officeDocument/2006/relationships/tags" Target="../tags/tag852.xml"/><Relationship Id="rId4" Type="http://schemas.openxmlformats.org/officeDocument/2006/relationships/tags" Target="../tags/tag853.xml"/><Relationship Id="rId5" Type="http://schemas.openxmlformats.org/officeDocument/2006/relationships/tags" Target="../tags/tag854.xml"/><Relationship Id="rId6" Type="http://schemas.openxmlformats.org/officeDocument/2006/relationships/tags" Target="../tags/tag855.xml"/><Relationship Id="rId7" Type="http://schemas.openxmlformats.org/officeDocument/2006/relationships/tags" Target="../tags/tag856.xml"/><Relationship Id="rId8" Type="http://schemas.openxmlformats.org/officeDocument/2006/relationships/tags" Target="../tags/tag857.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58.xml"/><Relationship Id="rId2" Type="http://schemas.openxmlformats.org/officeDocument/2006/relationships/tags" Target="../tags/tag859.xml"/><Relationship Id="rId3" Type="http://schemas.openxmlformats.org/officeDocument/2006/relationships/tags" Target="../tags/tag860.xml"/><Relationship Id="rId4" Type="http://schemas.openxmlformats.org/officeDocument/2006/relationships/tags" Target="../tags/tag861.xml"/><Relationship Id="rId5" Type="http://schemas.openxmlformats.org/officeDocument/2006/relationships/tags" Target="../tags/tag862.xml"/><Relationship Id="rId6" Type="http://schemas.openxmlformats.org/officeDocument/2006/relationships/tags" Target="../tags/tag863.xml"/><Relationship Id="rId7" Type="http://schemas.openxmlformats.org/officeDocument/2006/relationships/tags" Target="../tags/tag864.xml"/><Relationship Id="rId8" Type="http://schemas.openxmlformats.org/officeDocument/2006/relationships/tags" Target="../tags/tag865.xml"/><Relationship Id="rId9" Type="http://schemas.openxmlformats.org/officeDocument/2006/relationships/tags" Target="../tags/tag866.xml"/><Relationship Id="rId10" Type="http://schemas.openxmlformats.org/officeDocument/2006/relationships/tags" Target="../tags/tag867.xml"/><Relationship Id="rId11" Type="http://schemas.openxmlformats.org/officeDocument/2006/relationships/tags" Target="../tags/tag868.xml"/><Relationship Id="rId12" Type="http://schemas.openxmlformats.org/officeDocument/2006/relationships/tags" Target="../tags/tag86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70.xml"/><Relationship Id="rId2" Type="http://schemas.openxmlformats.org/officeDocument/2006/relationships/tags" Target="../tags/tag871.xml"/><Relationship Id="rId3" Type="http://schemas.openxmlformats.org/officeDocument/2006/relationships/tags" Target="../tags/tag872.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873.xml"/><Relationship Id="rId2" Type="http://schemas.openxmlformats.org/officeDocument/2006/relationships/tags" Target="../tags/tag874.xml"/><Relationship Id="rId3" Type="http://schemas.openxmlformats.org/officeDocument/2006/relationships/tags" Target="../tags/tag875.xml"/><Relationship Id="rId4" Type="http://schemas.openxmlformats.org/officeDocument/2006/relationships/tags" Target="../tags/tag876.xml"/><Relationship Id="rId5" Type="http://schemas.openxmlformats.org/officeDocument/2006/relationships/tags" Target="../tags/tag877.xml"/><Relationship Id="rId6" Type="http://schemas.openxmlformats.org/officeDocument/2006/relationships/tags" Target="../tags/tag878.xml"/><Relationship Id="rId7" Type="http://schemas.openxmlformats.org/officeDocument/2006/relationships/tags" Target="../tags/tag879.xml"/><Relationship Id="rId8" Type="http://schemas.openxmlformats.org/officeDocument/2006/relationships/tags" Target="../tags/tag880.xml"/><Relationship Id="rId9" Type="http://schemas.openxmlformats.org/officeDocument/2006/relationships/tags" Target="../tags/tag881.xml"/><Relationship Id="rId10" Type="http://schemas.openxmlformats.org/officeDocument/2006/relationships/tags" Target="../tags/tag882.xml"/><Relationship Id="rId11" Type="http://schemas.openxmlformats.org/officeDocument/2006/relationships/tags" Target="../tags/tag883.xml"/><Relationship Id="rId12" Type="http://schemas.openxmlformats.org/officeDocument/2006/relationships/tags" Target="../tags/tag88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85.xml"/><Relationship Id="rId2" Type="http://schemas.openxmlformats.org/officeDocument/2006/relationships/tags" Target="../tags/tag886.xml"/><Relationship Id="rId3" Type="http://schemas.openxmlformats.org/officeDocument/2006/relationships/tags" Target="../tags/tag887.xml"/><Relationship Id="rId4" Type="http://schemas.openxmlformats.org/officeDocument/2006/relationships/tags" Target="../tags/tag888.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89.xml"/><Relationship Id="rId2" Type="http://schemas.openxmlformats.org/officeDocument/2006/relationships/tags" Target="../tags/tag890.xml"/><Relationship Id="rId3" Type="http://schemas.openxmlformats.org/officeDocument/2006/relationships/tags" Target="../tags/tag891.xml"/><Relationship Id="rId4" Type="http://schemas.openxmlformats.org/officeDocument/2006/relationships/tags" Target="../tags/tag892.xml"/><Relationship Id="rId5" Type="http://schemas.openxmlformats.org/officeDocument/2006/relationships/tags" Target="../tags/tag893.xml"/><Relationship Id="rId6" Type="http://schemas.openxmlformats.org/officeDocument/2006/relationships/tags" Target="../tags/tag894.xml"/><Relationship Id="rId7" Type="http://schemas.openxmlformats.org/officeDocument/2006/relationships/tags" Target="../tags/tag895.xml"/><Relationship Id="rId8" Type="http://schemas.openxmlformats.org/officeDocument/2006/relationships/tags" Target="../tags/tag896.xml"/><Relationship Id="rId9" Type="http://schemas.openxmlformats.org/officeDocument/2006/relationships/tags" Target="../tags/tag897.xml"/><Relationship Id="rId10" Type="http://schemas.openxmlformats.org/officeDocument/2006/relationships/tags" Target="../tags/tag898.xml"/><Relationship Id="rId11" Type="http://schemas.openxmlformats.org/officeDocument/2006/relationships/tags" Target="../tags/tag899.xml"/><Relationship Id="rId12" Type="http://schemas.openxmlformats.org/officeDocument/2006/relationships/tags" Target="../tags/tag90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01.xml"/><Relationship Id="rId2" Type="http://schemas.openxmlformats.org/officeDocument/2006/relationships/tags" Target="../tags/tag902.xml"/><Relationship Id="rId3" Type="http://schemas.openxmlformats.org/officeDocument/2006/relationships/tags" Target="../tags/tag903.xml"/><Relationship Id="rId4" Type="http://schemas.openxmlformats.org/officeDocument/2006/relationships/tags" Target="../tags/tag904.xml"/><Relationship Id="rId5" Type="http://schemas.openxmlformats.org/officeDocument/2006/relationships/tags" Target="../tags/tag905.xml"/><Relationship Id="rId6" Type="http://schemas.openxmlformats.org/officeDocument/2006/relationships/tags" Target="../tags/tag906.xml"/><Relationship Id="rId7" Type="http://schemas.openxmlformats.org/officeDocument/2006/relationships/tags" Target="../tags/tag907.xml"/><Relationship Id="rId8" Type="http://schemas.openxmlformats.org/officeDocument/2006/relationships/tags" Target="../tags/tag908.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09.xml"/><Relationship Id="rId2" Type="http://schemas.openxmlformats.org/officeDocument/2006/relationships/tags" Target="../tags/tag910.xml"/><Relationship Id="rId3" Type="http://schemas.openxmlformats.org/officeDocument/2006/relationships/tags" Target="../tags/tag911.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912.xml"/><Relationship Id="rId2" Type="http://schemas.openxmlformats.org/officeDocument/2006/relationships/tags" Target="../tags/tag913.xml"/><Relationship Id="rId3" Type="http://schemas.openxmlformats.org/officeDocument/2006/relationships/tags" Target="../tags/tag914.xml"/><Relationship Id="rId4" Type="http://schemas.openxmlformats.org/officeDocument/2006/relationships/tags" Target="../tags/tag915.xml"/><Relationship Id="rId5" Type="http://schemas.openxmlformats.org/officeDocument/2006/relationships/tags" Target="../tags/tag916.xml"/><Relationship Id="rId6" Type="http://schemas.openxmlformats.org/officeDocument/2006/relationships/tags" Target="../tags/tag917.xml"/><Relationship Id="rId7" Type="http://schemas.openxmlformats.org/officeDocument/2006/relationships/tags" Target="../tags/tag918.xml"/><Relationship Id="rId8" Type="http://schemas.openxmlformats.org/officeDocument/2006/relationships/tags" Target="../tags/tag919.xml"/><Relationship Id="rId9" Type="http://schemas.openxmlformats.org/officeDocument/2006/relationships/tags" Target="../tags/tag920.xml"/><Relationship Id="rId10" Type="http://schemas.openxmlformats.org/officeDocument/2006/relationships/tags" Target="../tags/tag921.xml"/><Relationship Id="rId11" Type="http://schemas.openxmlformats.org/officeDocument/2006/relationships/tags" Target="../tags/tag922.xml"/><Relationship Id="rId12" Type="http://schemas.openxmlformats.org/officeDocument/2006/relationships/tags" Target="../tags/tag92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24.xml"/><Relationship Id="rId2" Type="http://schemas.openxmlformats.org/officeDocument/2006/relationships/tags" Target="../tags/tag925.xml"/><Relationship Id="rId3" Type="http://schemas.openxmlformats.org/officeDocument/2006/relationships/tags" Target="../tags/tag926.xml"/><Relationship Id="rId4" Type="http://schemas.openxmlformats.org/officeDocument/2006/relationships/tags" Target="../tags/tag927.xml"/><Relationship Id="rId5" Type="http://schemas.openxmlformats.org/officeDocument/2006/relationships/tags" Target="../tags/tag928.xml"/><Relationship Id="rId6" Type="http://schemas.openxmlformats.org/officeDocument/2006/relationships/tags" Target="../tags/tag929.xml"/><Relationship Id="rId7" Type="http://schemas.openxmlformats.org/officeDocument/2006/relationships/tags" Target="../tags/tag930.xml"/><Relationship Id="rId8" Type="http://schemas.openxmlformats.org/officeDocument/2006/relationships/tags" Target="../tags/tag931.xml"/><Relationship Id="rId9" Type="http://schemas.openxmlformats.org/officeDocument/2006/relationships/tags" Target="../tags/tag932.xml"/><Relationship Id="rId10" Type="http://schemas.openxmlformats.org/officeDocument/2006/relationships/tags" Target="../tags/tag933.xml"/><Relationship Id="rId11" Type="http://schemas.openxmlformats.org/officeDocument/2006/relationships/tags" Target="../tags/tag934.xml"/><Relationship Id="rId12" Type="http://schemas.openxmlformats.org/officeDocument/2006/relationships/tags" Target="../tags/tag935.xml"/><Relationship Id="rId13" Type="http://schemas.openxmlformats.org/officeDocument/2006/relationships/tags" Target="../tags/tag936.xml"/><Relationship Id="rId14" Type="http://schemas.openxmlformats.org/officeDocument/2006/relationships/tags" Target="../tags/tag937.xml"/><Relationship Id="rId15" Type="http://schemas.openxmlformats.org/officeDocument/2006/relationships/tags" Target="../tags/tag938.xml"/><Relationship Id="rId16" Type="http://schemas.openxmlformats.org/officeDocument/2006/relationships/tags" Target="../tags/tag939.xml"/><Relationship Id="rId17" Type="http://schemas.openxmlformats.org/officeDocument/2006/relationships/tags" Target="../tags/tag940.xml"/><Relationship Id="rId18" Type="http://schemas.openxmlformats.org/officeDocument/2006/relationships/tags" Target="../tags/tag941.xml"/><Relationship Id="rId19" Type="http://schemas.openxmlformats.org/officeDocument/2006/relationships/tags" Target="../tags/tag942.xml"/><Relationship Id="rId20" Type="http://schemas.openxmlformats.org/officeDocument/2006/relationships/tags" Target="../tags/tag943.xml"/><Relationship Id="rId21" Type="http://schemas.openxmlformats.org/officeDocument/2006/relationships/tags" Target="../tags/tag944.xml"/><Relationship Id="rId22" Type="http://schemas.openxmlformats.org/officeDocument/2006/relationships/tags" Target="../tags/tag945.xml"/><Relationship Id="rId23" Type="http://schemas.openxmlformats.org/officeDocument/2006/relationships/tags" Target="../tags/tag946.xml"/><Relationship Id="rId24" Type="http://schemas.openxmlformats.org/officeDocument/2006/relationships/tags" Target="../tags/tag947.xml"/><Relationship Id="rId25" Type="http://schemas.openxmlformats.org/officeDocument/2006/relationships/tags" Target="../tags/tag948.xml"/><Relationship Id="rId26" Type="http://schemas.openxmlformats.org/officeDocument/2006/relationships/tags" Target="../tags/tag949.xml"/><Relationship Id="rId27" Type="http://schemas.openxmlformats.org/officeDocument/2006/relationships/tags" Target="../tags/tag950.xml"/><Relationship Id="rId28" Type="http://schemas.openxmlformats.org/officeDocument/2006/relationships/tags" Target="../tags/tag951.xml"/><Relationship Id="rId29" Type="http://schemas.openxmlformats.org/officeDocument/2006/relationships/tags" Target="../tags/tag952.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53.xml"/><Relationship Id="rId2" Type="http://schemas.openxmlformats.org/officeDocument/2006/relationships/tags" Target="../tags/tag954.xml"/><Relationship Id="rId3" Type="http://schemas.openxmlformats.org/officeDocument/2006/relationships/tags" Target="../tags/tag955.xml"/><Relationship Id="rId4" Type="http://schemas.openxmlformats.org/officeDocument/2006/relationships/tags" Target="../tags/tag956.xml"/><Relationship Id="rId5" Type="http://schemas.openxmlformats.org/officeDocument/2006/relationships/tags" Target="../tags/tag957.xml"/><Relationship Id="rId6" Type="http://schemas.openxmlformats.org/officeDocument/2006/relationships/tags" Target="../tags/tag958.xml"/><Relationship Id="rId7" Type="http://schemas.openxmlformats.org/officeDocument/2006/relationships/tags" Target="../tags/tag959.xml"/><Relationship Id="rId8" Type="http://schemas.openxmlformats.org/officeDocument/2006/relationships/tags" Target="../tags/tag960.xml"/><Relationship Id="rId9" Type="http://schemas.openxmlformats.org/officeDocument/2006/relationships/tags" Target="../tags/tag961.xml"/><Relationship Id="rId10" Type="http://schemas.openxmlformats.org/officeDocument/2006/relationships/tags" Target="../tags/tag962.xml"/><Relationship Id="rId11" Type="http://schemas.openxmlformats.org/officeDocument/2006/relationships/tags" Target="../tags/tag963.xml"/><Relationship Id="rId12" Type="http://schemas.openxmlformats.org/officeDocument/2006/relationships/tags" Target="../tags/tag96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65.xml"/><Relationship Id="rId2" Type="http://schemas.openxmlformats.org/officeDocument/2006/relationships/tags" Target="../tags/tag966.xml"/><Relationship Id="rId3" Type="http://schemas.openxmlformats.org/officeDocument/2006/relationships/tags" Target="../tags/tag96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邮政投递行业市场分析及投资前景预测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邮政投递行业概述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邮政投递市场分析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邮政投递业务模式</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邮政投递技术发展</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邮政投递投资前景预测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邮政投递行业政策环境</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邮政投递行业概述</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定义与分类</a:t>
            </a:r>
            <a:endParaRPr altLang="en-US" lang="zh-CN"/>
          </a:p>
        </p:txBody>
      </p:sp>
      <p:sp>
        <p:nvSpPr>
          <p:cNvPr id="1051012" name="矩形: 圆角 4"/>
          <p:cNvSpPr/>
          <p:nvPr>
            <p:custDataLst>
              <p:tags r:id="rId1"/>
            </p:custDataLst>
          </p:nvPr>
        </p:nvSpPr>
        <p:spPr>
          <a:xfrm>
            <a:off x="608400" y="337024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1014" name="正文"/>
          <p:cNvSpPr txBox="1"/>
          <p:nvPr>
            <p:custDataLst>
              <p:tags r:id="rId2"/>
            </p:custDataLst>
          </p:nvPr>
        </p:nvSpPr>
        <p:spPr>
          <a:xfrm>
            <a:off x="1134190" y="3504868"/>
            <a:ext cx="4208861" cy="671208"/>
          </a:xfrm>
          <a:prstGeom prst="rect"/>
          <a:noFill/>
        </p:spPr>
        <p:txBody>
          <a:bodyPr anchor="t" anchorCtr="0" bIns="0" lIns="0" rIns="0" rtlCol="0" tIns="0" wrap="square">
            <a:normAutofit/>
          </a:bodyPr>
          <a:p>
            <a:pPr algn="l" fontAlgn="auto" indent="0">
              <a:lnSpc>
                <a:spcPct val="130000"/>
              </a:lnSpc>
            </a:pPr>
            <a:r>
              <a:rPr altLang="en-US" dirty="0" sz="1100" lang="zh-CN" spc="150">
                <a:solidFill>
                  <a:schemeClr val="tx1"/>
                </a:solidFill>
                <a:latin typeface="+mn-ea"/>
              </a:rPr>
              <a:t>邮政投递行业定义：指通过邮政渠道，将各类邮件、包裹等物品传递至收件人的服务行业。</a:t>
            </a:r>
            <a:endParaRPr altLang="en-US" dirty="0" sz="1100" lang="zh-CN" spc="150">
              <a:solidFill>
                <a:schemeClr val="tx1"/>
              </a:solidFill>
              <a:latin typeface="+mn-ea"/>
            </a:endParaRPr>
          </a:p>
        </p:txBody>
      </p:sp>
      <p:sp>
        <p:nvSpPr>
          <p:cNvPr id="1051016" name="矩形: 圆角 4"/>
          <p:cNvSpPr/>
          <p:nvPr>
            <p:custDataLst>
              <p:tags r:id="rId3"/>
            </p:custDataLst>
          </p:nvPr>
        </p:nvSpPr>
        <p:spPr>
          <a:xfrm>
            <a:off x="6474642" y="337024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1018" name="正文"/>
          <p:cNvSpPr txBox="1"/>
          <p:nvPr>
            <p:custDataLst>
              <p:tags r:id="rId4"/>
            </p:custDataLst>
          </p:nvPr>
        </p:nvSpPr>
        <p:spPr>
          <a:xfrm>
            <a:off x="6921691" y="3504868"/>
            <a:ext cx="4208861" cy="671208"/>
          </a:xfrm>
          <a:prstGeom prst="rect"/>
          <a:noFill/>
        </p:spPr>
        <p:txBody>
          <a:bodyPr anchor="t" anchorCtr="0" bIns="0" lIns="0" rIns="0" rtlCol="0" tIns="0" wrap="square">
            <a:normAutofit fontScale="76250"/>
          </a:bodyPr>
          <a:p>
            <a:pPr algn="l" fontAlgn="auto" indent="0">
              <a:lnSpc>
                <a:spcPct val="130000"/>
              </a:lnSpc>
            </a:pPr>
            <a:r>
              <a:rPr altLang="en-US" dirty="0" sz="1600" lang="zh-CN" spc="150">
                <a:solidFill>
                  <a:schemeClr val="tx1"/>
                </a:solidFill>
                <a:latin typeface="+mn-ea"/>
              </a:rPr>
              <a:t>邮政投递行业分类：按照传递方式可分为陆运、空运和海运；按照服务范围可分为国内邮政投递和国际邮政投递。</a:t>
            </a:r>
            <a:endParaRPr altLang="en-US" dirty="0" sz="1600" lang="zh-CN" spc="150">
              <a:solidFill>
                <a:schemeClr val="tx1"/>
              </a:solidFill>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04" name="标题 2"/>
          <p:cNvSpPr>
            <a:spLocks noGrp="1"/>
          </p:cNvSpPr>
          <p:nvPr>
            <p:ph type="title" idx="44"/>
          </p:nvPr>
        </p:nvSpPr>
        <p:spPr/>
        <p:txBody>
          <a:bodyPr/>
          <a:p>
            <a:r>
              <a:rPr altLang="en-US" lang="zh-CN"/>
              <a:t>行业规模与地位</a:t>
            </a:r>
            <a:endParaRPr altLang="en-US" lang="zh-CN"/>
          </a:p>
        </p:txBody>
      </p:sp>
      <p:sp>
        <p:nvSpPr>
          <p:cNvPr id="1051306" name="正文"/>
          <p:cNvSpPr txBox="1"/>
          <p:nvPr>
            <p:custDataLst>
              <p:tags r:id="rId1"/>
            </p:custDataLst>
          </p:nvPr>
        </p:nvSpPr>
        <p:spPr>
          <a:xfrm>
            <a:off x="2821134" y="2000074"/>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邮政投递行业的市场规模不断扩大，随着电商、物流等行业的快速发展，邮政投递业务量逐年增长。</a:t>
            </a:r>
            <a:endParaRPr altLang="en-US" dirty="0" sz="1400" lang="zh-CN" spc="150">
              <a:solidFill>
                <a:schemeClr val="tx1">
                  <a:lumMod val="65000"/>
                  <a:lumOff val="35000"/>
                </a:schemeClr>
              </a:solidFill>
              <a:latin typeface="+mn-ea"/>
              <a:sym typeface="+mn-ea"/>
            </a:endParaRPr>
          </a:p>
        </p:txBody>
      </p:sp>
      <p:sp>
        <p:nvSpPr>
          <p:cNvPr id="1051308" name="标题"/>
          <p:cNvSpPr txBox="1"/>
          <p:nvPr>
            <p:custDataLst>
              <p:tags r:id="rId2"/>
            </p:custDataLst>
          </p:nvPr>
        </p:nvSpPr>
        <p:spPr>
          <a:xfrm>
            <a:off x="2821807" y="149040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1310" name="标题"/>
          <p:cNvSpPr txBox="1"/>
          <p:nvPr>
            <p:custDataLst>
              <p:tags r:id="rId3"/>
            </p:custDataLst>
          </p:nvPr>
        </p:nvSpPr>
        <p:spPr>
          <a:xfrm>
            <a:off x="2821807" y="514284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1312" name="正文"/>
          <p:cNvSpPr txBox="1"/>
          <p:nvPr>
            <p:custDataLst>
              <p:tags r:id="rId4"/>
            </p:custDataLst>
          </p:nvPr>
        </p:nvSpPr>
        <p:spPr>
          <a:xfrm>
            <a:off x="2821807" y="5652515"/>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邮政投递行业在保障公民基本通信权利、维护国家信息安全等方面发挥着不可替代的作用。</a:t>
            </a:r>
            <a:endParaRPr altLang="en-US" dirty="0" sz="1400" lang="zh-CN" spc="150">
              <a:solidFill>
                <a:schemeClr val="tx1">
                  <a:lumMod val="65000"/>
                  <a:lumOff val="35000"/>
                </a:schemeClr>
              </a:solidFill>
              <a:latin typeface="+mn-ea"/>
              <a:sym typeface="+mn-ea"/>
            </a:endParaRPr>
          </a:p>
        </p:txBody>
      </p:sp>
      <p:sp>
        <p:nvSpPr>
          <p:cNvPr id="1051314" name="正文"/>
          <p:cNvSpPr txBox="1"/>
          <p:nvPr>
            <p:custDataLst>
              <p:tags r:id="rId5"/>
            </p:custDataLst>
          </p:nvPr>
        </p:nvSpPr>
        <p:spPr>
          <a:xfrm>
            <a:off x="2821807" y="3217106"/>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邮政投递行业在国家经济中占据重要地位，是国家基础性、公共性、服务型行业之一，对促进经济发展、服务社会民生具有重要作用。</a:t>
            </a:r>
            <a:endParaRPr altLang="en-US" dirty="0" sz="1400" lang="zh-CN" spc="150">
              <a:solidFill>
                <a:schemeClr val="tx1">
                  <a:lumMod val="65000"/>
                  <a:lumOff val="35000"/>
                </a:schemeClr>
              </a:solidFill>
              <a:latin typeface="+mn-ea"/>
              <a:sym typeface="+mn-ea"/>
            </a:endParaRPr>
          </a:p>
        </p:txBody>
      </p:sp>
      <p:sp>
        <p:nvSpPr>
          <p:cNvPr id="1051316" name="标题"/>
          <p:cNvSpPr txBox="1"/>
          <p:nvPr>
            <p:custDataLst>
              <p:tags r:id="rId6"/>
            </p:custDataLst>
          </p:nvPr>
        </p:nvSpPr>
        <p:spPr>
          <a:xfrm>
            <a:off x="2822479" y="2708104"/>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1318" name="标题"/>
          <p:cNvSpPr txBox="1"/>
          <p:nvPr>
            <p:custDataLst>
              <p:tags r:id="rId7"/>
            </p:custDataLst>
          </p:nvPr>
        </p:nvSpPr>
        <p:spPr>
          <a:xfrm>
            <a:off x="2822479" y="3925136"/>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1320" name="正文"/>
          <p:cNvSpPr txBox="1"/>
          <p:nvPr>
            <p:custDataLst>
              <p:tags r:id="rId8"/>
            </p:custDataLst>
          </p:nvPr>
        </p:nvSpPr>
        <p:spPr>
          <a:xfrm>
            <a:off x="2821807" y="4434810"/>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邮政投递网络覆盖面广，投递服务网络遍布城乡，具有完善的末端配送体系，是国家物流体系的重要组成部分。</a:t>
            </a:r>
            <a:endParaRPr altLang="en-US" dirty="0" sz="14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06" name="标题 2"/>
          <p:cNvSpPr>
            <a:spLocks noGrp="1"/>
          </p:cNvSpPr>
          <p:nvPr>
            <p:ph type="title" idx="44"/>
          </p:nvPr>
        </p:nvSpPr>
        <p:spPr/>
        <p:txBody>
          <a:bodyPr/>
          <a:p>
            <a:r>
              <a:rPr altLang="en-US" lang="zh-CN"/>
              <a:t>行业发展趋势</a:t>
            </a:r>
            <a:endParaRPr altLang="en-US" lang="zh-CN"/>
          </a:p>
        </p:txBody>
      </p:sp>
      <p:sp>
        <p:nvSpPr>
          <p:cNvPr id="105160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1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2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2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数字化转型加速，邮政投递服务将更加智能化和高效化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6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绿色环保成为行业趋势，邮政投递将更加注重环保和可持续发展</a:t>
            </a:r>
            <a:endParaRPr dirty="0" sz="2000" err="1">
              <a:solidFill>
                <a:schemeClr val="tx1">
                  <a:lumMod val="75000"/>
                  <a:lumOff val="25000"/>
                </a:schemeClr>
              </a:solidFill>
              <a:latin typeface="+mn-ea"/>
              <a:ea typeface="+mn-ea"/>
              <a:cs typeface="+mn-ea"/>
              <a:sym typeface="+mn-lt"/>
            </a:endParaRPr>
          </a:p>
        </p:txBody>
      </p:sp>
      <p:sp>
        <p:nvSpPr>
          <p:cNvPr id="105162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3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3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63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3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3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4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4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多元化服务模式涌现，邮政投递将不断创新和拓展业务领域</a:t>
            </a:r>
            <a:endParaRPr dirty="0" sz="2000" err="1">
              <a:solidFill>
                <a:schemeClr val="tx1">
                  <a:lumMod val="75000"/>
                  <a:lumOff val="25000"/>
                </a:schemeClr>
              </a:solidFill>
              <a:latin typeface="+mn-ea"/>
              <a:ea typeface="+mn-ea"/>
              <a:cs typeface="+mn-ea"/>
              <a:sym typeface="+mn-lt"/>
            </a:endParaRPr>
          </a:p>
        </p:txBody>
      </p:sp>
      <p:sp>
        <p:nvSpPr>
          <p:cNvPr id="10516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快递物流行业持续增长，邮政投递业务量有望增加</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32" name="标题 1"/>
          <p:cNvSpPr>
            <a:spLocks noGrp="1"/>
          </p:cNvSpPr>
          <p:nvPr>
            <p:ph type="title" idx="2"/>
            <p:custDataLst>
              <p:tags r:id="rId1"/>
            </p:custDataLst>
          </p:nvPr>
        </p:nvSpPr>
        <p:spPr/>
        <p:txBody>
          <a:bodyPr/>
          <a:p>
            <a:r>
              <a:rPr altLang="en-US" lang="zh-CN"/>
              <a:t>邮政投递市场分析</a:t>
            </a:r>
            <a:endParaRPr altLang="en-US" lang="zh-CN"/>
          </a:p>
        </p:txBody>
      </p:sp>
      <p:sp>
        <p:nvSpPr>
          <p:cNvPr id="1051934"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92" name="标题 2"/>
          <p:cNvSpPr>
            <a:spLocks noGrp="1"/>
          </p:cNvSpPr>
          <p:nvPr>
            <p:ph type="title" idx="44"/>
          </p:nvPr>
        </p:nvSpPr>
        <p:spPr/>
        <p:txBody>
          <a:bodyPr/>
          <a:p>
            <a:r>
              <a:rPr altLang="en-US" lang="zh-CN"/>
              <a:t>市场需求分析</a:t>
            </a:r>
            <a:endParaRPr altLang="en-US" lang="zh-CN"/>
          </a:p>
        </p:txBody>
      </p:sp>
      <p:sp>
        <p:nvSpPr>
          <p:cNvPr id="105239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邮政投递市场现状：快递业务量持续增长，市场规模不断扩大。</a:t>
            </a:r>
            <a:endParaRPr altLang="en-US" dirty="0" sz="1200" lang="zh-CN" spc="150">
              <a:solidFill>
                <a:schemeClr val="tx1">
                  <a:lumMod val="65000"/>
                  <a:lumOff val="35000"/>
                </a:schemeClr>
              </a:solidFill>
              <a:latin typeface="+mn-ea"/>
              <a:sym typeface="+mn-ea"/>
            </a:endParaRPr>
          </a:p>
        </p:txBody>
      </p:sp>
      <p:sp>
        <p:nvSpPr>
          <p:cNvPr id="105239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消费者需求特点：对快递服务的需求多样化，包括速度、安全、便捷等方面。</a:t>
            </a:r>
            <a:endParaRPr altLang="en-US" dirty="0" sz="1200" lang="zh-CN" spc="150">
              <a:solidFill>
                <a:schemeClr val="tx1">
                  <a:lumMod val="65000"/>
                  <a:lumOff val="35000"/>
                </a:schemeClr>
              </a:solidFill>
              <a:latin typeface="+mn-ea"/>
              <a:sym typeface="+mn-ea"/>
            </a:endParaRPr>
          </a:p>
        </p:txBody>
      </p:sp>
      <p:sp>
        <p:nvSpPr>
          <p:cNvPr id="105239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市场竞争格局：邮政投递市场面临国内外快递企业的竞争，需要不断提升服务质量和效率。</a:t>
            </a:r>
            <a:endParaRPr altLang="en-US" dirty="0" sz="1200" lang="zh-CN" spc="150">
              <a:solidFill>
                <a:schemeClr val="tx1">
                  <a:lumMod val="65000"/>
                  <a:lumOff val="35000"/>
                </a:schemeClr>
              </a:solidFill>
              <a:latin typeface="+mn-ea"/>
              <a:sym typeface="+mn-ea"/>
            </a:endParaRPr>
          </a:p>
        </p:txBody>
      </p:sp>
      <p:sp>
        <p:nvSpPr>
          <p:cNvPr id="105240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未来市场趋势：随着电商和移动互联网的发展，邮政投递市场将呈现个性化、智能化、绿色化等趋势。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86" name="标题 2"/>
          <p:cNvSpPr>
            <a:spLocks noGrp="1"/>
          </p:cNvSpPr>
          <p:nvPr>
            <p:ph type="title" idx="44"/>
          </p:nvPr>
        </p:nvSpPr>
        <p:spPr/>
        <p:txBody>
          <a:bodyPr/>
          <a:p>
            <a:r>
              <a:rPr altLang="en-US" lang="zh-CN"/>
              <a:t>市场竞争格局</a:t>
            </a:r>
            <a:endParaRPr altLang="en-US" lang="zh-CN"/>
          </a:p>
        </p:txBody>
      </p:sp>
      <p:sp>
        <p:nvSpPr>
          <p:cNvPr id="105268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9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9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9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9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9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0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0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邮政投递行业的竞争对手主要包括私营快递公司和其他邮政投递公司</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7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邮政投递行业的竞争格局较为稳定，但随着市场的不断扩大和技术的不断进步，竞争将逐渐加剧</a:t>
            </a:r>
            <a:endParaRPr dirty="0" sz="2000" err="1">
              <a:solidFill>
                <a:schemeClr val="tx1">
                  <a:lumMod val="75000"/>
                  <a:lumOff val="25000"/>
                </a:schemeClr>
              </a:solidFill>
              <a:latin typeface="+mn-ea"/>
              <a:ea typeface="+mn-ea"/>
              <a:cs typeface="+mn-ea"/>
              <a:sym typeface="+mn-lt"/>
            </a:endParaRPr>
          </a:p>
        </p:txBody>
      </p:sp>
      <p:sp>
        <p:nvSpPr>
          <p:cNvPr id="105270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71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邮政投递行业的企业在市场竞争中需要不断提高服务质量、降低成本、拓展业务范围等方面来提升竞争力</a:t>
            </a:r>
            <a:endParaRPr dirty="0" sz="2000" err="1">
              <a:solidFill>
                <a:schemeClr val="tx1">
                  <a:lumMod val="75000"/>
                  <a:lumOff val="25000"/>
                </a:schemeClr>
              </a:solidFill>
              <a:latin typeface="+mn-ea"/>
              <a:ea typeface="+mn-ea"/>
              <a:cs typeface="+mn-ea"/>
              <a:sym typeface="+mn-lt"/>
            </a:endParaRPr>
          </a:p>
        </p:txBody>
      </p:sp>
      <p:sp>
        <p:nvSpPr>
          <p:cNvPr id="1052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邮政投递行业的企业数量相对较少，市场集中度较高</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12" name="标题 2"/>
          <p:cNvSpPr>
            <a:spLocks noGrp="1"/>
          </p:cNvSpPr>
          <p:nvPr>
            <p:ph type="title" idx="44"/>
          </p:nvPr>
        </p:nvSpPr>
        <p:spPr/>
        <p:txBody>
          <a:bodyPr/>
          <a:p>
            <a:r>
              <a:rPr altLang="en-US" lang="zh-CN"/>
              <a:t>行业痛点与机遇</a:t>
            </a:r>
            <a:endParaRPr altLang="en-US" lang="zh-CN"/>
          </a:p>
        </p:txBody>
      </p:sp>
      <p:sp>
        <p:nvSpPr>
          <p:cNvPr id="105301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1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1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痛点：投递效率低、服务水平不高、运营成本高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0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挑战：市场竞争激烈、政策法规限制</a:t>
            </a:r>
            <a:endParaRPr dirty="0" sz="2000" err="1">
              <a:solidFill>
                <a:schemeClr val="tx1">
                  <a:lumMod val="75000"/>
                  <a:lumOff val="25000"/>
                </a:schemeClr>
              </a:solidFill>
              <a:latin typeface="+mn-ea"/>
              <a:ea typeface="+mn-ea"/>
              <a:cs typeface="+mn-ea"/>
              <a:sym typeface="+mn-lt"/>
            </a:endParaRPr>
          </a:p>
        </p:txBody>
      </p:sp>
      <p:sp>
        <p:nvSpPr>
          <p:cNvPr id="105303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04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4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4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4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4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前景展望：技术创新、市场整合、可持续发展</a:t>
            </a:r>
            <a:endParaRPr dirty="0" sz="2000" err="1">
              <a:solidFill>
                <a:schemeClr val="tx1">
                  <a:lumMod val="75000"/>
                  <a:lumOff val="25000"/>
                </a:schemeClr>
              </a:solidFill>
              <a:latin typeface="+mn-ea"/>
              <a:ea typeface="+mn-ea"/>
              <a:cs typeface="+mn-ea"/>
              <a:sym typeface="+mn-lt"/>
            </a:endParaRPr>
          </a:p>
        </p:txBody>
      </p:sp>
      <p:sp>
        <p:nvSpPr>
          <p:cNvPr id="10530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机遇：数字化转型、电商物流需求增长、绿色环保趋势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38" name="标题 1"/>
          <p:cNvSpPr>
            <a:spLocks noGrp="1"/>
          </p:cNvSpPr>
          <p:nvPr>
            <p:ph type="title" idx="2"/>
            <p:custDataLst>
              <p:tags r:id="rId1"/>
            </p:custDataLst>
          </p:nvPr>
        </p:nvSpPr>
        <p:spPr/>
        <p:txBody>
          <a:bodyPr/>
          <a:p>
            <a:r>
              <a:rPr altLang="en-US" lang="zh-CN"/>
              <a:t>邮政投递业务模式</a:t>
            </a:r>
            <a:endParaRPr altLang="en-US" lang="zh-CN"/>
          </a:p>
        </p:txBody>
      </p:sp>
      <p:sp>
        <p:nvSpPr>
          <p:cNvPr id="105334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98" name="标题 2"/>
          <p:cNvSpPr>
            <a:spLocks noGrp="1"/>
          </p:cNvSpPr>
          <p:nvPr>
            <p:ph type="title" idx="44"/>
          </p:nvPr>
        </p:nvSpPr>
        <p:spPr/>
        <p:txBody>
          <a:bodyPr/>
          <a:p>
            <a:r>
              <a:rPr altLang="en-US" lang="zh-CN"/>
              <a:t>业务模式分类</a:t>
            </a:r>
            <a:endParaRPr altLang="en-US" lang="zh-CN"/>
          </a:p>
        </p:txBody>
      </p:sp>
      <p:sp>
        <p:nvSpPr>
          <p:cNvPr id="10538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0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快递包裹投递</a:t>
            </a:r>
            <a:endParaRPr altLang="en-US" sz="1400" lang="zh-CN" spc="150">
              <a:solidFill>
                <a:schemeClr val="tx1"/>
              </a:solidFill>
              <a:effectLst/>
              <a:latin typeface="+mn-ea"/>
              <a:sym typeface="+mn-ea"/>
            </a:endParaRPr>
          </a:p>
        </p:txBody>
      </p:sp>
      <p:sp>
        <p:nvSpPr>
          <p:cNvPr id="105381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普通包裹投递</a:t>
            </a:r>
            <a:endParaRPr altLang="en-US" dirty="0" sz="1400" lang="zh-CN" spc="150">
              <a:solidFill>
                <a:schemeClr val="tx1"/>
              </a:solidFill>
              <a:effectLst/>
              <a:latin typeface="+mn-ea"/>
              <a:sym typeface="+mn-ea"/>
            </a:endParaRPr>
          </a:p>
        </p:txBody>
      </p:sp>
      <p:sp>
        <p:nvSpPr>
          <p:cNvPr id="10538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信函投递</a:t>
            </a:r>
            <a:endParaRPr altLang="en-US" sz="1400" lang="zh-CN" spc="150">
              <a:solidFill>
                <a:schemeClr val="tx1"/>
              </a:solidFill>
              <a:effectLst/>
              <a:latin typeface="+mn-ea"/>
              <a:sym typeface="+mn-ea"/>
            </a:endParaRPr>
          </a:p>
        </p:txBody>
      </p:sp>
      <p:sp>
        <p:nvSpPr>
          <p:cNvPr id="105381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合同资料投递</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100" name="标题 2"/>
          <p:cNvSpPr>
            <a:spLocks noGrp="1"/>
          </p:cNvSpPr>
          <p:nvPr>
            <p:ph type="title" idx="44"/>
          </p:nvPr>
        </p:nvSpPr>
        <p:spPr/>
        <p:txBody>
          <a:bodyPr/>
          <a:p>
            <a:r>
              <a:rPr altLang="en-US" lang="zh-CN"/>
              <a:t>业务模式优劣分析</a:t>
            </a:r>
            <a:endParaRPr altLang="en-US" lang="zh-CN"/>
          </a:p>
        </p:txBody>
      </p:sp>
      <p:sp>
        <p:nvSpPr>
          <p:cNvPr id="1054102" name="任意多边形: 形状 47"/>
          <p:cNvSpPr/>
          <p:nvPr>
            <p:custDataLst>
              <p:tags r:id="rId1"/>
            </p:custDataLst>
          </p:nvPr>
        </p:nvSpPr>
        <p:spPr>
          <a:xfrm rot="10800000">
            <a:off x="73802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104" name="矩形 48"/>
          <p:cNvSpPr/>
          <p:nvPr>
            <p:custDataLst>
              <p:tags r:id="rId2"/>
            </p:custDataLst>
          </p:nvPr>
        </p:nvSpPr>
        <p:spPr>
          <a:xfrm>
            <a:off x="608400" y="2583916"/>
            <a:ext cx="259159" cy="2611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106" name="文本框 52"/>
          <p:cNvSpPr txBox="1"/>
          <p:nvPr>
            <p:custDataLst>
              <p:tags r:id="rId3"/>
            </p:custDataLst>
          </p:nvPr>
        </p:nvSpPr>
        <p:spPr>
          <a:xfrm>
            <a:off x="1107202" y="2369145"/>
            <a:ext cx="4404883" cy="2438547"/>
          </a:xfrm>
          <a:prstGeom prst="rect"/>
          <a:noFill/>
        </p:spPr>
        <p:txBody>
          <a:bodyPr anchor="t" anchorCtr="0" bIns="46800" lIns="90000" rIns="90000" rtlCol="0" tIns="46800" vert="horz" wrap="square">
            <a:normAutofit/>
          </a:bodyPr>
          <a:p>
            <a:pPr algn="l" lvl="0">
              <a:lnSpc>
                <a:spcPct val="130000"/>
              </a:lnSpc>
              <a:buClrTx/>
              <a:buSzTx/>
              <a:buFontTx/>
            </a:pPr>
            <a:r>
              <a:rPr altLang="en-US" dirty="0" sz="2100" lang="zh-CN" spc="150">
                <a:solidFill>
                  <a:schemeClr val="lt1">
                    <a:lumMod val="100000"/>
                  </a:schemeClr>
                </a:solidFill>
                <a:latin typeface="Arial" panose="02080604020202020204" pitchFamily="34" charset="0"/>
                <a:ea typeface="微软雅黑" panose="020B0503020204020204" pitchFamily="34" charset="-122"/>
                <a:sym typeface="+mn-ea"/>
              </a:rPr>
              <a:t>优势：覆盖面广，能够到达偏远地区；网络稳定，能够保证邮件的安全准时到达；成本较低，相对于其他物流公司有价格优势。</a:t>
            </a:r>
            <a:endParaRPr altLang="en-US" dirty="0" sz="21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108" name="任意多边形: 形状 19"/>
          <p:cNvSpPr/>
          <p:nvPr>
            <p:custDataLst>
              <p:tags r:id="rId4"/>
            </p:custDataLst>
          </p:nvPr>
        </p:nvSpPr>
        <p:spPr>
          <a:xfrm rot="10800000">
            <a:off x="647774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110" name="矩形 20"/>
          <p:cNvSpPr/>
          <p:nvPr>
            <p:custDataLst>
              <p:tags r:id="rId5"/>
            </p:custDataLst>
          </p:nvPr>
        </p:nvSpPr>
        <p:spPr>
          <a:xfrm>
            <a:off x="6348120" y="2583916"/>
            <a:ext cx="259159" cy="2611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112" name="文本框 3"/>
          <p:cNvSpPr txBox="1"/>
          <p:nvPr>
            <p:custDataLst>
              <p:tags r:id="rId6"/>
            </p:custDataLst>
          </p:nvPr>
        </p:nvSpPr>
        <p:spPr>
          <a:xfrm>
            <a:off x="6846922" y="2369145"/>
            <a:ext cx="4404883" cy="2438547"/>
          </a:xfrm>
          <a:prstGeom prst="rect"/>
          <a:noFill/>
        </p:spPr>
        <p:txBody>
          <a:bodyPr anchor="t" anchorCtr="0" bIns="46800" lIns="90000" rIns="90000" rtlCol="0" tIns="46800" vert="horz" wrap="square">
            <a:normAutofit fontScale="8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pitchFamily="34" charset="-122"/>
                <a:sym typeface="+mn-ea"/>
              </a:rPr>
              <a:t>劣势：投递效率相对较低，投递时间不够灵活；服务水平有待提高，存在邮件延误、丢失等问题；受传统体制影响，市场化改革较慢。</a:t>
            </a:r>
            <a:endParaRPr altLang="en-US" dirty="0" sz="3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98" name="标题 2"/>
          <p:cNvSpPr>
            <a:spLocks noGrp="1"/>
          </p:cNvSpPr>
          <p:nvPr>
            <p:ph type="title" idx="44"/>
          </p:nvPr>
        </p:nvSpPr>
        <p:spPr/>
        <p:txBody>
          <a:bodyPr/>
          <a:p>
            <a:r>
              <a:rPr altLang="en-US" lang="zh-CN"/>
              <a:t>业务模式创新与变革</a:t>
            </a:r>
            <a:endParaRPr altLang="en-US" lang="zh-CN"/>
          </a:p>
        </p:txBody>
      </p:sp>
      <p:sp>
        <p:nvSpPr>
          <p:cNvPr id="105440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0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40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传统业务模式：以纸质信件投递为主，覆盖面广但效率较低</a:t>
            </a:r>
            <a:endParaRPr altLang="en-US" dirty="0" sz="2000" lang="zh-CN" spc="150">
              <a:solidFill>
                <a:schemeClr val="tx1">
                  <a:lumMod val="85000"/>
                  <a:lumOff val="15000"/>
                </a:schemeClr>
              </a:solidFill>
              <a:latin typeface="+mn-ea"/>
              <a:sym typeface="+mn-ea"/>
            </a:endParaRPr>
          </a:p>
        </p:txBody>
      </p:sp>
      <p:sp>
        <p:nvSpPr>
          <p:cNvPr id="105440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0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1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创新业务模式：数字化、智能化投递，提高投递效率</a:t>
            </a:r>
            <a:endParaRPr altLang="en-US" dirty="0" sz="2000" lang="zh-CN" spc="150">
              <a:solidFill>
                <a:schemeClr val="tx1">
                  <a:lumMod val="85000"/>
                  <a:lumOff val="15000"/>
                </a:schemeClr>
              </a:solidFill>
              <a:latin typeface="+mn-ea"/>
              <a:sym typeface="+mn-ea"/>
            </a:endParaRPr>
          </a:p>
        </p:txBody>
      </p:sp>
      <p:sp>
        <p:nvSpPr>
          <p:cNvPr id="105441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1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1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变革方向：拓展电商物流、同城配送等多元化业务模式</a:t>
            </a:r>
            <a:endParaRPr altLang="en-US" dirty="0" sz="2000" lang="zh-CN" spc="150">
              <a:solidFill>
                <a:schemeClr val="tx1">
                  <a:lumMod val="85000"/>
                  <a:lumOff val="15000"/>
                </a:schemeClr>
              </a:solidFill>
              <a:latin typeface="+mn-ea"/>
              <a:sym typeface="+mn-ea"/>
            </a:endParaRPr>
          </a:p>
        </p:txBody>
      </p:sp>
      <p:sp>
        <p:nvSpPr>
          <p:cNvPr id="105441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2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42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未来展望：结合5G、物联网等技术，实现更高效、智能的投递服务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08" name="标题 1"/>
          <p:cNvSpPr>
            <a:spLocks noGrp="1"/>
          </p:cNvSpPr>
          <p:nvPr>
            <p:ph type="title" idx="2"/>
            <p:custDataLst>
              <p:tags r:id="rId1"/>
            </p:custDataLst>
          </p:nvPr>
        </p:nvSpPr>
        <p:spPr/>
        <p:txBody>
          <a:bodyPr/>
          <a:p>
            <a:r>
              <a:rPr altLang="en-US" lang="zh-CN"/>
              <a:t>邮政投递技术发展</a:t>
            </a:r>
            <a:endParaRPr altLang="en-US" lang="zh-CN"/>
          </a:p>
        </p:txBody>
      </p:sp>
      <p:sp>
        <p:nvSpPr>
          <p:cNvPr id="105471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68" name="标题 2"/>
          <p:cNvSpPr>
            <a:spLocks noGrp="1"/>
          </p:cNvSpPr>
          <p:nvPr>
            <p:ph type="title" idx="44"/>
          </p:nvPr>
        </p:nvSpPr>
        <p:spPr/>
        <p:txBody>
          <a:bodyPr/>
          <a:p>
            <a:r>
              <a:rPr altLang="en-US" lang="zh-CN"/>
              <a:t>信息技术应用</a:t>
            </a:r>
            <a:endParaRPr altLang="en-US" lang="zh-CN"/>
          </a:p>
        </p:txBody>
      </p:sp>
      <p:sp>
        <p:nvSpPr>
          <p:cNvPr id="105517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17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17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17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17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信息技术在邮政投递中的应用</a:t>
            </a:r>
            <a:endParaRPr altLang="en-US" sz="1400" lang="zh-CN" spc="150">
              <a:solidFill>
                <a:schemeClr val="tx1"/>
              </a:solidFill>
              <a:effectLst/>
              <a:latin typeface="+mn-ea"/>
              <a:sym typeface="+mn-ea"/>
            </a:endParaRPr>
          </a:p>
        </p:txBody>
      </p:sp>
      <p:sp>
        <p:nvSpPr>
          <p:cNvPr id="105518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邮政投递技术发展历程</a:t>
            </a:r>
            <a:endParaRPr altLang="en-US" dirty="0" sz="1400" lang="zh-CN" spc="150">
              <a:solidFill>
                <a:schemeClr val="tx1"/>
              </a:solidFill>
              <a:effectLst/>
              <a:latin typeface="+mn-ea"/>
              <a:sym typeface="+mn-ea"/>
            </a:endParaRPr>
          </a:p>
        </p:txBody>
      </p:sp>
      <p:sp>
        <p:nvSpPr>
          <p:cNvPr id="105518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信息技术对邮政投递行业的影响</a:t>
            </a:r>
            <a:endParaRPr altLang="en-US" sz="1400" lang="zh-CN" spc="150">
              <a:solidFill>
                <a:schemeClr val="tx1"/>
              </a:solidFill>
              <a:effectLst/>
              <a:latin typeface="+mn-ea"/>
              <a:sym typeface="+mn-ea"/>
            </a:endParaRPr>
          </a:p>
        </p:txBody>
      </p:sp>
      <p:sp>
        <p:nvSpPr>
          <p:cNvPr id="105518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未来邮政投递行业信息技术发展趋势</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70" name="标题 2"/>
          <p:cNvSpPr>
            <a:spLocks noGrp="1"/>
          </p:cNvSpPr>
          <p:nvPr>
            <p:ph type="title" idx="44"/>
          </p:nvPr>
        </p:nvSpPr>
        <p:spPr/>
        <p:txBody>
          <a:bodyPr/>
          <a:p>
            <a:r>
              <a:rPr altLang="en-US" lang="zh-CN"/>
              <a:t>自动化技术应用</a:t>
            </a:r>
            <a:endParaRPr altLang="en-US" lang="zh-CN"/>
          </a:p>
        </p:txBody>
      </p:sp>
      <p:sp>
        <p:nvSpPr>
          <p:cNvPr id="105547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47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47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47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48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自动化技术如何提高邮政投递效率</a:t>
            </a:r>
            <a:endParaRPr altLang="en-US" sz="1400" lang="zh-CN" spc="150">
              <a:solidFill>
                <a:schemeClr val="tx1"/>
              </a:solidFill>
              <a:effectLst/>
              <a:latin typeface="+mn-ea"/>
              <a:sym typeface="+mn-ea"/>
            </a:endParaRPr>
          </a:p>
        </p:txBody>
      </p:sp>
      <p:sp>
        <p:nvSpPr>
          <p:cNvPr id="105548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自动化技术应用在邮政投递行业中的重要性</a:t>
            </a:r>
            <a:endParaRPr altLang="en-US" dirty="0" sz="1400" lang="zh-CN" spc="150">
              <a:solidFill>
                <a:schemeClr val="tx1"/>
              </a:solidFill>
              <a:effectLst/>
              <a:latin typeface="+mn-ea"/>
              <a:sym typeface="+mn-ea"/>
            </a:endParaRPr>
          </a:p>
        </p:txBody>
      </p:sp>
      <p:sp>
        <p:nvSpPr>
          <p:cNvPr id="105548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自动化技术对邮政投递行业市场的影响</a:t>
            </a:r>
            <a:endParaRPr altLang="en-US" sz="1400" lang="zh-CN" spc="150">
              <a:solidFill>
                <a:schemeClr val="tx1"/>
              </a:solidFill>
              <a:effectLst/>
              <a:latin typeface="+mn-ea"/>
              <a:sym typeface="+mn-ea"/>
            </a:endParaRPr>
          </a:p>
        </p:txBody>
      </p:sp>
      <p:sp>
        <p:nvSpPr>
          <p:cNvPr id="105548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自动化技术未来在邮政投递行业的发展趋势</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72" name="标题 2"/>
          <p:cNvSpPr>
            <a:spLocks noGrp="1"/>
          </p:cNvSpPr>
          <p:nvPr>
            <p:ph type="title" idx="44"/>
          </p:nvPr>
        </p:nvSpPr>
        <p:spPr/>
        <p:txBody>
          <a:bodyPr/>
          <a:p>
            <a:r>
              <a:rPr altLang="en-US" lang="zh-CN"/>
              <a:t>智能技术应用与展望</a:t>
            </a:r>
            <a:endParaRPr altLang="en-US" lang="zh-CN"/>
          </a:p>
        </p:txBody>
      </p:sp>
      <p:sp>
        <p:nvSpPr>
          <p:cNvPr id="105577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7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7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自动化技术：提高投递效率，减少人工成本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8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8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8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数据分析：优化路线规划，提升投递精准度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8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8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9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物联网技术：实时追踪包裹位置，提升客户体验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9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9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9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人工智能：未来发展方向，提升邮政服务智能化水平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82" name="标题 1"/>
          <p:cNvSpPr>
            <a:spLocks noGrp="1"/>
          </p:cNvSpPr>
          <p:nvPr>
            <p:ph type="title" idx="2"/>
            <p:custDataLst>
              <p:tags r:id="rId1"/>
            </p:custDataLst>
          </p:nvPr>
        </p:nvSpPr>
        <p:spPr/>
        <p:txBody>
          <a:bodyPr/>
          <a:p>
            <a:r>
              <a:rPr altLang="en-US" lang="zh-CN"/>
              <a:t>邮政投递投资前景预测</a:t>
            </a:r>
            <a:endParaRPr altLang="en-US" lang="zh-CN"/>
          </a:p>
        </p:txBody>
      </p:sp>
      <p:sp>
        <p:nvSpPr>
          <p:cNvPr id="1056084"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542" name="标题 2"/>
          <p:cNvSpPr>
            <a:spLocks noGrp="1"/>
          </p:cNvSpPr>
          <p:nvPr>
            <p:ph type="title" idx="44"/>
          </p:nvPr>
        </p:nvSpPr>
        <p:spPr/>
        <p:txBody>
          <a:bodyPr/>
          <a:p>
            <a:r>
              <a:rPr altLang="en-US" lang="zh-CN"/>
              <a:t>投资环境分析</a:t>
            </a:r>
            <a:endParaRPr altLang="en-US" lang="zh-CN"/>
          </a:p>
        </p:txBody>
      </p:sp>
      <p:sp>
        <p:nvSpPr>
          <p:cNvPr id="10565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政策环境：分析国家政策对邮政投递行业的支持力度和影响</a:t>
            </a:r>
            <a:endParaRPr altLang="en-US" dirty="0" sz="1200" lang="zh-CN" spc="150">
              <a:solidFill>
                <a:schemeClr val="tx1">
                  <a:lumMod val="85000"/>
                  <a:lumOff val="15000"/>
                </a:schemeClr>
              </a:solidFill>
              <a:latin typeface="+mn-ea"/>
              <a:sym typeface="+mn-ea"/>
            </a:endParaRPr>
          </a:p>
        </p:txBody>
      </p:sp>
      <p:sp>
        <p:nvSpPr>
          <p:cNvPr id="10565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5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5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经济环境：研究经济增长对邮政投递行业的需求拉动和市场竞争格局</a:t>
            </a:r>
            <a:endParaRPr altLang="en-US" dirty="0" sz="1200" lang="zh-CN" spc="150">
              <a:solidFill>
                <a:schemeClr val="tx1">
                  <a:lumMod val="85000"/>
                  <a:lumOff val="15000"/>
                </a:schemeClr>
              </a:solidFill>
              <a:latin typeface="+mn-ea"/>
              <a:sym typeface="+mn-ea"/>
            </a:endParaRPr>
          </a:p>
        </p:txBody>
      </p:sp>
      <p:sp>
        <p:nvSpPr>
          <p:cNvPr id="10565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5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5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社会环境：探讨消费者对邮政投递服务的需求变化和接受程度</a:t>
            </a:r>
            <a:endParaRPr altLang="en-US" dirty="0" sz="1200" lang="zh-CN" spc="150">
              <a:solidFill>
                <a:schemeClr val="tx1">
                  <a:lumMod val="85000"/>
                  <a:lumOff val="15000"/>
                </a:schemeClr>
              </a:solidFill>
              <a:latin typeface="+mn-ea"/>
              <a:sym typeface="+mn-ea"/>
            </a:endParaRPr>
          </a:p>
        </p:txBody>
      </p:sp>
      <p:sp>
        <p:nvSpPr>
          <p:cNvPr id="10565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5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5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技术环境：分析新技术在邮政投递行业的应用和未来发展趋势</a:t>
            </a:r>
            <a:endParaRPr altLang="en-US" dirty="0" sz="1200" lang="zh-CN" spc="150">
              <a:solidFill>
                <a:schemeClr val="tx1">
                  <a:lumMod val="85000"/>
                  <a:lumOff val="15000"/>
                </a:schemeClr>
              </a:solidFill>
              <a:latin typeface="+mn-ea"/>
              <a:sym typeface="+mn-ea"/>
            </a:endParaRPr>
          </a:p>
        </p:txBody>
      </p:sp>
      <p:sp>
        <p:nvSpPr>
          <p:cNvPr id="10565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65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52" name="标题 2"/>
          <p:cNvSpPr>
            <a:spLocks noGrp="1"/>
          </p:cNvSpPr>
          <p:nvPr>
            <p:ph type="title" idx="44"/>
          </p:nvPr>
        </p:nvSpPr>
        <p:spPr/>
        <p:txBody>
          <a:bodyPr/>
          <a:p>
            <a:r>
              <a:rPr altLang="en-US" lang="zh-CN"/>
              <a:t>投资风险评估</a:t>
            </a:r>
            <a:endParaRPr altLang="en-US" lang="zh-CN"/>
          </a:p>
        </p:txBody>
      </p:sp>
      <p:sp>
        <p:nvSpPr>
          <p:cNvPr id="105685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政策风险：邮政投递行业受到国家政策的影响较大，需关注政策变化。</a:t>
            </a:r>
            <a:endParaRPr altLang="en-US" dirty="0" sz="1200" lang="zh-CN" spc="150">
              <a:solidFill>
                <a:schemeClr val="tx1">
                  <a:lumMod val="65000"/>
                  <a:lumOff val="35000"/>
                </a:schemeClr>
              </a:solidFill>
              <a:latin typeface="+mn-ea"/>
              <a:sym typeface="+mn-ea"/>
            </a:endParaRPr>
          </a:p>
        </p:txBody>
      </p:sp>
      <p:sp>
        <p:nvSpPr>
          <p:cNvPr id="105685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市场风险：市场竞争激烈，需关注竞争对手的动态。</a:t>
            </a:r>
            <a:endParaRPr altLang="en-US" dirty="0" sz="1200" lang="zh-CN" spc="150">
              <a:solidFill>
                <a:schemeClr val="tx1">
                  <a:lumMod val="65000"/>
                  <a:lumOff val="35000"/>
                </a:schemeClr>
              </a:solidFill>
              <a:latin typeface="+mn-ea"/>
              <a:sym typeface="+mn-ea"/>
            </a:endParaRPr>
          </a:p>
        </p:txBody>
      </p:sp>
      <p:sp>
        <p:nvSpPr>
          <p:cNvPr id="105685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技术风险：邮政投递行业技术更新换代较快，需关注新技术的发展趋势。</a:t>
            </a:r>
            <a:endParaRPr altLang="en-US" dirty="0" sz="1200" lang="zh-CN" spc="150">
              <a:solidFill>
                <a:schemeClr val="tx1">
                  <a:lumMod val="65000"/>
                  <a:lumOff val="35000"/>
                </a:schemeClr>
              </a:solidFill>
              <a:latin typeface="+mn-ea"/>
              <a:sym typeface="+mn-ea"/>
            </a:endParaRPr>
          </a:p>
        </p:txBody>
      </p:sp>
      <p:sp>
        <p:nvSpPr>
          <p:cNvPr id="105686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经营风险：邮政投递行业经营难度较大，需关注经营状况和盈利能力。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46" name="标题 2"/>
          <p:cNvSpPr>
            <a:spLocks noGrp="1"/>
          </p:cNvSpPr>
          <p:nvPr>
            <p:ph type="title" idx="44"/>
          </p:nvPr>
        </p:nvSpPr>
        <p:spPr/>
        <p:txBody>
          <a:bodyPr/>
          <a:p>
            <a:r>
              <a:rPr altLang="en-US" lang="zh-CN"/>
              <a:t>投资前景展望</a:t>
            </a:r>
            <a:endParaRPr altLang="en-US" lang="zh-CN"/>
          </a:p>
        </p:txBody>
      </p:sp>
      <p:sp>
        <p:nvSpPr>
          <p:cNvPr id="105714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5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52" name="TextBox 2"/>
          <p:cNvSpPr txBox="1"/>
          <p:nvPr>
            <p:custDataLst>
              <p:tags r:id="rId3"/>
            </p:custDataLst>
          </p:nvPr>
        </p:nvSpPr>
        <p:spPr>
          <a:xfrm>
            <a:off x="763381"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邮政投递行业市场潜力巨大，随着电商、物流等行业的快速发展，邮政投递业务量将不断增长。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5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5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58" name="TextBox 2"/>
          <p:cNvSpPr txBox="1"/>
          <p:nvPr>
            <p:custDataLst>
              <p:tags r:id="rId6"/>
            </p:custDataLst>
          </p:nvPr>
        </p:nvSpPr>
        <p:spPr>
          <a:xfrm>
            <a:off x="3561327"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邮政投递行业将不断推进数字化转型，智能化升级，提高服务质量和效率，为投资者带来更多机会。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6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6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64" name="TextBox 2"/>
          <p:cNvSpPr txBox="1"/>
          <p:nvPr>
            <p:custDataLst>
              <p:tags r:id="rId9"/>
            </p:custDataLst>
          </p:nvPr>
        </p:nvSpPr>
        <p:spPr>
          <a:xfrm>
            <a:off x="6356085"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邮政投递行业将面临市场竞争加剧的挑战，投资者需关注市场动态，加强风险管理，合理规划投资策略。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6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6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70" name="TextBox 2"/>
          <p:cNvSpPr txBox="1"/>
          <p:nvPr>
            <p:custDataLst>
              <p:tags r:id="rId12"/>
            </p:custDataLst>
          </p:nvPr>
        </p:nvSpPr>
        <p:spPr>
          <a:xfrm>
            <a:off x="9144465"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政府对邮政投递行业的支持力度将不断加大，出台相关政策扶持行业发展，为投资者提供更多保障。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56" name="标题 2"/>
          <p:cNvSpPr>
            <a:spLocks noGrp="1"/>
          </p:cNvSpPr>
          <p:nvPr>
            <p:ph type="title" idx="44"/>
          </p:nvPr>
        </p:nvSpPr>
        <p:spPr/>
        <p:txBody>
          <a:bodyPr/>
          <a:p>
            <a:r>
              <a:rPr altLang="en-US" lang="zh-CN"/>
              <a:t>投资建议与策略</a:t>
            </a:r>
            <a:endParaRPr altLang="en-US" lang="zh-CN"/>
          </a:p>
        </p:txBody>
      </p:sp>
      <p:sp>
        <p:nvSpPr>
          <p:cNvPr id="105745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46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46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46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46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邮政投递行业的发展趋势和未来展望</a:t>
            </a:r>
            <a:endParaRPr altLang="en-US" sz="1400" lang="zh-CN" spc="150">
              <a:solidFill>
                <a:schemeClr val="tx1"/>
              </a:solidFill>
              <a:effectLst/>
              <a:latin typeface="+mn-ea"/>
              <a:sym typeface="+mn-ea"/>
            </a:endParaRPr>
          </a:p>
        </p:txBody>
      </p:sp>
      <p:sp>
        <p:nvSpPr>
          <p:cNvPr id="105746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投资邮政投递行业的优势和机会</a:t>
            </a:r>
            <a:endParaRPr altLang="en-US" dirty="0" sz="1400" lang="zh-CN" spc="150">
              <a:solidFill>
                <a:schemeClr val="tx1"/>
              </a:solidFill>
              <a:effectLst/>
              <a:latin typeface="+mn-ea"/>
              <a:sym typeface="+mn-ea"/>
            </a:endParaRPr>
          </a:p>
        </p:txBody>
      </p:sp>
      <p:sp>
        <p:nvSpPr>
          <p:cNvPr id="105747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投资邮政投递行业的风险和挑战</a:t>
            </a:r>
            <a:endParaRPr altLang="en-US" sz="1400" lang="zh-CN" spc="150">
              <a:solidFill>
                <a:schemeClr val="tx1"/>
              </a:solidFill>
              <a:effectLst/>
              <a:latin typeface="+mn-ea"/>
              <a:sym typeface="+mn-ea"/>
            </a:endParaRPr>
          </a:p>
        </p:txBody>
      </p:sp>
      <p:sp>
        <p:nvSpPr>
          <p:cNvPr id="105747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投资者应具备的素质和技能</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58" name="标题 1"/>
          <p:cNvSpPr>
            <a:spLocks noGrp="1"/>
          </p:cNvSpPr>
          <p:nvPr>
            <p:ph type="title" idx="2"/>
            <p:custDataLst>
              <p:tags r:id="rId1"/>
            </p:custDataLst>
          </p:nvPr>
        </p:nvSpPr>
        <p:spPr/>
        <p:txBody>
          <a:bodyPr/>
          <a:p>
            <a:r>
              <a:rPr altLang="en-US" lang="zh-CN"/>
              <a:t>邮政投递行业政策环境</a:t>
            </a:r>
            <a:endParaRPr altLang="en-US" lang="zh-CN"/>
          </a:p>
        </p:txBody>
      </p:sp>
      <p:sp>
        <p:nvSpPr>
          <p:cNvPr id="1057760"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218" name="标题 2"/>
          <p:cNvSpPr>
            <a:spLocks noGrp="1"/>
          </p:cNvSpPr>
          <p:nvPr>
            <p:ph type="title" idx="44"/>
          </p:nvPr>
        </p:nvSpPr>
        <p:spPr/>
        <p:txBody>
          <a:bodyPr/>
          <a:p>
            <a:r>
              <a:rPr altLang="en-US" lang="zh-CN"/>
              <a:t>行业政策梳理与分析</a:t>
            </a:r>
            <a:endParaRPr altLang="en-US" lang="zh-CN"/>
          </a:p>
        </p:txBody>
      </p:sp>
      <p:sp>
        <p:nvSpPr>
          <p:cNvPr id="10582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2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22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邮政法：明确邮政专营范围，保护消费者权益</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2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2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23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快递暂行条例：规范快递市场秩序，提高服务质量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2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2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236"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邮政普遍服务保障法：确保邮政普遍服务正常运行，保障公民通信权利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82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82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824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邮政行业发展规划：引导邮政行业健康发展，促进经济社会发展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528" name="标题 2"/>
          <p:cNvSpPr>
            <a:spLocks noGrp="1"/>
          </p:cNvSpPr>
          <p:nvPr>
            <p:ph type="title" idx="44"/>
          </p:nvPr>
        </p:nvSpPr>
        <p:spPr/>
        <p:txBody>
          <a:bodyPr/>
          <a:p>
            <a:r>
              <a:rPr altLang="en-US" lang="zh-CN"/>
              <a:t>政策对行业发展的影响</a:t>
            </a:r>
            <a:endParaRPr altLang="en-US" lang="zh-CN"/>
          </a:p>
        </p:txBody>
      </p:sp>
      <p:sp>
        <p:nvSpPr>
          <p:cNvPr id="105853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3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3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3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3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4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4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4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4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4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5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5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5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5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5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56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56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56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56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邮政法修订对邮政投递行业的规范和促进作用</a:t>
            </a:r>
            <a:endParaRPr altLang="en-US" dirty="0" sz="1200" lang="zh-CN" spc="150">
              <a:solidFill>
                <a:schemeClr val="tx1">
                  <a:lumMod val="65000"/>
                  <a:lumOff val="35000"/>
                </a:schemeClr>
              </a:solidFill>
              <a:latin typeface="+mn-ea"/>
              <a:sym typeface="+mn-ea"/>
            </a:endParaRPr>
          </a:p>
        </p:txBody>
      </p:sp>
      <p:sp>
        <p:nvSpPr>
          <p:cNvPr id="105856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绿色邮政行动计划对邮政投递行业的环保和可持续发展影响</a:t>
            </a:r>
            <a:endParaRPr altLang="en-US" dirty="0" sz="1200" lang="zh-CN" spc="150">
              <a:solidFill>
                <a:schemeClr val="tx1">
                  <a:lumMod val="65000"/>
                  <a:lumOff val="35000"/>
                </a:schemeClr>
              </a:solidFill>
              <a:latin typeface="+mn-ea"/>
              <a:sym typeface="+mn-ea"/>
            </a:endParaRPr>
          </a:p>
        </p:txBody>
      </p:sp>
      <p:sp>
        <p:nvSpPr>
          <p:cNvPr id="105857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邮政普遍服务保障机制对邮政投递行业的稳定发展作用</a:t>
            </a:r>
            <a:endParaRPr altLang="en-US" dirty="0" sz="1200" lang="zh-CN" spc="150">
              <a:solidFill>
                <a:schemeClr val="tx1">
                  <a:lumMod val="65000"/>
                  <a:lumOff val="35000"/>
                </a:schemeClr>
              </a:solidFill>
              <a:latin typeface="+mn-ea"/>
              <a:sym typeface="+mn-ea"/>
            </a:endParaRPr>
          </a:p>
        </p:txBody>
      </p:sp>
      <p:sp>
        <p:nvSpPr>
          <p:cNvPr id="105857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快递暂行条例对邮政投递行业的监管和保障作用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858" name="标题 2"/>
          <p:cNvSpPr>
            <a:spLocks noGrp="1"/>
          </p:cNvSpPr>
          <p:nvPr>
            <p:ph type="title" idx="44"/>
          </p:nvPr>
        </p:nvSpPr>
        <p:spPr/>
        <p:txBody>
          <a:bodyPr/>
          <a:p>
            <a:r>
              <a:rPr altLang="en-US" lang="zh-CN"/>
              <a:t>行业政策趋势与展望</a:t>
            </a:r>
            <a:endParaRPr altLang="en-US" lang="zh-CN"/>
          </a:p>
        </p:txBody>
      </p:sp>
      <p:sp>
        <p:nvSpPr>
          <p:cNvPr id="105886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86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86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86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86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87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887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887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887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绿色邮政行动计划：推动邮政业绿色发展，减少环境污染</a:t>
            </a:r>
            <a:endParaRPr altLang="en-US" dirty="0" sz="2400" lang="zh-CN">
              <a:latin typeface="+mn-ea"/>
              <a:ea typeface="+mn-ea"/>
            </a:endParaRPr>
          </a:p>
        </p:txBody>
      </p:sp>
      <p:sp>
        <p:nvSpPr>
          <p:cNvPr id="105887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邮政业“十四五”发展规划：提升邮政普遍服务水平，促进快递业高质量发展</a:t>
            </a:r>
            <a:endParaRPr altLang="en-US" dirty="0" sz="2400" lang="zh-CN">
              <a:latin typeface="+mn-ea"/>
              <a:ea typeface="+mn-ea"/>
            </a:endParaRPr>
          </a:p>
        </p:txBody>
      </p:sp>
      <p:sp>
        <p:nvSpPr>
          <p:cNvPr id="105888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邮政法修订：明确邮政普遍服务标准，加强邮政市场监管</a:t>
            </a:r>
            <a:endParaRPr altLang="en-US" dirty="0" sz="2400" lang="zh-CN">
              <a:latin typeface="+mn-ea"/>
              <a:ea typeface="+mn-ea"/>
            </a:endParaRPr>
          </a:p>
        </p:txBody>
      </p:sp>
      <p:sp>
        <p:nvSpPr>
          <p:cNvPr id="105888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快递条例出台：规范快递市场秩序，保障消费者权益</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168"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170"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6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1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1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4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4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7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7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1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6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67.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2024-01-03T10:20:05Z</dcterms:created>
  <dcterms:modified xsi:type="dcterms:W3CDTF">2024-01-03T10:20:05Z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ff5dcb91c4334dffaf4f55ef64463c64_21</vt:lpwstr>
  </property>
</Properties>
</file>