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577" r:id="rId1"/>
    <p:sldMasterId id="2147504614" r:id="rId2"/>
  </p:sldMasterIdLst>
  <p:notesMasterIdLst>
    <p:notesMasterId r:id="rId3"/>
  </p:notesMasterIdLst>
  <p:sldIdLst>
    <p:sldId id="10127" r:id="rId4"/>
    <p:sldId id="10132" r:id="rId5"/>
    <p:sldId id="10136" r:id="rId6"/>
    <p:sldId id="10139" r:id="rId7"/>
    <p:sldId id="10145" r:id="rId9"/>
    <p:sldId id="10148" r:id="rId10"/>
    <p:sldId id="10151" r:id="rId11"/>
    <p:sldId id="10154" r:id="rId12"/>
    <p:sldId id="10160" r:id="rId14"/>
    <p:sldId id="10163" r:id="rId15"/>
    <p:sldId id="10166" r:id="rId16"/>
    <p:sldId id="10169" r:id="rId17"/>
    <p:sldId id="10172" r:id="rId18"/>
    <p:sldId id="10178" r:id="rId20"/>
    <p:sldId id="10181" r:id="rId21"/>
    <p:sldId id="10184" r:id="rId22"/>
    <p:sldId id="10187" r:id="rId23"/>
    <p:sldId id="10190" r:id="rId24"/>
    <p:sldId id="10196" r:id="rId26"/>
    <p:sldId id="10199" r:id="rId27"/>
    <p:sldId id="10202" r:id="rId28"/>
    <p:sldId id="10205" r:id="rId29"/>
    <p:sldId id="10208" r:id="rId30"/>
    <p:sldId id="10214" r:id="rId32"/>
    <p:sldId id="10217" r:id="rId33"/>
    <p:sldId id="10220" r:id="rId34"/>
    <p:sldId id="1022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578" r:id="rId1"/>
    <p:sldLayoutId id="2147504579" r:id="rId2"/>
    <p:sldLayoutId id="2147504580" r:id="rId3"/>
    <p:sldLayoutId id="2147504581" r:id="rId4"/>
    <p:sldLayoutId id="2147504582" r:id="rId5"/>
    <p:sldLayoutId id="2147504583" r:id="rId6"/>
    <p:sldLayoutId id="2147504584" r:id="rId7"/>
    <p:sldLayoutId id="2147504585" r:id="rId8"/>
    <p:sldLayoutId id="2147504586" r:id="rId9"/>
    <p:sldLayoutId id="2147504587" r:id="rId10"/>
    <p:sldLayoutId id="2147504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615" r:id="rId1"/>
    <p:sldLayoutId id="2147504616" r:id="rId2"/>
    <p:sldLayoutId id="2147504617" r:id="rId3"/>
    <p:sldLayoutId id="2147504618" r:id="rId4"/>
    <p:sldLayoutId id="2147504619" r:id="rId5"/>
    <p:sldLayoutId id="2147504620" r:id="rId6"/>
    <p:sldLayoutId id="2147504621" r:id="rId7"/>
    <p:sldLayoutId id="2147504622" r:id="rId8"/>
    <p:sldLayoutId id="2147504623" r:id="rId9"/>
    <p:sldLayoutId id="2147504624" r:id="rId10"/>
    <p:sldLayoutId id="21475046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tags" Target="../tags/tag217.xml"/><Relationship Id="rId3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知识管理与学习组织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知识管理的重要性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知识管理的实施方法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学习组织的构建与运营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学习组织的应用场景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知识管理与学习组织的未来发展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知识管理对于企业的重要性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提高企业核心竞争力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促进企业创新发展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降低企业运营成本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增强企业市场竞争力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知识管理对于个人发展的重要性</a:t>
            </a:r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提升个人能力：通过知识管理，个人可以不断积累和更新知识，提高自己的专业技能和综合素质。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促进职业发展：知识管理能够帮助个人更好地适应职场变化，提升职业竞争力，实现职业发展目标。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增强创新能力：知识管理可以激发个人的创新思维，通过不断学习和实践，提高创新能力。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提高学习效率：知识管理可以帮助个人更有效地获取、整理和应用知识，提高学习效率和学习成果。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知识管理的核心要素</a:t>
            </a:r>
            <a:endParaRPr altLang="en-US" lang="zh-CN"/>
          </a:p>
        </p:txBody>
      </p:sp>
      <p:sp>
        <p:nvSpPr>
          <p:cNvPr id="10491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知识创新：鼓励员工进行知识创新，不断推动组织进步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知识保护：确保知识的安全和保密，防止知识产权流失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知识分类：明确知识的类型和来源，以便更好地管理和利用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知识共享：促进知识在组织内部的传播和共享，提高组织效能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知识管理的实施方法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建立知识管理体系</a:t>
            </a:r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1"/>
            </p:custDataLst>
          </p:nvPr>
        </p:nvSpPr>
        <p:spPr>
          <a:xfrm>
            <a:off x="3342700" y="1490345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明确知识管理目标：明确知识管理的目标，确保知识管理能够为企业或组织带来实际价值。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"/>
            </p:custDataLst>
          </p:nvPr>
        </p:nvSpPr>
        <p:spPr>
          <a:xfrm>
            <a:off x="3342700" y="2296767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梳理现有知识资源：对现有的知识资源进行梳理，包括文档、数据、经验等，确保知识资源的有效利用。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3"/>
            </p:custDataLst>
          </p:nvPr>
        </p:nvSpPr>
        <p:spPr>
          <a:xfrm>
            <a:off x="3342700" y="3103189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建立知识分类体系：根据知识资源的特性和应用场景，建立知识分类体系，便于知识的检索和应用。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4"/>
            </p:custDataLst>
          </p:nvPr>
        </p:nvSpPr>
        <p:spPr>
          <a:xfrm>
            <a:off x="3342700" y="3909611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制定知识管理流程：制定知识管理流程，包括知识的获取、存储、共享、应用等环节，确保知识的有效流转和应用。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5"/>
            </p:custDataLst>
          </p:nvPr>
        </p:nvSpPr>
        <p:spPr>
          <a:xfrm>
            <a:off x="3342700" y="4716033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搭建知识管理平台：搭建知识管理平台，提供知识检索、共享、交流等功能，提高知识管理的效率和效果。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6"/>
            </p:custDataLst>
          </p:nvPr>
        </p:nvSpPr>
        <p:spPr>
          <a:xfrm>
            <a:off x="3342700" y="5522456"/>
            <a:ext cx="5500884" cy="72721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建立知识管理制度：建立知识管理制度，包括知识管理的目标、流程、责任等，确保知识管理的规范化和制度化。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制定知识管理策略</a:t>
            </a:r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明确知识管理目标：根据组织战略和业务需求，明确知识管理的目标，如提高知识创新能力、提升员工素质等。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分析现有知识资源：对组织现有的知识资源进行全面梳理和分析，包括显性知识和隐性知识，了解知识的分布、质量和应用情况。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制定知识管理计划：根据知识管理目标，制定详细的知识管理计划，包括知识获取、存储、共享和应用等方面的具体措施。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建立知识管理组织：成立专门的知识管理部门或指定专门的人员负责知识管理工作，确保知识管理的有效实施和推进。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建立知识共享平台</a:t>
            </a:r>
            <a:endParaRPr altLang="en-US" lang="zh-CN"/>
          </a:p>
        </p:txBody>
      </p:sp>
      <p:sp>
        <p:nvSpPr>
          <p:cNvPr id="104931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定义：知识共享平台是一个在线平台，用于促进组织内部的知识共享和协作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目的：提高知识利用效率，促进组织内部的知识交流和分享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实施方法：建立知识分类体系，制定知识共享规范，提供知识检索和获取功能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优势：提高员工的知识水平，增强组织创新能力，促进组织发展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鼓励员工参与知识管理</a:t>
            </a:r>
            <a:endParaRPr altLang="en-US" lang="zh-CN"/>
          </a:p>
        </p:txBody>
      </p:sp>
      <p:sp>
        <p:nvSpPr>
          <p:cNvPr id="104937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建立激励机制：通过奖励、晋升等方式激励员工积极参与知识管理，提高员工的知识贡献度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建立知识管理团队：由公司内部的专业人士组成，负责制定知识管理策略和实施计划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建立沟通机制：通过定期会议、内部论坛等方式促进员工之间的交流和分享，提高知识共享效率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提供培训和支持：为员工提供知识管理方面的培训和支持，提高员工的知识管理能力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学习组织的构建与运营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学习组织的定义与特点</a:t>
            </a:r>
            <a:endParaRPr altLang="en-US" lang="zh-CN"/>
          </a:p>
        </p:txBody>
      </p:sp>
      <p:sp>
        <p:nvSpPr>
          <p:cNvPr id="104949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8750"/>
          </a:bodyPr>
          <a:p>
            <a:r>
              <a:rPr altLang="en-US" lang="zh-CN"/>
              <a:t>学习组织的定义：学习组织是一种以学习为核心，通过共享知识、创新知识、应用知识来提高组织绩效和竞争力的组织形态。</a:t>
            </a:r>
            <a:endParaRPr altLang="en-US" lang="zh-CN"/>
          </a:p>
          <a:p>
            <a:r>
              <a:rPr altLang="en-US" lang="zh-CN"/>
              <a:t>学习组织的特点：学习组织具有开放性、创新性、共享性、适应性等特点，能够不断适应外部环境的变化，促进组织内部的知识共享和创新，提高组织的竞争力和可持续发展能力。  以下是用户提供的信息和标题： 我正在写一份主题为“知识管理与学习组织”的PPT,现在准备介绍“学习组织的构建与运营”,请帮我生成“学习组织的构建策略”为标题的内容 学习组织的构建策略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我正在写一份主题为“知识管理与学习组织”的PPT,现在准备介绍“学习组织的构建与运营”,请帮我生成“学习组织的构建策略”为标题的内容</a:t>
            </a:r>
            <a:endParaRPr altLang="en-US" lang="zh-CN"/>
          </a:p>
          <a:p>
            <a:pPr lvl="1"/>
            <a:r>
              <a:rPr altLang="en-US" lang="zh-CN"/>
              <a:t>学习组织的构建策略</a:t>
            </a:r>
            <a:endParaRPr altLang="en-US" lang="zh-CN"/>
          </a:p>
          <a:p>
            <a:r>
              <a:rPr altLang="en-US" lang="zh-CN"/>
              <a:t>明确学习目标：制定清晰的学习目标，明确学习的方向和重点，确保学习资源的有效利用。</a:t>
            </a:r>
            <a:endParaRPr altLang="en-US" lang="zh-CN"/>
          </a:p>
          <a:p>
            <a:r>
              <a:rPr altLang="en-US" lang="zh-CN"/>
              <a:t>建立学习平台：搭建一个支持学习的平台，包括在线学习系统、知识库、学习社区等，为学习者提供便捷的学习途径。</a:t>
            </a:r>
            <a:endParaRPr altLang="en-US" lang="zh-CN"/>
          </a:p>
          <a:p>
            <a:r>
              <a:rPr altLang="en-US" lang="zh-CN"/>
              <a:t>培养学习文化：倡导学习文化，鼓励员工自主学习和终身学习，营造良好的学习氛围。</a:t>
            </a:r>
            <a:endParaRPr altLang="en-US" lang="zh-CN"/>
          </a:p>
          <a:p>
            <a:r>
              <a:rPr altLang="en-US" lang="zh-CN"/>
              <a:t>制定激励机制：建立有效的激励机制，对学习者进行奖励和认可，激发员工的学习热情和动力。  以下是用户提供的信息和标题： 我正在写一份主题为“知识管理与学习组织”的PPT,现在准备介绍“学习组织的运营与管理”,请帮我生成“运营策略与管理方法”为标题的内容 运营策略与管理方法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我正在写一份主题为“知识管理与学习组织”的PPT,现在准备介绍“学习组织的运营与管理”,请帮我生成“运营策略与管理方法”为标题的内容</a:t>
            </a:r>
            <a:endParaRPr altLang="en-US" lang="zh-CN"/>
          </a:p>
          <a:p>
            <a:pPr lvl="1"/>
            <a:r>
              <a:rPr altLang="en-US" lang="zh-CN"/>
              <a:t>运营策略与管理方法</a:t>
            </a:r>
            <a:endParaRPr altLang="en-US" lang="zh-CN"/>
          </a:p>
          <a:p>
            <a:r>
              <a:rPr altLang="en-US" lang="zh-CN"/>
              <a:t>制定运营计划：根据学习目标和市场需求，制定详细的运营计划，包括学习内容、时间安排、人员分工等。</a:t>
            </a:r>
            <a:endParaRPr altLang="en-US" lang="zh-CN"/>
          </a:p>
          <a:p>
            <a:r>
              <a:rPr altLang="en-US" lang="zh-CN"/>
              <a:t>优化学习流程：不断优化学习流程，提高学习效率和质量，确保学习者能够获得更好的学习体验。</a:t>
            </a:r>
            <a:endParaRPr altLang="en-US" lang="zh-CN"/>
          </a:p>
          <a:p>
            <a:r>
              <a:rPr altLang="en-US" lang="zh-CN"/>
              <a:t>强化师资力量：建立优秀的师资队伍，提高教学质量和学习效果，为学习者提供专业的指导和帮助。</a:t>
            </a:r>
            <a:endParaRPr altLang="en-US" lang="zh-CN"/>
          </a:p>
          <a:p>
            <a:r>
              <a:rPr altLang="en-US" lang="zh-CN"/>
              <a:t>完善评估机制：建立完善的评估机制，对学习效果进行定期评估和反馈，及时调整和改进运营策略和管理方法。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学习组织的构建方法</a:t>
            </a:r>
            <a:endParaRPr altLang="en-US" lang="zh-CN"/>
          </a:p>
        </p:txBody>
      </p:sp>
      <p:sp>
        <p:nvSpPr>
          <p:cNvPr id="1049526" name="任意多边形 25"/>
          <p:cNvSpPr/>
          <p:nvPr>
            <p:custDataLst>
              <p:tags r:id="rId1"/>
            </p:custDataLst>
          </p:nvPr>
        </p:nvSpPr>
        <p:spPr>
          <a:xfrm>
            <a:off x="609089" y="1490345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8" name="任意多边形 29"/>
          <p:cNvSpPr/>
          <p:nvPr>
            <p:custDataLst>
              <p:tags r:id="rId2"/>
            </p:custDataLst>
          </p:nvPr>
        </p:nvSpPr>
        <p:spPr>
          <a:xfrm>
            <a:off x="655457" y="1527185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7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861008" y="1708208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0" name="正文"/>
          <p:cNvSpPr txBox="1"/>
          <p:nvPr>
            <p:custDataLst>
              <p:tags r:id="rId4"/>
            </p:custDataLst>
          </p:nvPr>
        </p:nvSpPr>
        <p:spPr>
          <a:xfrm>
            <a:off x="2087129" y="1526550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明确学习目标：制定清晰、具体的学习目标，确保学习内容与组织战略相一致。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2" name="矩形 7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842196" y="1526550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34" name="任意多边形 32"/>
          <p:cNvSpPr/>
          <p:nvPr>
            <p:custDataLst>
              <p:tags r:id="rId6"/>
            </p:custDataLst>
          </p:nvPr>
        </p:nvSpPr>
        <p:spPr>
          <a:xfrm>
            <a:off x="609089" y="2301456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6" name="任意多边形 33"/>
          <p:cNvSpPr/>
          <p:nvPr>
            <p:custDataLst>
              <p:tags r:id="rId7"/>
            </p:custDataLst>
          </p:nvPr>
        </p:nvSpPr>
        <p:spPr>
          <a:xfrm>
            <a:off x="656092" y="2338296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3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861008" y="2519320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8" name="正文"/>
          <p:cNvSpPr txBox="1"/>
          <p:nvPr>
            <p:custDataLst>
              <p:tags r:id="rId9"/>
            </p:custDataLst>
          </p:nvPr>
        </p:nvSpPr>
        <p:spPr>
          <a:xfrm>
            <a:off x="2087129" y="2337661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制定学习计划：根据学习目标，制定详细的学习计划，包括学习内容、时间表、评估方式等。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0" name="矩形 37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842196" y="2337661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2" name="任意多边形 62"/>
          <p:cNvSpPr/>
          <p:nvPr>
            <p:custDataLst>
              <p:tags r:id="rId11"/>
            </p:custDataLst>
          </p:nvPr>
        </p:nvSpPr>
        <p:spPr>
          <a:xfrm>
            <a:off x="609089" y="3112568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4" name="任意多边形 63"/>
          <p:cNvSpPr/>
          <p:nvPr>
            <p:custDataLst>
              <p:tags r:id="rId12"/>
            </p:custDataLst>
          </p:nvPr>
        </p:nvSpPr>
        <p:spPr>
          <a:xfrm>
            <a:off x="656092" y="3149408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61008" y="3330431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46" name="正文"/>
          <p:cNvSpPr txBox="1"/>
          <p:nvPr>
            <p:custDataLst>
              <p:tags r:id="rId14"/>
            </p:custDataLst>
          </p:nvPr>
        </p:nvSpPr>
        <p:spPr>
          <a:xfrm>
            <a:off x="2087129" y="3148773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组建学习团队：组建具备专业知识、技能和经验的学习团队，负责学习内容的开发、实施和评估。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8" name="矩形 6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842196" y="3148773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50" name="任意多边形 68"/>
          <p:cNvSpPr/>
          <p:nvPr>
            <p:custDataLst>
              <p:tags r:id="rId16"/>
            </p:custDataLst>
          </p:nvPr>
        </p:nvSpPr>
        <p:spPr>
          <a:xfrm>
            <a:off x="609089" y="3923679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2" name="任意多边形 69"/>
          <p:cNvSpPr/>
          <p:nvPr>
            <p:custDataLst>
              <p:tags r:id="rId17"/>
            </p:custDataLst>
          </p:nvPr>
        </p:nvSpPr>
        <p:spPr>
          <a:xfrm>
            <a:off x="656092" y="3960519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7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861008" y="4141542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54" name="正文"/>
          <p:cNvSpPr txBox="1"/>
          <p:nvPr>
            <p:custDataLst>
              <p:tags r:id="rId19"/>
            </p:custDataLst>
          </p:nvPr>
        </p:nvSpPr>
        <p:spPr>
          <a:xfrm>
            <a:off x="2087129" y="3959884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建立学习平台：建立适合组织内部员工学习的平台，包括在线学习平台、线下培训设施等。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56" name="矩形 75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842196" y="3959884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58" name="任意多边形 77"/>
          <p:cNvSpPr/>
          <p:nvPr>
            <p:custDataLst>
              <p:tags r:id="rId21"/>
            </p:custDataLst>
          </p:nvPr>
        </p:nvSpPr>
        <p:spPr>
          <a:xfrm>
            <a:off x="609089" y="4734791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60" name="任意多边形 78"/>
          <p:cNvSpPr/>
          <p:nvPr>
            <p:custDataLst>
              <p:tags r:id="rId22"/>
            </p:custDataLst>
          </p:nvPr>
        </p:nvSpPr>
        <p:spPr>
          <a:xfrm>
            <a:off x="656092" y="4771631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79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861008" y="4952654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62" name="正文"/>
          <p:cNvSpPr txBox="1"/>
          <p:nvPr>
            <p:custDataLst>
              <p:tags r:id="rId24"/>
            </p:custDataLst>
          </p:nvPr>
        </p:nvSpPr>
        <p:spPr>
          <a:xfrm>
            <a:off x="2087129" y="4770995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营造学习氛围：通过各种方式营造积极的学习氛围，鼓励员工自主学习、分享知识和经验。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64" name="矩形 81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842196" y="4770995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66" name="任意多边形 83"/>
          <p:cNvSpPr/>
          <p:nvPr>
            <p:custDataLst>
              <p:tags r:id="rId26"/>
            </p:custDataLst>
          </p:nvPr>
        </p:nvSpPr>
        <p:spPr>
          <a:xfrm>
            <a:off x="609089" y="5545902"/>
            <a:ext cx="10968742" cy="7044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68" name="任意多边形 84"/>
          <p:cNvSpPr/>
          <p:nvPr>
            <p:custDataLst>
              <p:tags r:id="rId27"/>
            </p:custDataLst>
          </p:nvPr>
        </p:nvSpPr>
        <p:spPr>
          <a:xfrm>
            <a:off x="656092" y="5582742"/>
            <a:ext cx="10874737" cy="6307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077">
                <a:moveTo>
                  <a:pt x="195" y="0"/>
                </a:moveTo>
                <a:lnTo>
                  <a:pt x="17084" y="0"/>
                </a:lnTo>
                <a:lnTo>
                  <a:pt x="17085" y="9"/>
                </a:lnTo>
                <a:cubicBezTo>
                  <a:pt x="17095" y="102"/>
                  <a:pt x="17169" y="176"/>
                  <a:pt x="17262" y="186"/>
                </a:cubicBezTo>
                <a:lnTo>
                  <a:pt x="17269" y="186"/>
                </a:lnTo>
                <a:lnTo>
                  <a:pt x="17269" y="892"/>
                </a:lnTo>
                <a:lnTo>
                  <a:pt x="17262" y="892"/>
                </a:lnTo>
                <a:cubicBezTo>
                  <a:pt x="17169" y="902"/>
                  <a:pt x="17095" y="976"/>
                  <a:pt x="17085" y="1069"/>
                </a:cubicBezTo>
                <a:lnTo>
                  <a:pt x="17084" y="1077"/>
                </a:lnTo>
                <a:lnTo>
                  <a:pt x="195" y="1077"/>
                </a:lnTo>
                <a:lnTo>
                  <a:pt x="195" y="1069"/>
                </a:lnTo>
                <a:cubicBezTo>
                  <a:pt x="185" y="972"/>
                  <a:pt x="106" y="896"/>
                  <a:pt x="8" y="891"/>
                </a:cubicBezTo>
                <a:lnTo>
                  <a:pt x="0" y="891"/>
                </a:lnTo>
                <a:lnTo>
                  <a:pt x="0" y="187"/>
                </a:lnTo>
                <a:lnTo>
                  <a:pt x="8" y="187"/>
                </a:lnTo>
                <a:cubicBezTo>
                  <a:pt x="106" y="182"/>
                  <a:pt x="185" y="105"/>
                  <a:pt x="195" y="9"/>
                </a:cubicBezTo>
                <a:lnTo>
                  <a:pt x="195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85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1861008" y="5763765"/>
            <a:ext cx="0" cy="268677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0" name="正文"/>
          <p:cNvSpPr txBox="1"/>
          <p:nvPr>
            <p:custDataLst>
              <p:tags r:id="rId29"/>
            </p:custDataLst>
          </p:nvPr>
        </p:nvSpPr>
        <p:spPr>
          <a:xfrm>
            <a:off x="2087129" y="5582107"/>
            <a:ext cx="9169942" cy="632629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持续改进：根据员工反馈和学习效果，不断调整和优化学习计划，确保学习内容与组织需求相匹配。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2" name="矩形 87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 flipH="1">
            <a:off x="842196" y="5582107"/>
            <a:ext cx="900035" cy="63262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学习组织的运营模式</a:t>
            </a:r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1"/>
            </p:custDataLst>
          </p:nvPr>
        </p:nvSpPr>
        <p:spPr>
          <a:xfrm>
            <a:off x="3190453" y="5605750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运营流程：建立完善的运营流程，包括学习需求分析、学习计划制定、学习实施、学习评估等环节，确保学习组织的顺畅运行。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标题"/>
          <p:cNvSpPr txBox="1"/>
          <p:nvPr>
            <p:custDataLst>
              <p:tags r:id="rId2"/>
            </p:custDataLst>
          </p:nvPr>
        </p:nvSpPr>
        <p:spPr>
          <a:xfrm>
            <a:off x="3190453" y="5141118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12" name="正文"/>
          <p:cNvSpPr txBox="1"/>
          <p:nvPr>
            <p:custDataLst>
              <p:tags r:id="rId3"/>
            </p:custDataLst>
          </p:nvPr>
        </p:nvSpPr>
        <p:spPr>
          <a:xfrm>
            <a:off x="3194241" y="4389878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运营团队：建立专业的运营团队，负责学习组织的日常运营和管理，确保学习效果和质量。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标题"/>
          <p:cNvSpPr txBox="1"/>
          <p:nvPr>
            <p:custDataLst>
              <p:tags r:id="rId4"/>
            </p:custDataLst>
          </p:nvPr>
        </p:nvSpPr>
        <p:spPr>
          <a:xfrm>
            <a:off x="3194241" y="3924614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16" name="正文"/>
          <p:cNvSpPr txBox="1"/>
          <p:nvPr>
            <p:custDataLst>
              <p:tags r:id="rId5"/>
            </p:custDataLst>
          </p:nvPr>
        </p:nvSpPr>
        <p:spPr>
          <a:xfrm>
            <a:off x="3190453" y="1955609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运营目标：明确学习组织的目标和定位，确保与组织战略相一致。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标题"/>
          <p:cNvSpPr txBox="1"/>
          <p:nvPr>
            <p:custDataLst>
              <p:tags r:id="rId6"/>
            </p:custDataLst>
          </p:nvPr>
        </p:nvSpPr>
        <p:spPr>
          <a:xfrm>
            <a:off x="3190453" y="1490345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20" name="正文"/>
          <p:cNvSpPr txBox="1"/>
          <p:nvPr>
            <p:custDataLst>
              <p:tags r:id="rId7"/>
            </p:custDataLst>
          </p:nvPr>
        </p:nvSpPr>
        <p:spPr>
          <a:xfrm>
            <a:off x="3194241" y="3172743"/>
            <a:ext cx="5802223" cy="64421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运营策略：制定有效的运营策略，包括学习内容的设计、传递方式、评估方式等。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标题"/>
          <p:cNvSpPr txBox="1"/>
          <p:nvPr>
            <p:custDataLst>
              <p:tags r:id="rId8"/>
            </p:custDataLst>
          </p:nvPr>
        </p:nvSpPr>
        <p:spPr>
          <a:xfrm>
            <a:off x="3194241" y="2706848"/>
            <a:ext cx="5802223" cy="42947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学习组织与知识管理的结合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学习组织构建的关键要素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学习组织运营的策略与方法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学习组织与知识管理的概念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学习组织与知识管理的关系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学习组织的应用场景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企业内部培训</a:t>
            </a:r>
            <a:endParaRPr altLang="en-US" lang="zh-CN"/>
          </a:p>
        </p:txBody>
      </p:sp>
      <p:sp>
        <p:nvSpPr>
          <p:cNvPr id="104978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培训方式：线上培训、线下培训、混合式培训等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培训内容：针对企业内部员工，提供技能培训、管理培训、市场策略培训等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培训目标：提高员工素质，促进企业发展，增强企业竞争力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培训效果评估：通过考试、问卷调查等方式对培训效果进行评估，不断改进和优化培训内容和方式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在线学习平台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优势：在线学习平台具有灵活性和便捷性，可以随时随地学习，不受时间和地点的限制。同时，它还可以提供个性化的学习体验，满足不同学习者的需求。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定义：在线学习平台是一种基于互联网的计算方式，通过虚拟教室、在线课程、学习管理系统等方式，实现远程教育和在线学习的目的。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应用场景：在线学习平台可以应用于各种领域，如企业培训、在线教育、职业培训等。它可以帮助企业提高员工素质和技能水平，提高工作效率和竞争力。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发展趋势：随着互联网技术的不断发展，在线学习平台将会越来越普及，成为未来教育和学习的重要方式之一。同时，它也将不断发展和完善，提供更加丰富和多样化的学习资源和服务。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行业交流与合作</a:t>
            </a:r>
            <a:endParaRPr altLang="en-US" lang="zh-CN"/>
          </a:p>
        </p:txBody>
      </p:sp>
      <p:sp>
        <p:nvSpPr>
          <p:cNvPr id="1049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行业会议与研讨会：学习组织可以作为平台，促进不同行业、领域之间的交流与合作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跨部门合作：学习组织可以促进企业内部不同部门之间的合作，提高工作效率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合作伙伴关系：学习组织可以作为桥梁，连接不同企业、机构之间的合作关系，共同推动行业发展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资源共享：学习组织可以整合各种资源，为成员提供共享服务，降低成本，提高效益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个人发展与提升</a:t>
            </a:r>
            <a:endParaRPr altLang="en-US" lang="zh-CN"/>
          </a:p>
        </p:txBody>
      </p:sp>
      <p:sp>
        <p:nvSpPr>
          <p:cNvPr id="1049954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知识管理与个人成长的相互促进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4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学习组织在个人职业规划中的应用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知识管理对个人提升的帮助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6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学习组织在个人发展中的作用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知识管理与学习组织的未来发展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知识管理技术的发展趋势</a:t>
            </a:r>
            <a:endParaRPr altLang="en-US" lang="zh-CN"/>
          </a:p>
        </p:txBody>
      </p:sp>
      <p:sp>
        <p:nvSpPr>
          <p:cNvPr id="105008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人工智能与知识管理的结合：利用AI技术实现知识自动分类、识别和推荐，提高知识管理效率。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区块链技术在知识管理中的应用：利用区块链技术实现知识共享、透明化和可信度，提高知识管理的安全性。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云计算与知识管理的融合：通过云计算技术实现知识管理的云端存储、共享和协作，提高知识管理的灵活性和可扩展性。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物联网与知识管理的结合：利用物联网技术实现知识的实时获取、传递和更新，提高知识管理的实时性和准确性。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学习组织的发展方向与挑战</a:t>
            </a:r>
            <a:endParaRPr altLang="en-US" lang="zh-CN"/>
          </a:p>
        </p:txBody>
      </p:sp>
      <p:sp>
        <p:nvSpPr>
          <p:cNvPr id="1050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数字化学习组织：利用数字化技术提高学习效率和质量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智能化学习组织：借助人工智能技术实现个性化学习推荐和评估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跨界合作与共享：加强与其他领域和行业的合作，实现知识共享和互利共赢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应对挑战：面对技术更新、人才短缺、市场竞争等多方面的挑战，需要不断创新和改进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知识管理与学习组织的未来融合</a:t>
            </a:r>
            <a:endParaRPr altLang="en-US" lang="zh-CN"/>
          </a:p>
        </p:txBody>
      </p:sp>
      <p:sp>
        <p:nvSpPr>
          <p:cNvPr id="1050196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成功案例和经验分享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06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融合的关键要素和实施策略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未来融合的趋势和挑战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8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知识管理与学习组织的关系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5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5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5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5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5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5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5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5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5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5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5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5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5*l_h_i*1_6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3_5*l_h_f*1_6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3_5*l_h_a*1_6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2023-12-19T16:28:04Z</dcterms:created>
  <dcterms:modified xsi:type="dcterms:W3CDTF">2023-12-19T16:28:04Z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51dc7f04bca8422cbbb6f7a94cb478f4_21</vt:lpwstr>
  </property>
</Properties>
</file>