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6030" r:id="rId1"/>
    <p:sldMasterId id="2147506067" r:id="rId2"/>
  </p:sldMasterIdLst>
  <p:notesMasterIdLst>
    <p:notesMasterId r:id="rId3"/>
  </p:notesMasterIdLst>
  <p:sldIdLst>
    <p:sldId id="10749" r:id="rId4"/>
    <p:sldId id="10753" r:id="rId5"/>
    <p:sldId id="10758" r:id="rId6"/>
    <p:sldId id="10763" r:id="rId7"/>
    <p:sldId id="10770" r:id="rId9"/>
    <p:sldId id="10773" r:id="rId10"/>
    <p:sldId id="10776" r:id="rId11"/>
    <p:sldId id="10779" r:id="rId12"/>
    <p:sldId id="10783" r:id="rId13"/>
    <p:sldId id="10790" r:id="rId15"/>
    <p:sldId id="10793" r:id="rId16"/>
    <p:sldId id="10796" r:id="rId17"/>
    <p:sldId id="10799" r:id="rId18"/>
    <p:sldId id="10803" r:id="rId19"/>
    <p:sldId id="10810" r:id="rId21"/>
    <p:sldId id="10813" r:id="rId22"/>
    <p:sldId id="10816" r:id="rId23"/>
    <p:sldId id="10819" r:id="rId24"/>
    <p:sldId id="10823" r:id="rId25"/>
    <p:sldId id="10830" r:id="rId27"/>
    <p:sldId id="10833" r:id="rId28"/>
    <p:sldId id="10836" r:id="rId29"/>
    <p:sldId id="10839" r:id="rId30"/>
    <p:sldId id="10843" r:id="rId31"/>
    <p:sldId id="10850" r:id="rId33"/>
    <p:sldId id="10853" r:id="rId34"/>
    <p:sldId id="10856" r:id="rId35"/>
    <p:sldId id="10859" r:id="rId36"/>
    <p:sldId id="10862"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6031" r:id="rId1"/>
    <p:sldLayoutId id="2147506032" r:id="rId2"/>
    <p:sldLayoutId id="2147506033" r:id="rId3"/>
    <p:sldLayoutId id="2147506034" r:id="rId4"/>
    <p:sldLayoutId id="2147506035" r:id="rId5"/>
    <p:sldLayoutId id="2147506036" r:id="rId6"/>
    <p:sldLayoutId id="2147506037" r:id="rId7"/>
    <p:sldLayoutId id="2147506038" r:id="rId8"/>
    <p:sldLayoutId id="2147506039" r:id="rId9"/>
    <p:sldLayoutId id="2147506040" r:id="rId10"/>
    <p:sldLayoutId id="214750604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6068" r:id="rId1"/>
    <p:sldLayoutId id="2147506069" r:id="rId2"/>
    <p:sldLayoutId id="2147506070" r:id="rId3"/>
    <p:sldLayoutId id="2147506071" r:id="rId4"/>
    <p:sldLayoutId id="2147506072" r:id="rId5"/>
    <p:sldLayoutId id="2147506073" r:id="rId6"/>
    <p:sldLayoutId id="2147506074" r:id="rId7"/>
    <p:sldLayoutId id="2147506075" r:id="rId8"/>
    <p:sldLayoutId id="2147506076" r:id="rId9"/>
    <p:sldLayoutId id="2147506077" r:id="rId10"/>
    <p:sldLayoutId id="214750607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tags" Target="../tags/tag157.xml"/><Relationship Id="rId22" Type="http://schemas.openxmlformats.org/officeDocument/2006/relationships/tags" Target="../tags/tag158.xml"/><Relationship Id="rId23" Type="http://schemas.openxmlformats.org/officeDocument/2006/relationships/tags" Target="../tags/tag159.xml"/><Relationship Id="rId24" Type="http://schemas.openxmlformats.org/officeDocument/2006/relationships/tags" Target="../tags/tag160.xml"/><Relationship Id="rId25" Type="http://schemas.openxmlformats.org/officeDocument/2006/relationships/tags" Target="../tags/tag161.xml"/><Relationship Id="rId26" Type="http://schemas.openxmlformats.org/officeDocument/2006/relationships/tags" Target="../tags/tag162.xml"/><Relationship Id="rId27" Type="http://schemas.openxmlformats.org/officeDocument/2006/relationships/tags" Target="../tags/tag163.xml"/><Relationship Id="rId28" Type="http://schemas.openxmlformats.org/officeDocument/2006/relationships/tags" Target="../tags/tag164.xml"/><Relationship Id="rId29" Type="http://schemas.openxmlformats.org/officeDocument/2006/relationships/tags" Target="../tags/tag165.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tags" Target="../tags/tag292.xml"/><Relationship Id="rId18" Type="http://schemas.openxmlformats.org/officeDocument/2006/relationships/tags" Target="../tags/tag293.xml"/><Relationship Id="rId19" Type="http://schemas.openxmlformats.org/officeDocument/2006/relationships/tags" Target="../tags/tag294.xml"/><Relationship Id="rId20" Type="http://schemas.openxmlformats.org/officeDocument/2006/relationships/tags" Target="../tags/tag295.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tags" Target="../tags/tag311.xml"/><Relationship Id="rId14" Type="http://schemas.openxmlformats.org/officeDocument/2006/relationships/tags" Target="../tags/tag312.xml"/><Relationship Id="rId15" Type="http://schemas.openxmlformats.org/officeDocument/2006/relationships/tags" Target="../tags/tag313.xml"/><Relationship Id="rId16" Type="http://schemas.openxmlformats.org/officeDocument/2006/relationships/tags" Target="../tags/tag314.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tags" Target="../tags/tag331.xml"/><Relationship Id="rId18" Type="http://schemas.openxmlformats.org/officeDocument/2006/relationships/tags" Target="../tags/tag332.xml"/><Relationship Id="rId19" Type="http://schemas.openxmlformats.org/officeDocument/2006/relationships/tags" Target="../tags/tag333.xml"/><Relationship Id="rId20" Type="http://schemas.openxmlformats.org/officeDocument/2006/relationships/tags" Target="../tags/tag334.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9259"/>
          </a:bodyPr>
          <a:p>
            <a:r>
              <a:rPr altLang="en-US" dirty="0" lang="zh-CN">
                <a:solidFill>
                  <a:schemeClr val="lt1">
                    <a:lumMod val="100000"/>
                  </a:schemeClr>
                </a:solidFill>
              </a:rPr>
              <a:t>2024年财务与会计工作总结与展望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添加标题</a:t>
            </a:r>
            <a:endParaRPr altLang="en-US" b="1" dirty="0" sz="17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2024年财务与会计工作总结</a:t>
            </a:r>
            <a:endParaRPr altLang="en-US" b="1" dirty="0" sz="17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2024年财务与会计工作亮点</a:t>
            </a:r>
            <a:endParaRPr altLang="en-US" b="1" dirty="0" sz="17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fontScale="78333"/>
          </a:bodyPr>
          <a:p>
            <a:pPr>
              <a:lnSpc>
                <a:spcPct val="100000"/>
              </a:lnSpc>
            </a:pPr>
            <a:r>
              <a:rPr altLang="en-US" b="1" dirty="0" sz="2400" lang="zh-CN" spc="300">
                <a:solidFill>
                  <a:schemeClr val="lt1">
                    <a:lumMod val="100000"/>
                  </a:schemeClr>
                </a:solidFill>
                <a:latin typeface="+mj-ea"/>
                <a:ea typeface="+mj-ea"/>
              </a:rPr>
              <a:t>2024年财务与会计工作不足与问题</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78333"/>
          </a:bodyPr>
          <a:p>
            <a:pPr>
              <a:lnSpc>
                <a:spcPct val="100000"/>
              </a:lnSpc>
            </a:pPr>
            <a:r>
              <a:rPr altLang="en-US" b="1" dirty="0" sz="2400" lang="zh-CN" spc="300">
                <a:solidFill>
                  <a:schemeClr val="tx1">
                    <a:lumMod val="75000"/>
                    <a:lumOff val="25000"/>
                  </a:schemeClr>
                </a:solidFill>
                <a:latin typeface="+mj-ea"/>
                <a:ea typeface="+mj-ea"/>
              </a:rPr>
              <a:t>2025年财务与会计工作展望与计划</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70000"/>
          </a:bodyPr>
          <a:p>
            <a:pPr>
              <a:lnSpc>
                <a:spcPct val="100000"/>
              </a:lnSpc>
            </a:pPr>
            <a:r>
              <a:rPr altLang="en-US" b="1" dirty="0" sz="2400" lang="zh-CN" spc="300">
                <a:solidFill>
                  <a:schemeClr val="lt1">
                    <a:lumMod val="100000"/>
                  </a:schemeClr>
                </a:solidFill>
                <a:latin typeface="+mj-ea"/>
                <a:ea typeface="+mj-ea"/>
              </a:rPr>
              <a:t>对未来财务与会计工作的建议和期望</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2024年财务与会计工作总结</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财务报告与数据分析</a:t>
            </a:r>
            <a:endParaRPr altLang="en-US" lang="zh-CN"/>
          </a:p>
        </p:txBody>
      </p:sp>
      <p:sp>
        <p:nvSpPr>
          <p:cNvPr id="104899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财务报告：2024年财务状况、经营成果和现金流量情况</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财务报告与数据分析的意义：为企业决策提供依据，帮助企业发现问题、解决问题</a:t>
            </a:r>
            <a:endParaRPr dirty="0" sz="2000" err="1">
              <a:solidFill>
                <a:schemeClr val="tx1">
                  <a:lumMod val="75000"/>
                  <a:lumOff val="25000"/>
                </a:schemeClr>
              </a:solidFill>
              <a:latin typeface="+mn-ea"/>
              <a:ea typeface="+mn-ea"/>
              <a:cs typeface="+mn-ea"/>
              <a:sym typeface="+mn-lt"/>
            </a:endParaRPr>
          </a:p>
        </p:txBody>
      </p:sp>
      <p:sp>
        <p:nvSpPr>
          <p:cNvPr id="104901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2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财务报告与数据分析的未来发展趋势：数字化、智能化、自动化等方向的发展趋势</a:t>
            </a:r>
            <a:endParaRPr dirty="0" sz="2000" err="1">
              <a:solidFill>
                <a:schemeClr val="tx1">
                  <a:lumMod val="75000"/>
                  <a:lumOff val="25000"/>
                </a:schemeClr>
              </a:solidFill>
              <a:latin typeface="+mn-ea"/>
              <a:ea typeface="+mn-ea"/>
              <a:cs typeface="+mn-ea"/>
              <a:sym typeface="+mn-lt"/>
            </a:endParaRPr>
          </a:p>
        </p:txBody>
      </p:sp>
      <p:sp>
        <p:nvSpPr>
          <p:cNvPr id="1049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数据分析：财务指标、经营绩效、市场竞争力等方面的分析</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1"/>
          <p:cNvSpPr>
            <a:spLocks noGrp="1"/>
          </p:cNvSpPr>
          <p:nvPr>
            <p:ph type="title"/>
          </p:nvPr>
        </p:nvSpPr>
        <p:spPr/>
        <p:txBody>
          <a:bodyPr/>
          <a:p>
            <a:r>
              <a:rPr altLang="en-US" lang="zh-CN"/>
              <a:t>会计处理与核算方法</a:t>
            </a:r>
            <a:endParaRPr altLang="en-US" lang="zh-CN"/>
          </a:p>
        </p:txBody>
      </p:sp>
      <p:sp>
        <p:nvSpPr>
          <p:cNvPr id="104907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2024年财务与会计工作总结：会计处理与核算方法的概述</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会计处理与核算方法在2024年的发展趋势与展望</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2024年财务与会计工作总结：会计处理与核算方法的挑战与应对</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会计处理与核算方法在2024年的应用与改进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内部控制与风险管理</a:t>
            </a:r>
            <a:endParaRPr altLang="en-US" lang="zh-CN"/>
          </a:p>
        </p:txBody>
      </p:sp>
      <p:sp>
        <p:nvSpPr>
          <p:cNvPr id="104915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fontScale="7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内部控制与风险管理效果：总结了2024年财务与会计工作中内部控制与风险管理的实际效果，包括风险事件发生率、内部控制缺陷整改率等指标，以及取得的成效和亮点。</a:t>
            </a:r>
            <a:endParaRPr altLang="en-US" dirty="0" sz="2400" lang="zh-CN">
              <a:latin typeface="+mn-ea"/>
              <a:ea typeface="+mn-ea"/>
            </a:endParaRPr>
          </a:p>
        </p:txBody>
      </p:sp>
      <p:sp>
        <p:nvSpPr>
          <p:cNvPr id="104916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未来展望：分析了未来财务与会计工作中内部控制与风险管理面临的挑战和机遇，提出了加强内部控制和风险管理的建议和措施，以应对未来可能出现的风险和挑战。</a:t>
            </a:r>
            <a:endParaRPr altLang="en-US" dirty="0" sz="1700" lang="zh-CN">
              <a:latin typeface="+mn-ea"/>
              <a:ea typeface="+mn-ea"/>
            </a:endParaRPr>
          </a:p>
        </p:txBody>
      </p:sp>
      <p:sp>
        <p:nvSpPr>
          <p:cNvPr id="104917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内部控制体系：介绍了2024年财务与会计工作中内部控制体系的建立、完善和执行情况，包括制度建设、流程优化、权限管理等方面。</a:t>
            </a:r>
            <a:endParaRPr altLang="en-US" dirty="0" sz="1700" lang="zh-CN">
              <a:latin typeface="+mn-ea"/>
              <a:ea typeface="+mn-ea"/>
            </a:endParaRPr>
          </a:p>
        </p:txBody>
      </p:sp>
      <p:sp>
        <p:nvSpPr>
          <p:cNvPr id="104917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风险管理策略：阐述了2024年财务与会计工作中面临的主要风险及应对策略，包括市场风险、信用风险、操作风险等，以及风险识别、评估和监控的方法。</a:t>
            </a:r>
            <a:endParaRPr altLang="en-US" dirty="0" sz="17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税务筹划与合规管理</a:t>
            </a:r>
            <a:endParaRPr altLang="en-US" lang="zh-CN"/>
          </a:p>
        </p:txBody>
      </p:sp>
      <p:sp>
        <p:nvSpPr>
          <p:cNvPr id="10492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税务筹划工作成果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合规管理的重要性和实施情况</a:t>
            </a:r>
            <a:endParaRPr dirty="0" sz="2000" err="1">
              <a:solidFill>
                <a:schemeClr val="tx1">
                  <a:lumMod val="75000"/>
                  <a:lumOff val="25000"/>
                </a:schemeClr>
              </a:solidFill>
              <a:latin typeface="+mn-ea"/>
              <a:ea typeface="+mn-ea"/>
              <a:cs typeface="+mn-ea"/>
              <a:sym typeface="+mn-lt"/>
            </a:endParaRPr>
          </a:p>
        </p:txBody>
      </p:sp>
      <p:sp>
        <p:nvSpPr>
          <p:cNvPr id="10492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合规管理存在的问题及改进措施</a:t>
            </a:r>
            <a:endParaRPr dirty="0" sz="2000" err="1">
              <a:solidFill>
                <a:schemeClr val="tx1">
                  <a:lumMod val="75000"/>
                  <a:lumOff val="25000"/>
                </a:schemeClr>
              </a:solidFill>
              <a:latin typeface="+mn-ea"/>
              <a:ea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税务筹划存在的问题及解决方案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80" name="标题"/>
          <p:cNvSpPr>
            <a:spLocks noGrp="1"/>
          </p:cNvSpPr>
          <p:nvPr>
            <p:ph type="title"/>
            <p:custDataLst>
              <p:tags r:id="rId1"/>
            </p:custDataLst>
          </p:nvPr>
        </p:nvSpPr>
        <p:spPr>
          <a:xfrm>
            <a:off x="939798" y="-1"/>
            <a:ext cx="10414002" cy="2114171"/>
          </a:xfrm>
        </p:spPr>
        <p:txBody>
          <a:bodyPr anchor="b">
            <a:normAutofit/>
          </a:bodyPr>
          <a:p>
            <a:r>
              <a:rPr altLang="en-US" dirty="0" lang="zh-CN"/>
              <a:t>2024年财务与会计工作亮点</a:t>
            </a:r>
            <a:endParaRPr altLang="en-US" dirty="0" lang="zh-CN"/>
          </a:p>
        </p:txBody>
      </p:sp>
      <p:sp>
        <p:nvSpPr>
          <p:cNvPr id="10492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高效准确的财务报告编制</a:t>
            </a:r>
            <a:endParaRPr altLang="en-US" lang="zh-CN"/>
          </a:p>
        </p:txBody>
      </p:sp>
      <p:sp>
        <p:nvSpPr>
          <p:cNvPr id="10493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财务报告编制流程优化</a:t>
            </a:r>
            <a:endParaRPr altLang="en-US" dirty="0" sz="1200" lang="zh-CN" spc="150">
              <a:solidFill>
                <a:schemeClr val="tx1">
                  <a:lumMod val="65000"/>
                  <a:lumOff val="35000"/>
                </a:schemeClr>
              </a:solidFill>
              <a:latin typeface="+mn-ea"/>
              <a:sym typeface="+mn-ea"/>
            </a:endParaRPr>
          </a:p>
        </p:txBody>
      </p:sp>
      <p:sp>
        <p:nvSpPr>
          <p:cNvPr id="10493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财务数据准确性提升</a:t>
            </a:r>
            <a:endParaRPr altLang="en-US" dirty="0" sz="1200" lang="zh-CN" spc="150">
              <a:solidFill>
                <a:schemeClr val="tx1">
                  <a:lumMod val="65000"/>
                  <a:lumOff val="35000"/>
                </a:schemeClr>
              </a:solidFill>
              <a:latin typeface="+mn-ea"/>
              <a:sym typeface="+mn-ea"/>
            </a:endParaRPr>
          </a:p>
        </p:txBody>
      </p:sp>
      <p:sp>
        <p:nvSpPr>
          <p:cNvPr id="10493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财务报告编制效率提高</a:t>
            </a:r>
            <a:endParaRPr altLang="en-US" dirty="0" sz="1200" lang="zh-CN" spc="150">
              <a:solidFill>
                <a:schemeClr val="tx1">
                  <a:lumMod val="65000"/>
                  <a:lumOff val="35000"/>
                </a:schemeClr>
              </a:solidFill>
              <a:latin typeface="+mn-ea"/>
              <a:sym typeface="+mn-ea"/>
            </a:endParaRPr>
          </a:p>
        </p:txBody>
      </p:sp>
      <p:sp>
        <p:nvSpPr>
          <p:cNvPr id="10493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财务报告质量监控加强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4" name="标题 1"/>
          <p:cNvSpPr>
            <a:spLocks noGrp="1"/>
          </p:cNvSpPr>
          <p:nvPr>
            <p:ph type="title"/>
          </p:nvPr>
        </p:nvSpPr>
        <p:spPr/>
        <p:txBody>
          <a:bodyPr/>
          <a:p>
            <a:r>
              <a:rPr altLang="en-US" lang="zh-CN"/>
              <a:t>创新性的会计处理方法</a:t>
            </a:r>
            <a:endParaRPr altLang="en-US" lang="zh-CN"/>
          </a:p>
        </p:txBody>
      </p:sp>
      <p:sp>
        <p:nvSpPr>
          <p:cNvPr id="104939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引入人工智能技术：提高会计处理效率和准确性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6" name="TextBox 2"/>
          <p:cNvSpPr txBox="1"/>
          <p:nvPr>
            <p:custDataLst>
              <p:tags r:id="rId6"/>
            </p:custDataLst>
          </p:nvPr>
        </p:nvSpPr>
        <p:spPr>
          <a:xfrm>
            <a:off x="3669017"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实施自动化流程：减少人为错误和干预，提高工作效率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创新性的报表编制方法：更加直观、简洁地展示财务数据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引入新的会计准则：适应经济发展需求，提高会计信息质量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2" name="标题 1"/>
          <p:cNvSpPr>
            <a:spLocks noGrp="1"/>
          </p:cNvSpPr>
          <p:nvPr>
            <p:ph type="title"/>
          </p:nvPr>
        </p:nvSpPr>
        <p:spPr/>
        <p:txBody>
          <a:bodyPr/>
          <a:p>
            <a:r>
              <a:rPr altLang="en-US" lang="zh-CN"/>
              <a:t>完善的内部控制体系</a:t>
            </a:r>
            <a:endParaRPr altLang="en-US" lang="zh-CN"/>
          </a:p>
        </p:txBody>
      </p:sp>
      <p:sp>
        <p:nvSpPr>
          <p:cNvPr id="104945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内部控制体系的重要性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6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6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2024年财务与会计工作的内部控制体系框架</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46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内部控制体系的实施效果和影响</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7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未来内部控制体系的改进方向</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0" name="标题 1"/>
          <p:cNvSpPr>
            <a:spLocks noGrp="1"/>
          </p:cNvSpPr>
          <p:nvPr>
            <p:ph type="title"/>
          </p:nvPr>
        </p:nvSpPr>
        <p:spPr/>
        <p:txBody>
          <a:bodyPr/>
          <a:p>
            <a:r>
              <a:rPr altLang="en-US" lang="zh-CN"/>
              <a:t>成功的税务筹划策略</a:t>
            </a:r>
            <a:endParaRPr altLang="en-US" lang="zh-CN"/>
          </a:p>
        </p:txBody>
      </p:sp>
      <p:sp>
        <p:nvSpPr>
          <p:cNvPr id="10495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合理利用税收政策，降低企业税负</a:t>
            </a:r>
            <a:endParaRPr altLang="en-US" dirty="0" sz="2000" lang="zh-CN" spc="150">
              <a:solidFill>
                <a:schemeClr val="tx1">
                  <a:lumMod val="85000"/>
                  <a:lumOff val="15000"/>
                </a:schemeClr>
              </a:solidFill>
              <a:latin typeface="+mn-ea"/>
              <a:sym typeface="+mn-ea"/>
            </a:endParaRPr>
          </a:p>
        </p:txBody>
      </p:sp>
      <p:sp>
        <p:nvSpPr>
          <p:cNvPr id="10495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优化税务结构，提高税务效率</a:t>
            </a:r>
            <a:endParaRPr altLang="en-US" dirty="0" sz="2000" lang="zh-CN" spc="150">
              <a:solidFill>
                <a:schemeClr val="tx1">
                  <a:lumMod val="85000"/>
                  <a:lumOff val="15000"/>
                </a:schemeClr>
              </a:solidFill>
              <a:latin typeface="+mn-ea"/>
              <a:sym typeface="+mn-ea"/>
            </a:endParaRPr>
          </a:p>
        </p:txBody>
      </p:sp>
      <p:sp>
        <p:nvSpPr>
          <p:cNvPr id="10495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建立完善的税务管理制度，确保合规性</a:t>
            </a:r>
            <a:endParaRPr altLang="en-US" dirty="0" sz="2000" lang="zh-CN" spc="150">
              <a:solidFill>
                <a:schemeClr val="tx1">
                  <a:lumMod val="85000"/>
                  <a:lumOff val="15000"/>
                </a:schemeClr>
              </a:solidFill>
              <a:latin typeface="+mn-ea"/>
              <a:sym typeface="+mn-ea"/>
            </a:endParaRPr>
          </a:p>
        </p:txBody>
      </p:sp>
      <p:sp>
        <p:nvSpPr>
          <p:cNvPr id="10495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加强与税务部门的沟通与合作，及时了解政策变化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8" name="标题"/>
          <p:cNvSpPr>
            <a:spLocks noGrp="1"/>
          </p:cNvSpPr>
          <p:nvPr>
            <p:ph type="title"/>
            <p:custDataLst>
              <p:tags r:id="rId1"/>
            </p:custDataLst>
          </p:nvPr>
        </p:nvSpPr>
        <p:spPr>
          <a:xfrm>
            <a:off x="939798" y="-1"/>
            <a:ext cx="10414002" cy="2114171"/>
          </a:xfrm>
        </p:spPr>
        <p:txBody>
          <a:bodyPr anchor="b">
            <a:normAutofit/>
          </a:bodyPr>
          <a:p>
            <a:r>
              <a:rPr altLang="en-US" dirty="0" lang="zh-CN"/>
              <a:t>2024年财务与会计工作不足与问题</a:t>
            </a:r>
            <a:endParaRPr altLang="en-US" dirty="0" lang="zh-CN"/>
          </a:p>
        </p:txBody>
      </p:sp>
      <p:sp>
        <p:nvSpPr>
          <p:cNvPr id="104957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财务报告的时效性和准确性有待提高</a:t>
            </a:r>
            <a:endParaRPr altLang="en-US" lang="zh-CN"/>
          </a:p>
        </p:txBody>
      </p:sp>
      <p:sp>
        <p:nvSpPr>
          <p:cNvPr id="10496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财务报告的时效性不足：由于编制和审批流程繁琐，财务报告的发布时间往往滞后于实际业务发生时间，无法及时反映公司的财务状况和经营成果。</a:t>
            </a:r>
            <a:endParaRPr altLang="en-US" dirty="0" lang="zh-CN" spc="150">
              <a:solidFill>
                <a:schemeClr val="tx1">
                  <a:lumMod val="85000"/>
                  <a:lumOff val="15000"/>
                </a:schemeClr>
              </a:solidFill>
              <a:latin typeface="+mn-ea"/>
              <a:sym typeface="+mn-ea"/>
            </a:endParaRPr>
          </a:p>
        </p:txBody>
      </p:sp>
      <p:sp>
        <p:nvSpPr>
          <p:cNvPr id="10496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财务报告的准确性有待提高：由于数据来源广泛、处理复杂，财务报告在编制过程中容易出现数据错误、遗漏等问题，影响报告的准确性和可靠性。</a:t>
            </a:r>
            <a:endParaRPr altLang="en-US" dirty="0" lang="zh-CN" spc="150">
              <a:solidFill>
                <a:schemeClr val="tx1">
                  <a:lumMod val="85000"/>
                  <a:lumOff val="15000"/>
                </a:schemeClr>
              </a:solidFill>
              <a:latin typeface="+mn-ea"/>
              <a:sym typeface="+mn-ea"/>
            </a:endParaRPr>
          </a:p>
        </p:txBody>
      </p:sp>
      <p:sp>
        <p:nvSpPr>
          <p:cNvPr id="10496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财务报告的透明度不足：部分公司存在财务报告披露不充分、不透明的情况，导致投资者和利益相关方无法全面了解公司的财务状况和经营成果。</a:t>
            </a:r>
            <a:endParaRPr altLang="en-US" dirty="0" lang="zh-CN" spc="150">
              <a:solidFill>
                <a:schemeClr val="tx1">
                  <a:lumMod val="85000"/>
                  <a:lumOff val="15000"/>
                </a:schemeClr>
              </a:solidFill>
              <a:latin typeface="+mn-ea"/>
              <a:sym typeface="+mn-ea"/>
            </a:endParaRPr>
          </a:p>
        </p:txBody>
      </p:sp>
      <p:sp>
        <p:nvSpPr>
          <p:cNvPr id="10496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财务报告的合规性有待加强：部分公司在编制财务报告时存在违反会计准则、法规规定的情况，导致报告的合规性受到质疑，影响公司的声誉和投资者信心。</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会计处理方法存在局限性</a:t>
            </a:r>
            <a:endParaRPr altLang="en-US" lang="zh-CN"/>
          </a:p>
        </p:txBody>
      </p:sp>
      <p:sp>
        <p:nvSpPr>
          <p:cNvPr id="104970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0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会计处理方法的选择受限于会计人员的职业判断</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0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会计处理方法的运用存在主观性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71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1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会计处理方法可能存在信息披露不完整的问题</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1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2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会计处理方法可能存在与实际情况不符的情况</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内部控制体系存在薄弱环节</a:t>
            </a:r>
            <a:endParaRPr altLang="en-US" lang="zh-CN"/>
          </a:p>
        </p:txBody>
      </p:sp>
      <p:sp>
        <p:nvSpPr>
          <p:cNvPr id="1049758"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760"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内部控制制度不完善</a:t>
            </a:r>
            <a:endParaRPr altLang="en-US" dirty="0" sz="1600" lang="zh-CN" spc="150">
              <a:solidFill>
                <a:schemeClr val="tx1"/>
              </a:solidFill>
              <a:latin typeface="+mn-ea"/>
            </a:endParaRPr>
          </a:p>
        </p:txBody>
      </p:sp>
      <p:sp>
        <p:nvSpPr>
          <p:cNvPr id="1049762"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764"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风险管理意识不强</a:t>
            </a:r>
            <a:endParaRPr altLang="en-US" dirty="0" sz="1600" lang="zh-CN" spc="150">
              <a:solidFill>
                <a:schemeClr val="tx1"/>
              </a:solidFill>
              <a:latin typeface="+mn-ea"/>
            </a:endParaRPr>
          </a:p>
        </p:txBody>
      </p:sp>
      <p:sp>
        <p:nvSpPr>
          <p:cNvPr id="1049766"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768"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内部控制执行不力</a:t>
            </a:r>
            <a:endParaRPr altLang="en-US" dirty="0" sz="1600" lang="zh-CN" spc="150">
              <a:solidFill>
                <a:schemeClr val="tx1"/>
              </a:solidFill>
              <a:latin typeface="+mn-ea"/>
            </a:endParaRPr>
          </a:p>
        </p:txBody>
      </p:sp>
      <p:sp>
        <p:nvSpPr>
          <p:cNvPr id="1049770"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772"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内部审计监督不到位</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税务筹划过程中存在合规风险</a:t>
            </a:r>
            <a:endParaRPr altLang="en-US" lang="zh-CN"/>
          </a:p>
        </p:txBody>
      </p:sp>
      <p:sp>
        <p:nvSpPr>
          <p:cNvPr id="10498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税务筹划方案不合理：由于对税法理解不准确或忽视，导致税务筹划方案存在合规风险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税务筹划与实际业务脱节：税务筹划方案与实际业务不匹配，导致合规风险增加</a:t>
            </a:r>
            <a:endParaRPr dirty="0" err="1">
              <a:solidFill>
                <a:schemeClr val="tx1">
                  <a:lumMod val="75000"/>
                  <a:lumOff val="25000"/>
                </a:schemeClr>
              </a:solidFill>
              <a:latin typeface="+mn-ea"/>
              <a:ea typeface="+mn-ea"/>
              <a:cs typeface="+mn-ea"/>
              <a:sym typeface="+mn-lt"/>
            </a:endParaRPr>
          </a:p>
        </p:txBody>
      </p:sp>
      <p:sp>
        <p:nvSpPr>
          <p:cNvPr id="10498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税务部门监管力度加大：随着税务部门对企业的监管力度加大，企业需要更加注重税务筹划的合规性</a:t>
            </a:r>
            <a:endParaRPr dirty="0" sz="2000" err="1">
              <a:solidFill>
                <a:schemeClr val="tx1">
                  <a:lumMod val="75000"/>
                  <a:lumOff val="25000"/>
                </a:schemeClr>
              </a:solidFill>
              <a:latin typeface="+mn-ea"/>
              <a:ea typeface="+mn-ea"/>
              <a:cs typeface="+mn-ea"/>
              <a:sym typeface="+mn-lt"/>
            </a:endParaRPr>
          </a:p>
        </p:txBody>
      </p:sp>
      <p:sp>
        <p:nvSpPr>
          <p:cNvPr id="10498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税务筹划人员素质不高：缺乏专业知识和经验，无法准确判断税务筹划方案的合规性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0" name="标题"/>
          <p:cNvSpPr>
            <a:spLocks noGrp="1"/>
          </p:cNvSpPr>
          <p:nvPr>
            <p:ph type="title"/>
            <p:custDataLst>
              <p:tags r:id="rId1"/>
            </p:custDataLst>
          </p:nvPr>
        </p:nvSpPr>
        <p:spPr>
          <a:xfrm>
            <a:off x="939798" y="-1"/>
            <a:ext cx="10414002" cy="2114171"/>
          </a:xfrm>
        </p:spPr>
        <p:txBody>
          <a:bodyPr anchor="b">
            <a:normAutofit/>
          </a:bodyPr>
          <a:p>
            <a:r>
              <a:rPr altLang="en-US" dirty="0" lang="zh-CN"/>
              <a:t>2025年财务与会计工作展望与计划</a:t>
            </a:r>
            <a:endParaRPr altLang="en-US" dirty="0" lang="zh-CN"/>
          </a:p>
        </p:txBody>
      </p:sp>
      <p:sp>
        <p:nvSpPr>
          <p:cNvPr id="1049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提高财务报告的时效性和准确性</a:t>
            </a:r>
            <a:endParaRPr altLang="en-US" lang="zh-CN"/>
          </a:p>
        </p:txBody>
      </p:sp>
      <p:sp>
        <p:nvSpPr>
          <p:cNvPr id="1049954" name="圆角矩形 3"/>
          <p:cNvSpPr/>
          <p:nvPr>
            <p:custDataLst>
              <p:tags r:id="rId1"/>
            </p:custDataLst>
          </p:nvPr>
        </p:nvSpPr>
        <p:spPr>
          <a:xfrm>
            <a:off x="1026316"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6" name="正文"/>
          <p:cNvSpPr txBox="1"/>
          <p:nvPr>
            <p:custDataLst>
              <p:tags r:id="rId2"/>
            </p:custDataLst>
          </p:nvPr>
        </p:nvSpPr>
        <p:spPr>
          <a:xfrm>
            <a:off x="1451859"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建立完善的财务报告制度：明确财务报告的编制、审核、发布等流程，确保报告的准确性和时效性。</a:t>
            </a:r>
            <a:endParaRPr altLang="en-US" dirty="0" sz="1400" lang="zh-CN">
              <a:solidFill>
                <a:schemeClr val="tx1">
                  <a:lumMod val="65000"/>
                  <a:lumOff val="35000"/>
                </a:schemeClr>
              </a:solidFill>
              <a:latin typeface="+中文正文" charset="0"/>
            </a:endParaRPr>
          </a:p>
        </p:txBody>
      </p:sp>
      <p:sp>
        <p:nvSpPr>
          <p:cNvPr id="1049958" name="标题"/>
          <p:cNvSpPr txBox="1"/>
          <p:nvPr>
            <p:custDataLst>
              <p:tags r:id="rId3"/>
            </p:custDataLst>
          </p:nvPr>
        </p:nvSpPr>
        <p:spPr>
          <a:xfrm>
            <a:off x="1451859"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60" name="任意多边形: 形状 23"/>
          <p:cNvSpPr>
            <a:spLocks noChangeAspect="1"/>
          </p:cNvSpPr>
          <p:nvPr>
            <p:custDataLst>
              <p:tags r:id="rId4"/>
            </p:custDataLst>
          </p:nvPr>
        </p:nvSpPr>
        <p:spPr>
          <a:xfrm rot="5400000" flipV="1">
            <a:off x="650084"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962" name="圆角矩形 7"/>
          <p:cNvSpPr/>
          <p:nvPr>
            <p:custDataLst>
              <p:tags r:id="rId5"/>
            </p:custDataLst>
          </p:nvPr>
        </p:nvSpPr>
        <p:spPr>
          <a:xfrm>
            <a:off x="6737358"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4" name="正文"/>
          <p:cNvSpPr txBox="1"/>
          <p:nvPr>
            <p:custDataLst>
              <p:tags r:id="rId6"/>
            </p:custDataLst>
          </p:nvPr>
        </p:nvSpPr>
        <p:spPr>
          <a:xfrm>
            <a:off x="7158031"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提高财务人员的专业素养：加强财务人员的培训和学习，提高他们的专业水平和责任心，确保报告的质量。</a:t>
            </a:r>
            <a:endParaRPr altLang="en-US" dirty="0" sz="1400" lang="zh-CN">
              <a:solidFill>
                <a:schemeClr val="tx1">
                  <a:lumMod val="65000"/>
                  <a:lumOff val="35000"/>
                </a:schemeClr>
              </a:solidFill>
              <a:latin typeface="+中文正文" charset="0"/>
            </a:endParaRPr>
          </a:p>
        </p:txBody>
      </p:sp>
      <p:sp>
        <p:nvSpPr>
          <p:cNvPr id="1049966" name="标题"/>
          <p:cNvSpPr txBox="1"/>
          <p:nvPr>
            <p:custDataLst>
              <p:tags r:id="rId7"/>
            </p:custDataLst>
          </p:nvPr>
        </p:nvSpPr>
        <p:spPr>
          <a:xfrm>
            <a:off x="7158031"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68" name="任意多边形: 形状 23"/>
          <p:cNvSpPr>
            <a:spLocks noChangeAspect="1"/>
          </p:cNvSpPr>
          <p:nvPr>
            <p:custDataLst>
              <p:tags r:id="rId8"/>
            </p:custDataLst>
          </p:nvPr>
        </p:nvSpPr>
        <p:spPr>
          <a:xfrm rot="5400000" flipV="1">
            <a:off x="6356257"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970" name="圆角矩形 10"/>
          <p:cNvSpPr/>
          <p:nvPr>
            <p:custDataLst>
              <p:tags r:id="rId9"/>
            </p:custDataLst>
          </p:nvPr>
        </p:nvSpPr>
        <p:spPr>
          <a:xfrm>
            <a:off x="1026316"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2" name="正文"/>
          <p:cNvSpPr txBox="1"/>
          <p:nvPr>
            <p:custDataLst>
              <p:tags r:id="rId10"/>
            </p:custDataLst>
          </p:nvPr>
        </p:nvSpPr>
        <p:spPr>
          <a:xfrm>
            <a:off x="1451859"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引入先进的财务报告工具：利用信息技术和大数据分析工具，提高财务报告的编制效率和质量，缩短报告周期。</a:t>
            </a:r>
            <a:endParaRPr altLang="en-US" dirty="0" sz="1400" lang="zh-CN">
              <a:solidFill>
                <a:schemeClr val="tx1">
                  <a:lumMod val="65000"/>
                  <a:lumOff val="35000"/>
                </a:schemeClr>
              </a:solidFill>
              <a:latin typeface="+中文正文" charset="0"/>
            </a:endParaRPr>
          </a:p>
        </p:txBody>
      </p:sp>
      <p:sp>
        <p:nvSpPr>
          <p:cNvPr id="1049974" name="标题"/>
          <p:cNvSpPr txBox="1"/>
          <p:nvPr>
            <p:custDataLst>
              <p:tags r:id="rId11"/>
            </p:custDataLst>
          </p:nvPr>
        </p:nvSpPr>
        <p:spPr>
          <a:xfrm>
            <a:off x="1451859"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76" name="任意多边形: 形状 23"/>
          <p:cNvSpPr>
            <a:spLocks noChangeAspect="1"/>
          </p:cNvSpPr>
          <p:nvPr>
            <p:custDataLst>
              <p:tags r:id="rId12"/>
            </p:custDataLst>
          </p:nvPr>
        </p:nvSpPr>
        <p:spPr>
          <a:xfrm rot="5400000" flipV="1">
            <a:off x="650084"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978" name="圆角矩形 9"/>
          <p:cNvSpPr/>
          <p:nvPr>
            <p:custDataLst>
              <p:tags r:id="rId13"/>
            </p:custDataLst>
          </p:nvPr>
        </p:nvSpPr>
        <p:spPr>
          <a:xfrm>
            <a:off x="6732488"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0" name="正文"/>
          <p:cNvSpPr txBox="1"/>
          <p:nvPr>
            <p:custDataLst>
              <p:tags r:id="rId14"/>
            </p:custDataLst>
          </p:nvPr>
        </p:nvSpPr>
        <p:spPr>
          <a:xfrm>
            <a:off x="7158031" y="4824204"/>
            <a:ext cx="4196378" cy="1143304"/>
          </a:xfrm>
          <a:prstGeom prst="rect"/>
          <a:noFill/>
        </p:spPr>
        <p:txBody>
          <a:bodyPr anchor="t" anchorCtr="0" bIns="46800" lIns="90000" rIns="90000" rtlCol="0" tIns="46800" wrap="square">
            <a:normAutofit fontScale="96250"/>
          </a:bodyPr>
          <a:p>
            <a:pPr>
              <a:lnSpc>
                <a:spcPct val="130000"/>
              </a:lnSpc>
              <a:spcAft>
                <a:spcPts val="1000"/>
              </a:spcAft>
            </a:pPr>
            <a:r>
              <a:rPr altLang="en-US" dirty="0" sz="1600" lang="zh-CN">
                <a:solidFill>
                  <a:schemeClr val="tx1">
                    <a:lumMod val="65000"/>
                    <a:lumOff val="35000"/>
                  </a:schemeClr>
                </a:solidFill>
                <a:latin typeface="+中文正文" charset="0"/>
              </a:rPr>
              <a:t>加强内部监督和外部审计：建立健全的内部监督机制和外部审计制度，对财务报告进行严格的审核和监督，确保报告的真实性和准确性。</a:t>
            </a:r>
            <a:endParaRPr altLang="en-US" dirty="0" sz="1600" lang="zh-CN">
              <a:solidFill>
                <a:schemeClr val="tx1">
                  <a:lumMod val="65000"/>
                  <a:lumOff val="35000"/>
                </a:schemeClr>
              </a:solidFill>
              <a:latin typeface="+中文正文" charset="0"/>
            </a:endParaRPr>
          </a:p>
        </p:txBody>
      </p:sp>
      <p:sp>
        <p:nvSpPr>
          <p:cNvPr id="1049982" name="标题"/>
          <p:cNvSpPr txBox="1"/>
          <p:nvPr>
            <p:custDataLst>
              <p:tags r:id="rId15"/>
            </p:custDataLst>
          </p:nvPr>
        </p:nvSpPr>
        <p:spPr>
          <a:xfrm>
            <a:off x="7158031"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84" name="任意多边形: 形状 23"/>
          <p:cNvSpPr>
            <a:spLocks noChangeAspect="1"/>
          </p:cNvSpPr>
          <p:nvPr>
            <p:custDataLst>
              <p:tags r:id="rId16"/>
            </p:custDataLst>
          </p:nvPr>
        </p:nvSpPr>
        <p:spPr>
          <a:xfrm rot="5400000" flipV="1">
            <a:off x="6356257"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创新和完善会计处理方法</a:t>
            </a:r>
            <a:endParaRPr altLang="en-US" lang="zh-CN"/>
          </a:p>
        </p:txBody>
      </p:sp>
      <p:sp>
        <p:nvSpPr>
          <p:cNvPr id="105002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创新：引入先进技术，提高会计处理效率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适应新会计准则：遵循新会计准则，确保合规性</a:t>
            </a:r>
            <a:endParaRPr dirty="0" sz="2000" err="1">
              <a:solidFill>
                <a:schemeClr val="tx1">
                  <a:lumMod val="75000"/>
                  <a:lumOff val="25000"/>
                </a:schemeClr>
              </a:solidFill>
              <a:latin typeface="+mn-ea"/>
              <a:ea typeface="+mn-ea"/>
              <a:cs typeface="+mn-ea"/>
              <a:sym typeface="+mn-lt"/>
            </a:endParaRPr>
          </a:p>
        </p:txBody>
      </p:sp>
      <p:sp>
        <p:nvSpPr>
          <p:cNvPr id="105004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4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提升员工素质：加强培训，提高员工专业水平</a:t>
            </a:r>
            <a:endParaRPr dirty="0" sz="2000" err="1">
              <a:solidFill>
                <a:schemeClr val="tx1">
                  <a:lumMod val="75000"/>
                  <a:lumOff val="25000"/>
                </a:schemeClr>
              </a:solidFill>
              <a:latin typeface="+mn-ea"/>
              <a:ea typeface="+mn-ea"/>
              <a:cs typeface="+mn-ea"/>
              <a:sym typeface="+mn-lt"/>
            </a:endParaRPr>
          </a:p>
        </p:txBody>
      </p:sp>
      <p:sp>
        <p:nvSpPr>
          <p:cNvPr id="1050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完善：规范操作流程，确保数据准确性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92" name="标题 1"/>
          <p:cNvSpPr>
            <a:spLocks noGrp="1"/>
          </p:cNvSpPr>
          <p:nvPr>
            <p:ph type="title"/>
          </p:nvPr>
        </p:nvSpPr>
        <p:spPr/>
        <p:txBody>
          <a:bodyPr/>
          <a:p>
            <a:r>
              <a:rPr altLang="en-US" lang="zh-CN"/>
              <a:t>加强内部控制体系的建设</a:t>
            </a:r>
            <a:endParaRPr altLang="en-US" lang="zh-CN"/>
          </a:p>
        </p:txBody>
      </p:sp>
      <p:sp>
        <p:nvSpPr>
          <p:cNvPr id="105009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加强内部控制监督：通过内部审计、外部审计等方式，对内部控制体系进行监督和检查，及时发现和纠正存在的问题。</a:t>
            </a:r>
            <a:endParaRPr altLang="en-US" sz="1400" lang="zh-CN" spc="150">
              <a:solidFill>
                <a:schemeClr val="tx1"/>
              </a:solidFill>
              <a:effectLst/>
              <a:latin typeface="+mn-ea"/>
              <a:sym typeface="+mn-ea"/>
            </a:endParaRPr>
          </a:p>
        </p:txBody>
      </p:sp>
      <p:sp>
        <p:nvSpPr>
          <p:cNvPr id="105010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完善内部控制制度：根据业务发展和风险状况，及时修订和完善内部控制制度，确保制度的有效性和可操作性。</a:t>
            </a:r>
            <a:endParaRPr altLang="en-US" dirty="0" sz="1400" lang="zh-CN" spc="150">
              <a:solidFill>
                <a:schemeClr val="tx1"/>
              </a:solidFill>
              <a:effectLst/>
              <a:latin typeface="+mn-ea"/>
              <a:sym typeface="+mn-ea"/>
            </a:endParaRPr>
          </a:p>
        </p:txBody>
      </p:sp>
      <p:sp>
        <p:nvSpPr>
          <p:cNvPr id="105010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提升内部控制信息化水平：利用信息技术手段，提高内部控制的效率和准确性，减少人为因素对内部控制的影响。</a:t>
            </a:r>
            <a:endParaRPr altLang="en-US" sz="1400" lang="zh-CN" spc="150">
              <a:solidFill>
                <a:schemeClr val="tx1"/>
              </a:solidFill>
              <a:effectLst/>
              <a:latin typeface="+mn-ea"/>
              <a:sym typeface="+mn-ea"/>
            </a:endParaRPr>
          </a:p>
        </p:txBody>
      </p:sp>
      <p:sp>
        <p:nvSpPr>
          <p:cNvPr id="105010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加强内部控制培训：加强对员工的内部控制培训，提高员工的内部控制意识和能力，确保内部控制体系的有效运行。</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2" name="标题 1"/>
          <p:cNvSpPr>
            <a:spLocks noGrp="1"/>
          </p:cNvSpPr>
          <p:nvPr>
            <p:ph type="title"/>
          </p:nvPr>
        </p:nvSpPr>
        <p:spPr/>
        <p:txBody>
          <a:bodyPr/>
          <a:p>
            <a:r>
              <a:rPr altLang="en-US" lang="zh-CN"/>
              <a:t>优化税务筹划策略，降低合规风险</a:t>
            </a:r>
            <a:endParaRPr altLang="en-US" lang="zh-CN"/>
          </a:p>
        </p:txBody>
      </p:sp>
      <p:sp>
        <p:nvSpPr>
          <p:cNvPr id="1050144" name="矩形 31"/>
          <p:cNvSpPr/>
          <p:nvPr>
            <p:custDataLst>
              <p:tags r:id="rId1"/>
            </p:custDataLst>
          </p:nvPr>
        </p:nvSpPr>
        <p:spPr>
          <a:xfrm>
            <a:off x="3822005" y="1364400"/>
            <a:ext cx="4548658" cy="70143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了解税务法规和政策变化，及时调整税务筹划策略</a:t>
            </a:r>
            <a:endParaRPr altLang="en-US" dirty="0" sz="1200" lang="zh-CN" spc="150">
              <a:solidFill>
                <a:schemeClr val="tx1">
                  <a:lumMod val="65000"/>
                  <a:lumOff val="35000"/>
                </a:schemeClr>
              </a:solidFill>
              <a:latin typeface="+mn-ea"/>
              <a:sym typeface="+mn-ea"/>
            </a:endParaRPr>
          </a:p>
        </p:txBody>
      </p:sp>
      <p:sp>
        <p:nvSpPr>
          <p:cNvPr id="1050146" name="矩形 4"/>
          <p:cNvSpPr/>
          <p:nvPr>
            <p:custDataLst>
              <p:tags r:id="rId2"/>
            </p:custDataLst>
          </p:nvPr>
        </p:nvSpPr>
        <p:spPr>
          <a:xfrm>
            <a:off x="3822005" y="2186752"/>
            <a:ext cx="4548658" cy="70143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建立完善的税务合规体系，确保企业税务合规</a:t>
            </a:r>
            <a:endParaRPr altLang="en-US" dirty="0" sz="1200" lang="zh-CN" spc="150">
              <a:solidFill>
                <a:schemeClr val="tx1">
                  <a:lumMod val="65000"/>
                  <a:lumOff val="35000"/>
                </a:schemeClr>
              </a:solidFill>
              <a:latin typeface="+mn-ea"/>
              <a:sym typeface="+mn-ea"/>
            </a:endParaRPr>
          </a:p>
        </p:txBody>
      </p:sp>
      <p:sp>
        <p:nvSpPr>
          <p:cNvPr id="1050148" name="矩形 5"/>
          <p:cNvSpPr/>
          <p:nvPr>
            <p:custDataLst>
              <p:tags r:id="rId3"/>
            </p:custDataLst>
          </p:nvPr>
        </p:nvSpPr>
        <p:spPr>
          <a:xfrm>
            <a:off x="3822005" y="3009105"/>
            <a:ext cx="4548658" cy="70143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加强与税务部门的沟通与合作，提高企业税务信誉</a:t>
            </a:r>
            <a:endParaRPr altLang="en-US" dirty="0" sz="1200" lang="zh-CN" spc="150">
              <a:solidFill>
                <a:schemeClr val="tx1">
                  <a:lumMod val="65000"/>
                  <a:lumOff val="35000"/>
                </a:schemeClr>
              </a:solidFill>
              <a:latin typeface="+mn-ea"/>
              <a:sym typeface="+mn-ea"/>
            </a:endParaRPr>
          </a:p>
        </p:txBody>
      </p:sp>
      <p:sp>
        <p:nvSpPr>
          <p:cNvPr id="1050150" name="矩形 7"/>
          <p:cNvSpPr/>
          <p:nvPr>
            <p:custDataLst>
              <p:tags r:id="rId4"/>
            </p:custDataLst>
          </p:nvPr>
        </p:nvSpPr>
        <p:spPr>
          <a:xfrm>
            <a:off x="3822005" y="3831457"/>
            <a:ext cx="4548658" cy="70143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定期进行税务自查和审计，及时发现并解决问题</a:t>
            </a:r>
            <a:endParaRPr altLang="en-US" dirty="0" sz="1200" lang="zh-CN" spc="150">
              <a:solidFill>
                <a:schemeClr val="tx1">
                  <a:lumMod val="65000"/>
                  <a:lumOff val="35000"/>
                </a:schemeClr>
              </a:solidFill>
              <a:latin typeface="+mn-ea"/>
              <a:sym typeface="+mn-ea"/>
            </a:endParaRPr>
          </a:p>
        </p:txBody>
      </p:sp>
      <p:sp>
        <p:nvSpPr>
          <p:cNvPr id="1050152" name="矩形 3"/>
          <p:cNvSpPr/>
          <p:nvPr>
            <p:custDataLst>
              <p:tags r:id="rId5"/>
            </p:custDataLst>
          </p:nvPr>
        </p:nvSpPr>
        <p:spPr>
          <a:xfrm>
            <a:off x="3822005" y="4653810"/>
            <a:ext cx="4548658" cy="70143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培养专业的税务筹划人才，提高企业税务筹划水平</a:t>
            </a:r>
            <a:endParaRPr altLang="en-US" dirty="0" sz="1200" lang="zh-CN" spc="150">
              <a:solidFill>
                <a:schemeClr val="tx1">
                  <a:lumMod val="65000"/>
                  <a:lumOff val="35000"/>
                </a:schemeClr>
              </a:solidFill>
              <a:latin typeface="+mn-ea"/>
              <a:sym typeface="+mn-ea"/>
            </a:endParaRPr>
          </a:p>
        </p:txBody>
      </p:sp>
      <p:sp>
        <p:nvSpPr>
          <p:cNvPr id="1050154" name="矩形 6"/>
          <p:cNvSpPr/>
          <p:nvPr>
            <p:custDataLst>
              <p:tags r:id="rId6"/>
            </p:custDataLst>
          </p:nvPr>
        </p:nvSpPr>
        <p:spPr>
          <a:xfrm>
            <a:off x="3822005" y="5476162"/>
            <a:ext cx="4548658" cy="70143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关注国际税收政策变化，合理规避跨国税务风险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88" name="标题"/>
          <p:cNvSpPr>
            <a:spLocks noGrp="1"/>
          </p:cNvSpPr>
          <p:nvPr>
            <p:ph type="title"/>
            <p:custDataLst>
              <p:tags r:id="rId1"/>
            </p:custDataLst>
          </p:nvPr>
        </p:nvSpPr>
        <p:spPr>
          <a:xfrm>
            <a:off x="939798" y="-1"/>
            <a:ext cx="10414002" cy="2114171"/>
          </a:xfrm>
        </p:spPr>
        <p:txBody>
          <a:bodyPr anchor="b">
            <a:normAutofit/>
          </a:bodyPr>
          <a:p>
            <a:r>
              <a:rPr altLang="en-US" dirty="0" lang="zh-CN"/>
              <a:t>对未来财务与会计工作的建议和期望</a:t>
            </a:r>
            <a:endParaRPr altLang="en-US" dirty="0" lang="zh-CN"/>
          </a:p>
        </p:txBody>
      </p:sp>
      <p:sp>
        <p:nvSpPr>
          <p:cNvPr id="105019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60" name="标题 1"/>
          <p:cNvSpPr>
            <a:spLocks noGrp="1"/>
          </p:cNvSpPr>
          <p:nvPr>
            <p:ph type="title"/>
          </p:nvPr>
        </p:nvSpPr>
        <p:spPr/>
        <p:txBody>
          <a:bodyPr/>
          <a:p>
            <a:r>
              <a:rPr altLang="en-US" lang="zh-CN"/>
              <a:t>加强与其他部门的沟通和协作，提高工作效率</a:t>
            </a:r>
            <a:endParaRPr altLang="en-US" lang="zh-CN"/>
          </a:p>
        </p:txBody>
      </p:sp>
      <p:sp>
        <p:nvSpPr>
          <p:cNvPr id="105026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6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6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6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7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7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7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7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7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加强内部控制和风险管理，确保财务与会计工作的合规性和稳健性</a:t>
            </a:r>
            <a:endParaRPr altLang="en-US" dirty="0" sz="2400" lang="zh-CN">
              <a:latin typeface="+mn-ea"/>
              <a:ea typeface="+mn-ea"/>
            </a:endParaRPr>
          </a:p>
        </p:txBody>
      </p:sp>
      <p:sp>
        <p:nvSpPr>
          <p:cNvPr id="105028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注重人才培养和团队建设，提高财务与会计人员的专业素养和综合能力</a:t>
            </a:r>
            <a:endParaRPr altLang="en-US" dirty="0" sz="2400" lang="zh-CN">
              <a:latin typeface="+mn-ea"/>
              <a:ea typeface="+mn-ea"/>
            </a:endParaRPr>
          </a:p>
        </p:txBody>
      </p:sp>
      <p:sp>
        <p:nvSpPr>
          <p:cNvPr id="105028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加强与其他部门的沟通和协作，提高工作效率</a:t>
            </a:r>
            <a:endParaRPr altLang="en-US" dirty="0" sz="2400" lang="zh-CN">
              <a:latin typeface="+mn-ea"/>
              <a:ea typeface="+mn-ea"/>
            </a:endParaRPr>
          </a:p>
        </p:txBody>
      </p:sp>
      <p:sp>
        <p:nvSpPr>
          <p:cNvPr id="105028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引入先进的财务管理技术和工具，提高财务与会计工作的准确性和效率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注重人才培养和团队建设，提升专业素养</a:t>
            </a:r>
            <a:endParaRPr altLang="en-US" lang="zh-CN"/>
          </a:p>
        </p:txBody>
      </p:sp>
      <p:sp>
        <p:nvSpPr>
          <p:cNvPr id="105032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2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培养专业人才：加强财务与会计人员的专业培训，提高其专业技能和知识水平</a:t>
            </a:r>
            <a:endParaRPr altLang="en-US" dirty="0" sz="2000" lang="zh-CN" spc="200">
              <a:solidFill>
                <a:schemeClr val="tx1">
                  <a:lumMod val="85000"/>
                  <a:lumOff val="15000"/>
                </a:schemeClr>
              </a:solidFill>
              <a:latin typeface="+mn-ea"/>
              <a:sym typeface="+mn-ea"/>
            </a:endParaRPr>
          </a:p>
        </p:txBody>
      </p:sp>
      <p:sp>
        <p:nvSpPr>
          <p:cNvPr id="105032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3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建设高效团队：通过团队合作，提高工作效率和质量，实现共同进步</a:t>
            </a:r>
            <a:endParaRPr altLang="en-US" dirty="0" sz="2000" lang="zh-CN" spc="200">
              <a:solidFill>
                <a:schemeClr val="tx1">
                  <a:lumMod val="85000"/>
                  <a:lumOff val="15000"/>
                </a:schemeClr>
              </a:solidFill>
              <a:latin typeface="+mn-ea"/>
              <a:sym typeface="+mn-ea"/>
            </a:endParaRPr>
          </a:p>
        </p:txBody>
      </p:sp>
      <p:sp>
        <p:nvSpPr>
          <p:cNvPr id="105033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3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提升专业素养：注重职业道德和职业操守的培养，增强财务与会计人员的责任感和使命感</a:t>
            </a:r>
            <a:endParaRPr altLang="en-US" dirty="0" sz="2000" lang="zh-CN" spc="200">
              <a:solidFill>
                <a:schemeClr val="tx1">
                  <a:lumMod val="85000"/>
                  <a:lumOff val="15000"/>
                </a:schemeClr>
              </a:solidFill>
              <a:latin typeface="+mn-ea"/>
              <a:sym typeface="+mn-ea"/>
            </a:endParaRPr>
          </a:p>
        </p:txBody>
      </p:sp>
      <p:sp>
        <p:nvSpPr>
          <p:cNvPr id="105033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4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创新工作方式：鼓励财务与会计人员探索新的工作方法和思路，提高工作效率和质量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76" name="标题 1"/>
          <p:cNvSpPr>
            <a:spLocks noGrp="1"/>
          </p:cNvSpPr>
          <p:nvPr>
            <p:ph type="title"/>
          </p:nvPr>
        </p:nvSpPr>
        <p:spPr/>
        <p:txBody>
          <a:bodyPr/>
          <a:p>
            <a:r>
              <a:rPr altLang="en-US" lang="zh-CN"/>
              <a:t>关注行业动态和政策变化，及时调整工作策略</a:t>
            </a:r>
            <a:endParaRPr altLang="en-US" lang="zh-CN"/>
          </a:p>
        </p:txBody>
      </p:sp>
      <p:sp>
        <p:nvSpPr>
          <p:cNvPr id="10503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加强学习和培训：不断提升自身专业素养和技能水平，加强学习和培训，提高应对行业变化的能力和水平。</a:t>
            </a:r>
            <a:endParaRPr altLang="en-US" dirty="0" sz="2200" lang="zh-CN">
              <a:latin typeface="+mn-ea"/>
              <a:ea typeface="+mn-ea"/>
            </a:endParaRPr>
          </a:p>
        </p:txBody>
      </p:sp>
      <p:sp>
        <p:nvSpPr>
          <p:cNvPr id="10503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积极应对挑战：面对行业变化带来的挑战和机遇，要保持积极的态度和心态，勇于创新和尝试，为财务与会计工作的未来发展贡献力量。</a:t>
            </a:r>
            <a:endParaRPr altLang="en-US" dirty="0" sz="2400" lang="zh-CN">
              <a:latin typeface="+mn-ea"/>
              <a:ea typeface="+mn-ea"/>
            </a:endParaRPr>
          </a:p>
        </p:txBody>
      </p:sp>
      <p:sp>
        <p:nvSpPr>
          <p:cNvPr id="10503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关注行业动态：了解财务与会计行业的最新发展趋势和变化，及时掌握行业动态和政策变化，为工作策略的调整提供依据。</a:t>
            </a:r>
            <a:endParaRPr altLang="en-US" dirty="0" sz="2200" lang="zh-CN">
              <a:latin typeface="+mn-ea"/>
              <a:ea typeface="+mn-ea"/>
            </a:endParaRPr>
          </a:p>
        </p:txBody>
      </p:sp>
      <p:sp>
        <p:nvSpPr>
          <p:cNvPr id="10504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及时调整工作策略：根据行业动态和政策变化，及时调整财务与会计工作的策略和方向，确保工作与行业发展趋势保持一致。</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34" name="标题 1"/>
          <p:cNvSpPr>
            <a:spLocks noGrp="1"/>
          </p:cNvSpPr>
          <p:nvPr>
            <p:ph type="title"/>
          </p:nvPr>
        </p:nvSpPr>
        <p:spPr/>
        <p:txBody>
          <a:bodyPr>
            <a:normAutofit fontScale="100000"/>
          </a:bodyPr>
          <a:p>
            <a:r>
              <a:rPr altLang="en-US" lang="zh-CN"/>
              <a:t>推动数字化转型，提高财务与会计工作的智能化水平</a:t>
            </a:r>
            <a:endParaRPr altLang="en-US" lang="zh-CN"/>
          </a:p>
        </p:txBody>
      </p:sp>
      <p:sp>
        <p:nvSpPr>
          <p:cNvPr id="105043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4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4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4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4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4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5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5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数字化转型可以促进财务与会计工作的创新和发展</a:t>
            </a:r>
            <a:endParaRPr altLang="en-US" dirty="0" sz="2400" lang="zh-CN">
              <a:latin typeface="+mn-ea"/>
              <a:ea typeface="+mn-ea"/>
            </a:endParaRPr>
          </a:p>
        </p:txBody>
      </p:sp>
      <p:sp>
        <p:nvSpPr>
          <p:cNvPr id="105045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推动数字化转型需要加强人才培养和技术支持</a:t>
            </a:r>
            <a:endParaRPr altLang="en-US" dirty="0" sz="2400" lang="zh-CN">
              <a:latin typeface="+mn-ea"/>
              <a:ea typeface="+mn-ea"/>
            </a:endParaRPr>
          </a:p>
        </p:txBody>
      </p:sp>
      <p:sp>
        <p:nvSpPr>
          <p:cNvPr id="105045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数字化转型是未来财务与会计工作的必然趋势</a:t>
            </a:r>
            <a:endParaRPr altLang="en-US" dirty="0" sz="2400" lang="zh-CN">
              <a:latin typeface="+mn-ea"/>
              <a:ea typeface="+mn-ea"/>
            </a:endParaRPr>
          </a:p>
        </p:txBody>
      </p:sp>
      <p:sp>
        <p:nvSpPr>
          <p:cNvPr id="105045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提高财务与会计工作的智能化水平可以提高效率和准确性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92"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494"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496"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498"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0.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9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5*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5*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5*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5*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5*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6_1"/>
  <p:tag name="KSO_WM_UNIT_ID" val="diagram20231255_5*l_h_f*1_6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5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404.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2023-12-17T12:38:42Z</dcterms:created>
  <dcterms:modified xsi:type="dcterms:W3CDTF">2023-12-17T12:38:42Z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c49e7c71982d4ec39c37063728843366_21</vt:lpwstr>
  </property>
</Properties>
</file>