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02" r:id="rId1"/>
    <p:sldMasterId id="2147485739" r:id="rId2"/>
  </p:sldMasterIdLst>
  <p:notesMasterIdLst>
    <p:notesMasterId r:id="rId3"/>
  </p:notesMasterIdLst>
  <p:sldIdLst>
    <p:sldId id="1170" r:id="rId4"/>
    <p:sldId id="1175" r:id="rId5"/>
    <p:sldId id="1180" r:id="rId6"/>
    <p:sldId id="1184" r:id="rId7"/>
    <p:sldId id="1187" r:id="rId8"/>
    <p:sldId id="1190" r:id="rId9"/>
    <p:sldId id="1193" r:id="rId10"/>
    <p:sldId id="1197" r:id="rId11"/>
    <p:sldId id="1201" r:id="rId12"/>
    <p:sldId id="1204" r:id="rId13"/>
    <p:sldId id="1207" r:id="rId14"/>
    <p:sldId id="1210" r:id="rId15"/>
    <p:sldId id="1214" r:id="rId16"/>
    <p:sldId id="1218" r:id="rId17"/>
    <p:sldId id="1221" r:id="rId18"/>
    <p:sldId id="1224" r:id="rId19"/>
    <p:sldId id="1227" r:id="rId20"/>
    <p:sldId id="1231" r:id="rId21"/>
    <p:sldId id="1235" r:id="rId22"/>
    <p:sldId id="1238" r:id="rId23"/>
    <p:sldId id="1241" r:id="rId24"/>
    <p:sldId id="1244" r:id="rId25"/>
    <p:sldId id="1248" r:id="rId26"/>
    <p:sldId id="1252" r:id="rId27"/>
    <p:sldId id="1255" r:id="rId28"/>
    <p:sldId id="1258" r:id="rId29"/>
    <p:sldId id="1261" r:id="rId30"/>
    <p:sldId id="1265" r:id="rId31"/>
    <p:sldId id="1269" r:id="rId32"/>
    <p:sldId id="1272" r:id="rId33"/>
    <p:sldId id="1275" r:id="rId34"/>
    <p:sldId id="1278" r:id="rId35"/>
    <p:sldId id="128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03" r:id="rId1"/>
    <p:sldLayoutId id="2147485704" r:id="rId2"/>
    <p:sldLayoutId id="2147485705" r:id="rId3"/>
    <p:sldLayoutId id="2147485706" r:id="rId4"/>
    <p:sldLayoutId id="2147485707" r:id="rId5"/>
    <p:sldLayoutId id="2147485708" r:id="rId6"/>
    <p:sldLayoutId id="2147485709" r:id="rId7"/>
    <p:sldLayoutId id="2147485710" r:id="rId8"/>
    <p:sldLayoutId id="2147485711" r:id="rId9"/>
    <p:sldLayoutId id="2147485712" r:id="rId10"/>
    <p:sldLayoutId id="21474857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40" r:id="rId1"/>
    <p:sldLayoutId id="2147485741" r:id="rId2"/>
    <p:sldLayoutId id="2147485742" r:id="rId3"/>
    <p:sldLayoutId id="2147485743" r:id="rId4"/>
    <p:sldLayoutId id="2147485744" r:id="rId5"/>
    <p:sldLayoutId id="2147485745" r:id="rId6"/>
    <p:sldLayoutId id="2147485746" r:id="rId7"/>
    <p:sldLayoutId id="2147485747" r:id="rId8"/>
    <p:sldLayoutId id="2147485748" r:id="rId9"/>
    <p:sldLayoutId id="2147485749" r:id="rId10"/>
    <p:sldLayoutId id="214748575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tags" Target="../tags/tag151.xml"/><Relationship Id="rId22" Type="http://schemas.openxmlformats.org/officeDocument/2006/relationships/tags" Target="../tags/tag152.xml"/><Relationship Id="rId23" Type="http://schemas.openxmlformats.org/officeDocument/2006/relationships/tags" Target="../tags/tag153.xml"/><Relationship Id="rId24" Type="http://schemas.openxmlformats.org/officeDocument/2006/relationships/tags" Target="../tags/tag154.xml"/><Relationship Id="rId25" Type="http://schemas.openxmlformats.org/officeDocument/2006/relationships/tags" Target="../tags/tag155.xml"/><Relationship Id="rId26" Type="http://schemas.openxmlformats.org/officeDocument/2006/relationships/tags" Target="../tags/tag156.xml"/><Relationship Id="rId27" Type="http://schemas.openxmlformats.org/officeDocument/2006/relationships/tags" Target="../tags/tag157.xml"/><Relationship Id="rId28" Type="http://schemas.openxmlformats.org/officeDocument/2006/relationships/tags" Target="../tags/tag158.xml"/><Relationship Id="rId29" Type="http://schemas.openxmlformats.org/officeDocument/2006/relationships/tags" Target="../tags/tag15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2024年小学生志愿者服务教育的实施与探索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实施背景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实施目标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实施内容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实施方式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实施效果评估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案例分享与启示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实施背景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4892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社会各界对小学生志愿者服务的关注和支持力度不断加大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家长对小学生志愿者服务的认同和积极参与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政府出台相关政策，鼓励小学生参与志愿者服务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教育部门将小学生志愿者服务纳入学校德育工作计划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社会需求</a:t>
            </a:r>
            <a:endParaRPr altLang="en-US" lang="zh-CN"/>
          </a:p>
        </p:txBody>
      </p:sp>
      <p:sp>
        <p:nvSpPr>
          <p:cNvPr id="104898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当前社会对小学生志愿者服务的需求日益增长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社会组织和企业的积极参与和投入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家庭教育和学校教育的共同推动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政府对青少年志愿服务的高度重视和支持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教育改革趋势</a:t>
            </a:r>
            <a:endParaRPr altLang="en-US" lang="zh-CN"/>
          </a:p>
        </p:txBody>
      </p:sp>
      <p:sp>
        <p:nvSpPr>
          <p:cNvPr id="10490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倡导多元化评价，关注学生个性发展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重视德育教育，培养学生良好品德和价值观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强调素质教育，注重学生全面发展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推进教育信息化，利用信息技术优化教育资源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小学生志愿者服务教育现状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参与人数：越来越多的小学生参与到志愿者服务中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实施效果：在提升小学生综合素质、培养社会责任感方面取得显著成效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存在问题：如缺乏规范化管理、服务内容单一等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服务内容：涵盖环保、敬老、文化传承等多个领域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实施目标</a:t>
            </a:r>
            <a:endParaRPr altLang="en-US" dirty="0" lang="zh-CN"/>
          </a:p>
        </p:txBody>
      </p:sp>
      <p:sp>
        <p:nvSpPr>
          <p:cNvPr id="10491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提高学生综合素质</a:t>
            </a:r>
            <a:endParaRPr altLang="en-US" lang="zh-CN"/>
          </a:p>
        </p:txBody>
      </p:sp>
      <p:sp>
        <p:nvSpPr>
          <p:cNvPr id="104923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培养小学生的社会责任感和奉献精神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增强小学生的团队合作意识和沟通能力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提高小学生的自我管理和组织协调能力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激发小学生的创新意识和实践能力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培养社会责任感</a:t>
            </a:r>
            <a:endParaRPr altLang="en-US" lang="zh-CN"/>
          </a:p>
        </p:txBody>
      </p:sp>
      <p:sp>
        <p:nvSpPr>
          <p:cNvPr id="104928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目标：通过志愿者服务活动，让小学生了解社会、关注社会问题，培养其社会责任感和公民意识。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实施方式：组织小学生参与各类志愿者服务活动，如环保、公益、文化传承等，引导他们关注社会问题，为社会做出贡献。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实施效果：通过参与志愿者服务活动，小学生的社会责任感和公民意识得到提高，能够更加积极地参与社会建设和发展。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未来展望：继续加强小学生志愿者服务教育，推广更多具有社会责任感和公民意识的实践活动，为培养新时代的优秀青年奠定基础。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增强团队合作意识</a:t>
            </a:r>
            <a:endParaRPr altLang="en-US" lang="zh-CN"/>
          </a:p>
        </p:txBody>
      </p:sp>
      <p:sp>
        <p:nvSpPr>
          <p:cNvPr id="104933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效果评估：通过观察和评估小学生在活动中的表现，评估团队合作意识的提升程度。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目标：通过志愿者服务活动，增强小学生的团队合作意识，提高协作能力。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实施方式：组织团队合作的游戏和任务，让小学生们在实践中学习合作和沟通技巧。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持续改进：根据评估结果，不断调整和优化志愿者服务活动，以更好地增强小学生的团队合作意识。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探索教育新模式</a:t>
            </a:r>
            <a:endParaRPr altLang="en-US" lang="zh-CN"/>
          </a:p>
        </p:txBody>
      </p:sp>
      <p:sp>
        <p:nvSpPr>
          <p:cNvPr id="104940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促进小学生的全面发展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培养小学生的社会责任感和奉献精神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提高小学生的综合素质和能力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探索小学生志愿者服务教育的有效模式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实施内容</a:t>
            </a:r>
            <a:endParaRPr altLang="en-US" dirty="0" lang="zh-CN"/>
          </a:p>
        </p:txBody>
      </p:sp>
      <p:sp>
        <p:nvSpPr>
          <p:cNvPr id="10494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</a:t>
            </a:r>
            <a:endParaRPr altLang="en-US" lang="zh-CN"/>
          </a:p>
        </p:txBody>
      </p:sp>
      <p:sp>
        <p:nvSpPr>
          <p:cNvPr id="104951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课程目标：培养学生志愿服务意识和能力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课程内容：涵盖多个领域，包括环保、文化传承、社区服务等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课程形式：采用线上线下相结合的方式，包括理论授课、实践操作等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课程评价：通过考核、评价等方式，确保课程质量和效果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活动组织</a:t>
            </a:r>
            <a:endParaRPr altLang="en-US" lang="zh-CN"/>
          </a:p>
        </p:txBody>
      </p:sp>
      <p:sp>
        <p:nvSpPr>
          <p:cNvPr id="104956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确定活动主题：确保活动与志愿者服务教育目标相符合。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策划活动方案：制定详细的活动计划，包括时间、地点、参与人员、活动流程等。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宣传推广：通过各种渠道宣传活动，吸引小学生及家长关注并参与。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活动执行：确保活动按照计划顺利进行，协调各方面资源，处理突发情况。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志愿服务项目</a:t>
            </a:r>
            <a:endParaRPr altLang="en-US" lang="zh-CN"/>
          </a:p>
        </p:txBody>
      </p:sp>
      <p:sp>
        <p:nvSpPr>
          <p:cNvPr id="104960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社区服务：小学生志愿者可以在社区内开展各种公益活动，如环保、助老、助残等。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学校服务：在学校内开展各种公益活动，如图书馆管理、校园环境维护等。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家庭服务：小学生志愿者可以在家庭中为父母分担家务，如做饭、洗衣、照顾弟弟妹妹等。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社会服务：在社会上开展各种公益活动，如义卖、募捐、宣传等。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资源整合与利用</a:t>
            </a:r>
            <a:endParaRPr altLang="en-US" lang="zh-CN"/>
          </a:p>
        </p:txBody>
      </p:sp>
      <p:sp>
        <p:nvSpPr>
          <p:cNvPr id="1049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整合学校资源，提供志愿者服务培训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利用网络平台，发布志愿者服务需求和招募信息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优化资源配置，提高志愿者服务效率和质量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联合社区和企业，共同参与志愿者服务项目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实施方式</a:t>
            </a:r>
            <a:endParaRPr altLang="en-US" dirty="0" lang="zh-CN"/>
          </a:p>
        </p:txBody>
      </p:sp>
      <p:sp>
        <p:nvSpPr>
          <p:cNvPr id="10497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校内实施</a:t>
            </a:r>
            <a:endParaRPr altLang="en-US" lang="zh-CN"/>
          </a:p>
        </p:txBody>
      </p:sp>
      <p:sp>
        <p:nvSpPr>
          <p:cNvPr id="104978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组织志愿者服务队，开展校内志愿服务活动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开设志愿者服务课程，培养学生志愿服务意识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建立志愿服务评价机制，鼓励学生积极参与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开展校内志愿服务项目，提供多样化的志愿服务机会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校外拓展</a:t>
            </a:r>
            <a:endParaRPr altLang="en-US" lang="zh-CN"/>
          </a:p>
        </p:txBody>
      </p:sp>
      <p:sp>
        <p:nvSpPr>
          <p:cNvPr id="104982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组织小学生参与社区志愿服务活动，如环保、助老、助残等。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开展校外拓展课程，如野外生存、户外拓展等，培养小学生的团队协作和自我管理能力。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联合企业、社会组织等校外资源，为小学生提供实习、实践机会，增强其社会适应能力。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鼓励小学生参与社会公益项目，如慈善义卖、捐款捐物等，培养其社会责任感和奉献精神。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</a:t>
            </a:r>
            <a:endParaRPr altLang="en-US" lang="zh-CN"/>
          </a:p>
        </p:txBody>
      </p:sp>
      <p:sp>
        <p:nvSpPr>
          <p:cNvPr id="10498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建立家校合作机制，共同参与小学生志愿者服务教育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开展家校互动活动，增强家长对志愿者服务的认识和支持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鼓励家长参与志愿者服务，为小学生树立榜样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加强家校沟通与协作，共同推进小学生志愿者服务教育的实施与探索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社会支持与参与</a:t>
            </a:r>
            <a:endParaRPr altLang="en-US" lang="zh-CN"/>
          </a:p>
        </p:txBody>
      </p:sp>
      <p:sp>
        <p:nvSpPr>
          <p:cNvPr id="1049924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政府政策支持：政府出台相关政策，鼓励和支持小学生志愿者服务教育的发展。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学校组织参与：学校作为小学生志愿者服务教育的主要实施者，积极组织各种形式的志愿服务活动。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8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家庭支持：家长对小学生志愿者服务教育的支持和鼓励，有助于提高孩子的志愿服务意识和参与度。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社会团体与企业的支持：各类社会团体和企业可以为小学生志愿者服务教育提供资金、物资等方面的支持，促进其实施与发展。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实施效果评估</a:t>
            </a:r>
            <a:endParaRPr altLang="en-US" dirty="0" lang="zh-CN"/>
          </a:p>
        </p:txBody>
      </p:sp>
      <p:sp>
        <p:nvSpPr>
          <p:cNvPr id="10499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评估指标体系</a:t>
            </a:r>
            <a:endParaRPr altLang="en-US" lang="zh-CN"/>
          </a:p>
        </p:txBody>
      </p:sp>
      <p:sp>
        <p:nvSpPr>
          <p:cNvPr id="1050030" name="矩形: 圆角 4"/>
          <p:cNvSpPr/>
          <p:nvPr>
            <p:custDataLst>
              <p:tags r:id="rId1"/>
            </p:custDataLst>
          </p:nvPr>
        </p:nvSpPr>
        <p:spPr>
          <a:xfrm>
            <a:off x="608330" y="3268108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"/>
            </p:custDataLst>
          </p:nvPr>
        </p:nvSpPr>
        <p:spPr>
          <a:xfrm>
            <a:off x="778278" y="3473701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服务时长与参与度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34" name="矩形: 圆角 4"/>
          <p:cNvSpPr/>
          <p:nvPr>
            <p:custDataLst>
              <p:tags r:id="rId3"/>
            </p:custDataLst>
          </p:nvPr>
        </p:nvSpPr>
        <p:spPr>
          <a:xfrm>
            <a:off x="9016001" y="3268744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4"/>
            </p:custDataLst>
          </p:nvPr>
        </p:nvSpPr>
        <p:spPr>
          <a:xfrm>
            <a:off x="9185949" y="3474337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社会影响与评价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38" name="矩形: 圆角 4"/>
          <p:cNvSpPr/>
          <p:nvPr>
            <p:custDataLst>
              <p:tags r:id="rId5"/>
            </p:custDataLst>
          </p:nvPr>
        </p:nvSpPr>
        <p:spPr>
          <a:xfrm>
            <a:off x="3410887" y="3269381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6"/>
            </p:custDataLst>
          </p:nvPr>
        </p:nvSpPr>
        <p:spPr>
          <a:xfrm>
            <a:off x="3581472" y="3474974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服务质量与效果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42" name="矩形: 圆角 4"/>
          <p:cNvSpPr/>
          <p:nvPr>
            <p:custDataLst>
              <p:tags r:id="rId7"/>
            </p:custDataLst>
          </p:nvPr>
        </p:nvSpPr>
        <p:spPr>
          <a:xfrm>
            <a:off x="6213444" y="3270017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8"/>
            </p:custDataLst>
          </p:nvPr>
        </p:nvSpPr>
        <p:spPr>
          <a:xfrm>
            <a:off x="6383392" y="3475610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志愿者满意度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评估方法与流程</a:t>
            </a:r>
            <a:endParaRPr altLang="en-US" lang="zh-CN"/>
          </a:p>
        </p:txBody>
      </p:sp>
      <p:sp>
        <p:nvSpPr>
          <p:cNvPr id="105008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8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评估指标：针对志愿者服务教育的实施效果，制定具体的评估指标，如参与度、满意度、服务质量等。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数据收集：通过问卷调查、访谈、观察等方式收集数据，了解志愿者服务教育的实际效果。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数据分析：对收集到的数据进行统计分析，了解各项指标的表现和变化趋势。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结果呈现：将评估结果以图表、文字等形式呈现出来，以便于理解和汇报。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评估结果分析与应用</a:t>
            </a:r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评估指标：服务时长、服务质量、服务效果等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评估方法：问卷调查、实地考察、数据统计等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评估结果：各项指标的得分情况及综合评价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应用方向：根据评估结果调整和优化志愿者服务教育计划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持续改进与完善</a:t>
            </a:r>
            <a:endParaRPr altLang="en-US" lang="zh-CN"/>
          </a:p>
        </p:txBody>
      </p:sp>
      <p:sp>
        <p:nvSpPr>
          <p:cNvPr id="105019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评估指标：建立科学、合理的评估指标体系，对实施效果进行全面、客观的评估。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数据分析：对评估数据进行深入分析，挖掘实施过程中的问题和不足之处。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反馈机制：建立有效的反馈机制，及时收集各方意见和建议，对实施方案进行持续改进。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完善措施：针对评估结果和反馈意见，制定具体的完善措施，提高实施效果和质量。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案例分享与启示</a:t>
            </a:r>
            <a:endParaRPr altLang="en-US" dirty="0" lang="zh-CN"/>
          </a:p>
        </p:txBody>
      </p:sp>
      <p:sp>
        <p:nvSpPr>
          <p:cNvPr id="10502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30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0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案例名称：小学生志愿者服务活动“小小讲解员”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案例背景：为了提高小学生的社会责任感和团队合作意识，开展了一项针对博物馆的小小讲解员志愿者服务活动。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实施过程：通过培训、实践和分享三个环节，让小学生志愿者掌握讲解技巧，提高沟通能力，增强自信心。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案例效果：活动得到了家长和社会的广泛认可，小学生的社会责任感和团队合作意识得到了明显提高。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经验总结与分享</a:t>
            </a:r>
            <a:endParaRPr altLang="en-US" lang="zh-CN"/>
          </a:p>
        </p:txBody>
      </p:sp>
      <p:sp>
        <p:nvSpPr>
          <p:cNvPr id="105036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启示：从案例中提炼出对小学生志愿者服务的启示和借鉴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总结：总结经验教训，提出改进和推广的建议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8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案例选择：选择具有代表性的案例，如成功的志愿者服务项目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8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案例分析：分析案例的成功因素、实施过程和效果评估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对其他地区的借鉴意义</a:t>
            </a:r>
            <a:endParaRPr altLang="en-US" lang="zh-CN"/>
          </a:p>
        </p:txBody>
      </p:sp>
      <p:sp>
        <p:nvSpPr>
          <p:cNvPr id="105041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案例中提到的成功经验可以为其他地区提供参考和借鉴。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案例中提到的挑战和困难可以为其他地区提供警示和启示。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案例中采取的措施和策略可以为其他地区提供思路和方法。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案例中取得的成果和影响可以为其他地区提供动力和信心。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未来发展的展望</a:t>
            </a:r>
            <a:endParaRPr altLang="en-US" lang="zh-CN"/>
          </a:p>
        </p:txBody>
      </p:sp>
      <p:sp>
        <p:nvSpPr>
          <p:cNvPr id="105046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加强与政府、企业和社会组织的合作，共同推动小学生志愿者服务教育的发展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探索新的服务模式和机制，满足更多小学生的需求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完善小学生志愿者服务教育体系，提高服务质量和效果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推广成功案例，鼓励更多学校和地区参与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5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4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8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2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7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13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2024-01-03T14:54:55Z</dcterms:created>
  <dcterms:modified xsi:type="dcterms:W3CDTF">2024-01-03T14:54:55Z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74de0c25bd684f0fb35c6a245aca37ed_21</vt:lpwstr>
  </property>
</Properties>
</file>