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3297" r:id="rId3"/>
    <p:sldId id="3290" r:id="rId5"/>
    <p:sldId id="3192" r:id="rId6"/>
    <p:sldId id="3291" r:id="rId7"/>
    <p:sldId id="3171" r:id="rId8"/>
    <p:sldId id="3173" r:id="rId9"/>
    <p:sldId id="3169" r:id="rId10"/>
    <p:sldId id="3178" r:id="rId11"/>
    <p:sldId id="3193" r:id="rId12"/>
    <p:sldId id="3176" r:id="rId13"/>
    <p:sldId id="3301" r:id="rId14"/>
  </p:sldIdLst>
  <p:sldSz cx="12858750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769"/>
    <a:srgbClr val="F16904"/>
    <a:srgbClr val="223D5E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9" autoAdjust="0"/>
    <p:restoredTop sz="92986" autoAdjust="0"/>
  </p:normalViewPr>
  <p:slideViewPr>
    <p:cSldViewPr showGuides="1">
      <p:cViewPr>
        <p:scale>
          <a:sx n="50" d="100"/>
          <a:sy n="50" d="100"/>
        </p:scale>
        <p:origin x="-450" y="-1698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2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5" Type="http://schemas.openxmlformats.org/officeDocument/2006/relationships/notesSlide" Target="../notesSlides/notesSlide8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37.xml"/><Relationship Id="rId22" Type="http://schemas.openxmlformats.org/officeDocument/2006/relationships/tags" Target="../tags/tag36.xml"/><Relationship Id="rId21" Type="http://schemas.openxmlformats.org/officeDocument/2006/relationships/tags" Target="../tags/tag35.xml"/><Relationship Id="rId20" Type="http://schemas.openxmlformats.org/officeDocument/2006/relationships/tags" Target="../tags/tag34.xml"/><Relationship Id="rId2" Type="http://schemas.openxmlformats.org/officeDocument/2006/relationships/tags" Target="../tags/tag16.xml"/><Relationship Id="rId19" Type="http://schemas.openxmlformats.org/officeDocument/2006/relationships/tags" Target="../tags/tag33.xml"/><Relationship Id="rId18" Type="http://schemas.openxmlformats.org/officeDocument/2006/relationships/tags" Target="../tags/tag32.xml"/><Relationship Id="rId17" Type="http://schemas.openxmlformats.org/officeDocument/2006/relationships/tags" Target="../tags/tag31.xml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259"/>
          <p:cNvSpPr>
            <a:spLocks noChangeArrowheads="1"/>
          </p:cNvSpPr>
          <p:nvPr/>
        </p:nvSpPr>
        <p:spPr bwMode="auto">
          <a:xfrm>
            <a:off x="1316355" y="3976370"/>
            <a:ext cx="10171430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spc="6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YFZ-80型液压方枕器</a:t>
            </a:r>
            <a:endParaRPr lang="zh-CN" altLang="en-US" sz="6600" spc="600" dirty="0" smtClean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5" name="矩形 259"/>
          <p:cNvSpPr>
            <a:spLocks noChangeArrowheads="1"/>
          </p:cNvSpPr>
          <p:nvPr/>
        </p:nvSpPr>
        <p:spPr bwMode="auto">
          <a:xfrm>
            <a:off x="5665470" y="5344160"/>
            <a:ext cx="152781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02911" y="1278389"/>
            <a:ext cx="1299902" cy="1902851"/>
            <a:chOff x="5948797" y="2324705"/>
            <a:chExt cx="1064902" cy="1558848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3" name="圆角矩形 2"/>
            <p:cNvSpPr/>
            <p:nvPr/>
          </p:nvSpPr>
          <p:spPr>
            <a:xfrm rot="2700000">
              <a:off x="5948797" y="2324705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948797" y="2818651"/>
              <a:ext cx="1064902" cy="1064902"/>
              <a:chOff x="570909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793934" y="1881339"/>
            <a:ext cx="1299902" cy="1806994"/>
            <a:chOff x="4221087" y="2818651"/>
            <a:chExt cx="1064902" cy="1480321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4" name="圆角矩形 3"/>
            <p:cNvSpPr/>
            <p:nvPr/>
          </p:nvSpPr>
          <p:spPr>
            <a:xfrm rot="2700000">
              <a:off x="4221087" y="3234070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221087" y="2818651"/>
              <a:ext cx="1064902" cy="1064902"/>
              <a:chOff x="407088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9011889" y="1881340"/>
            <a:ext cx="1299902" cy="1806993"/>
            <a:chOff x="7676508" y="2818651"/>
            <a:chExt cx="1064902" cy="1480320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5" name="圆角矩形 4"/>
            <p:cNvSpPr/>
            <p:nvPr/>
          </p:nvSpPr>
          <p:spPr>
            <a:xfrm rot="2700000">
              <a:off x="7676508" y="3234069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76508" y="2818651"/>
              <a:ext cx="1064902" cy="1064902"/>
              <a:chOff x="734731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684959" y="1278395"/>
            <a:ext cx="1299902" cy="1902847"/>
            <a:chOff x="2493377" y="2324708"/>
            <a:chExt cx="1064902" cy="1558845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2" name="圆角矩形 1"/>
            <p:cNvSpPr/>
            <p:nvPr/>
          </p:nvSpPr>
          <p:spPr>
            <a:xfrm rot="2700000">
              <a:off x="2493377" y="2324708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3377" y="2818651"/>
              <a:ext cx="1064902" cy="1064902"/>
              <a:chOff x="243266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6" name="MH_Others_1"/>
          <p:cNvSpPr txBox="1"/>
          <p:nvPr>
            <p:custDataLst>
              <p:tags r:id="rId1"/>
            </p:custDataLst>
          </p:nvPr>
        </p:nvSpPr>
        <p:spPr>
          <a:xfrm rot="16200000">
            <a:off x="2575648" y="1791569"/>
            <a:ext cx="1502969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MH_Others_1"/>
          <p:cNvSpPr txBox="1"/>
          <p:nvPr>
            <p:custDataLst>
              <p:tags r:id="rId2"/>
            </p:custDataLst>
          </p:nvPr>
        </p:nvSpPr>
        <p:spPr>
          <a:xfrm rot="16200000">
            <a:off x="4718090" y="1791569"/>
            <a:ext cx="1502969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MH_Others_1"/>
          <p:cNvSpPr txBox="1"/>
          <p:nvPr>
            <p:custDataLst>
              <p:tags r:id="rId3"/>
            </p:custDataLst>
          </p:nvPr>
        </p:nvSpPr>
        <p:spPr>
          <a:xfrm rot="16200000">
            <a:off x="6951597" y="1791569"/>
            <a:ext cx="1230630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Others_1"/>
          <p:cNvSpPr txBox="1"/>
          <p:nvPr>
            <p:custDataLst>
              <p:tags r:id="rId4"/>
            </p:custDataLst>
          </p:nvPr>
        </p:nvSpPr>
        <p:spPr>
          <a:xfrm rot="16200000">
            <a:off x="9082764" y="1791569"/>
            <a:ext cx="1230630" cy="1239458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7940" y="1485900"/>
            <a:ext cx="5880100" cy="4260850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016015" y="2157581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6616700" y="2014220"/>
            <a:ext cx="3613150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YFZ-80型液压方枕器产品介绍</a:t>
            </a:r>
            <a:endParaRPr lang="zh-CN" altLang="en-US" sz="24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016015" y="3027050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6634480" y="2884170"/>
            <a:ext cx="3600450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YFZ-80型液压方枕器工作原理</a:t>
            </a:r>
            <a:endParaRPr lang="zh-CN" altLang="en-US" sz="2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016015" y="3896518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6680200" y="3754120"/>
            <a:ext cx="3691255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YFZ-80型液压方枕器技术参数</a:t>
            </a:r>
            <a:endParaRPr lang="zh-CN" altLang="en-US" sz="24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016015" y="476598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6720840" y="4623435"/>
            <a:ext cx="3509645" cy="7385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YFZ-80型液压方枕器使用前检查</a:t>
            </a:r>
            <a:endParaRPr lang="zh-CN" altLang="en-US" sz="2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367" y="1719134"/>
            <a:ext cx="1769715" cy="37943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734" y="3277772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3"/>
          <p:cNvSpPr txBox="1"/>
          <p:nvPr/>
        </p:nvSpPr>
        <p:spPr>
          <a:xfrm>
            <a:off x="4845294" y="160172"/>
            <a:ext cx="3240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 descr="液压方枕器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700" y="1240155"/>
            <a:ext cx="2688590" cy="2417445"/>
          </a:xfrm>
          <a:prstGeom prst="rect">
            <a:avLst/>
          </a:prstGeom>
        </p:spPr>
      </p:pic>
      <p:pic>
        <p:nvPicPr>
          <p:cNvPr id="3" name="图片 2" descr="液压方枕器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950" y="4203700"/>
            <a:ext cx="2722245" cy="2447290"/>
          </a:xfrm>
          <a:prstGeom prst="rect">
            <a:avLst/>
          </a:prstGeom>
        </p:spPr>
      </p:pic>
      <p:pic>
        <p:nvPicPr>
          <p:cNvPr id="4" name="图片 3" descr="液压方枕器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945" y="4203700"/>
            <a:ext cx="2688590" cy="2417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49240" y="1024255"/>
            <a:ext cx="4524375" cy="368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YFZ-80型液压方枕器产品介绍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104130" y="2464435"/>
            <a:ext cx="524827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YFZ-80型液压方枕器是调整轨枕间距离和角度方正的作业机械，它采用了手提式液压千斤顶结构，具有劳动强度低，作业效率高，省人省力，携带轻便，铪枕和木枕通用以及使用安全可靠等优点。</a:t>
            </a:r>
            <a:endParaRPr lang="zh-CN" altLang="en-US" sz="20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8"/>
          <p:cNvSpPr/>
          <p:nvPr/>
        </p:nvSpPr>
        <p:spPr>
          <a:xfrm>
            <a:off x="6927215" y="2062480"/>
            <a:ext cx="3837940" cy="3837940"/>
          </a:xfrm>
          <a:prstGeom prst="ellipse">
            <a:avLst/>
          </a:prstGeom>
          <a:solidFill>
            <a:schemeClr val="accent4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Oval 16"/>
          <p:cNvSpPr/>
          <p:nvPr/>
        </p:nvSpPr>
        <p:spPr>
          <a:xfrm>
            <a:off x="1957070" y="1991995"/>
            <a:ext cx="3061335" cy="3061335"/>
          </a:xfrm>
          <a:prstGeom prst="ellipse">
            <a:avLst/>
          </a:prstGeom>
          <a:solidFill>
            <a:schemeClr val="accent1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Oval 14"/>
          <p:cNvSpPr/>
          <p:nvPr/>
        </p:nvSpPr>
        <p:spPr>
          <a:xfrm>
            <a:off x="4417060" y="3681730"/>
            <a:ext cx="2484120" cy="2484120"/>
          </a:xfrm>
          <a:prstGeom prst="ellipse">
            <a:avLst/>
          </a:prstGeom>
          <a:solidFill>
            <a:schemeClr val="accent2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Oval 17"/>
          <p:cNvSpPr/>
          <p:nvPr/>
        </p:nvSpPr>
        <p:spPr>
          <a:xfrm>
            <a:off x="5417185" y="1882140"/>
            <a:ext cx="2031365" cy="2031365"/>
          </a:xfrm>
          <a:prstGeom prst="ellipse">
            <a:avLst/>
          </a:prstGeom>
          <a:solidFill>
            <a:schemeClr val="accent3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1638" tIns="55819" rIns="111638" bIns="55819" rtlCol="0" anchor="ctr"/>
          <a:lstStyle/>
          <a:p>
            <a:pPr algn="ctr">
              <a:lnSpc>
                <a:spcPct val="120000"/>
              </a:lnSpc>
            </a:pP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964690" y="3036570"/>
            <a:ext cx="3126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</a:t>
            </a:r>
            <a:endParaRPr lang="zh-CN" altLang="en-US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9" name="图片 18" descr="液压方枕器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2625" y="3779520"/>
            <a:ext cx="2332990" cy="2292985"/>
          </a:xfrm>
          <a:prstGeom prst="ellipse">
            <a:avLst/>
          </a:prstGeom>
        </p:spPr>
      </p:pic>
      <p:pic>
        <p:nvPicPr>
          <p:cNvPr id="24" name="图片 23" descr="液压方枕器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975" y="2381885"/>
            <a:ext cx="3164205" cy="3247390"/>
          </a:xfrm>
          <a:prstGeom prst="ellipse">
            <a:avLst/>
          </a:prstGeom>
        </p:spPr>
      </p:pic>
      <p:pic>
        <p:nvPicPr>
          <p:cNvPr id="25" name="图片 24" descr="液压方枕器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450" y="1991995"/>
            <a:ext cx="1854835" cy="185483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7653020" y="2285365"/>
            <a:ext cx="4107180" cy="10096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YFZ—80型液压方枕器是由工作油缸，柱塞油泵、油箱、卸荷阀、油缸座体和活动顶头组成。其结构采用了液压千斤顶的原理。</a:t>
            </a:r>
            <a:endParaRPr sz="1400" dirty="0" smtClean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 flipH="1">
            <a:off x="684530" y="5367655"/>
            <a:ext cx="4058285" cy="774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400" dirty="0" smtClean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柱塞式油泵是由泵芯、油泵套、皮碗、密封圈和阀体组成。阀体是两个球式单向阀的组合，具有吸油和排油功能</a:t>
            </a:r>
            <a:r>
              <a:rPr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941310" y="4341495"/>
            <a:ext cx="4168140" cy="1410335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452468" y="5067452"/>
              <a:ext cx="3120253" cy="980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卸荷阀，是通过阀杆顶动钢球来完成启阀性能的。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油箱、油缸，柱塞油泵等均由螺纹连接在缸座体上，活动顶头与油缸端部的连接头饺接，可以上、下偏头，以适应铪枕侧面倾斜度的要求。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4680" y="2267586"/>
            <a:ext cx="4439920" cy="1454784"/>
            <a:chOff x="741238" y="1682593"/>
            <a:chExt cx="3254106" cy="1588436"/>
          </a:xfrm>
        </p:grpSpPr>
        <p:sp>
          <p:nvSpPr>
            <p:cNvPr id="78" name="Rectangle 77"/>
            <p:cNvSpPr/>
            <p:nvPr/>
          </p:nvSpPr>
          <p:spPr>
            <a:xfrm>
              <a:off x="741238" y="1702006"/>
              <a:ext cx="3254106" cy="15690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41300" y="1682593"/>
              <a:ext cx="3056309" cy="15100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油缸是由活塞，活塞环、油缸、密封圈、复位弹簧、连接头等主要零件组成，当高压油从油泵排油阀进入油缸时，推动活塞沿其轴线方向移动。卸荷阀开启后，活塞将在复位弹簧的作用下开始自动复位。其工作行程由结构尺寸控制。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23"/>
          <p:cNvSpPr txBox="1"/>
          <p:nvPr/>
        </p:nvSpPr>
        <p:spPr>
          <a:xfrm>
            <a:off x="381635" y="447675"/>
            <a:ext cx="4469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YFZ-80型液压方枕器工作原理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277035" y="2536024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23"/>
          <p:cNvSpPr txBox="1"/>
          <p:nvPr/>
        </p:nvSpPr>
        <p:spPr>
          <a:xfrm>
            <a:off x="4917049" y="952017"/>
            <a:ext cx="3240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</a:t>
            </a:r>
            <a:endParaRPr lang="zh-CN" altLang="en-US" sz="2400" dirty="0" smtClea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液压方枕器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500" y="2077085"/>
            <a:ext cx="2788285" cy="2788285"/>
          </a:xfrm>
          <a:prstGeom prst="rect">
            <a:avLst/>
          </a:prstGeom>
        </p:spPr>
      </p:pic>
      <p:pic>
        <p:nvPicPr>
          <p:cNvPr id="3" name="图片 2" descr="液压方枕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95" y="2042795"/>
            <a:ext cx="2822575" cy="2822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>
            <p:custDataLst>
              <p:tags r:id="rId1"/>
            </p:custDataLst>
          </p:nvPr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 Box 3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87515" y="2940050"/>
            <a:ext cx="2115185" cy="73850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zui大调整量： 90mm</a:t>
            </a:r>
            <a:endParaRPr kumimoji="1"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额定方枕力： 80KN</a:t>
            </a:r>
            <a:endParaRPr kumimoji="1"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17268" y="5140257"/>
            <a:ext cx="2930525" cy="58991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质量（不包括扳杆） ：10.5kg</a:t>
            </a:r>
            <a:endParaRPr kumimoji="1"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外形尺寸： 275x122x233（mm</a:t>
            </a: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）</a:t>
            </a:r>
            <a:endParaRPr kumimoji="1" lang="zh-CN" altLang="en-US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17268" y="4027971"/>
            <a:ext cx="2242185" cy="73850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调节可控连接头：130mm</a:t>
            </a:r>
            <a:endParaRPr kumimoji="1"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kumimoji="1"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手柄操纵力： 200-270N</a:t>
            </a:r>
            <a:endParaRPr kumimoji="1"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>
            <p:custDataLst>
              <p:tags r:id="rId8"/>
            </p:custDataLst>
          </p:nvPr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>
            <p:custDataLst>
              <p:tags r:id="rId12"/>
            </p:custDataLst>
          </p:nvPr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>
            <p:custDataLst>
              <p:tags r:id="rId16"/>
            </p:custDataLst>
          </p:nvPr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6305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>
            <p:custDataLst>
              <p:tags r:id="rId18"/>
            </p:custDataLst>
          </p:nvPr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>
            <p:custDataLst>
              <p:tags r:id="rId19"/>
            </p:custDataLst>
          </p:nvPr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>
              <p:custDataLst>
                <p:tags r:id="rId22"/>
              </p:custDataLst>
            </p:nvPr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>
              <p:custDataLst>
                <p:tags r:id="rId23"/>
              </p:custDataLst>
            </p:nvPr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23"/>
          <p:cNvSpPr txBox="1"/>
          <p:nvPr/>
        </p:nvSpPr>
        <p:spPr>
          <a:xfrm>
            <a:off x="3909060" y="591820"/>
            <a:ext cx="4491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YFZ-80型液压方枕器技术参数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 bldLvl="0" animBg="1"/>
      <p:bldP spid="15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screen"/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11" name="TextBox 23"/>
          <p:cNvSpPr txBox="1"/>
          <p:nvPr/>
        </p:nvSpPr>
        <p:spPr>
          <a:xfrm>
            <a:off x="4845294" y="1744497"/>
            <a:ext cx="324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YFZ-80型液压方枕器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 descr="液压方枕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455" y="1744345"/>
            <a:ext cx="4127500" cy="412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/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430178" y="3106028"/>
              <a:ext cx="2911969" cy="771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zh-CN" altLang="en-US" sz="20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YFZ-80型液压方枕器</a:t>
              </a:r>
              <a:endParaRPr lang="zh-CN" alt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l"/>
              <a:r>
                <a:rPr lang="zh-CN" altLang="en-US" sz="20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altLang="zh-CN" sz="20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   </a:t>
              </a:r>
              <a:r>
                <a:rPr lang="zh-CN" altLang="en-US" sz="20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使用前检查</a:t>
              </a:r>
              <a:endParaRPr lang="zh-CN" alt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07107"/>
              <a:ext cx="3988456" cy="743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a、油箱内油量是否达到油箱容积的四分之三</a:t>
              </a:r>
              <a:endParaRPr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121687" y="3273609"/>
              <a:ext cx="3988456" cy="4215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b、卸油阀的启闭性是否稳定</a:t>
              </a:r>
              <a:endParaRPr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295006"/>
              <a:ext cx="3988456" cy="743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c、各连接紧固部位是否松动和有漏油现象</a:t>
              </a:r>
              <a:r>
                <a:rPr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717407" y="1816125"/>
            <a:ext cx="1064771" cy="1558656"/>
            <a:chOff x="5948797" y="2324705"/>
            <a:chExt cx="1064902" cy="1558848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3" name="圆角矩形 2"/>
            <p:cNvSpPr/>
            <p:nvPr/>
          </p:nvSpPr>
          <p:spPr>
            <a:xfrm rot="2700000">
              <a:off x="5948797" y="2324705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948797" y="2818651"/>
              <a:ext cx="1064902" cy="1064902"/>
              <a:chOff x="570909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700000">
                <a:off x="570909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989910" y="2310011"/>
            <a:ext cx="1064771" cy="1480138"/>
            <a:chOff x="4221087" y="2818651"/>
            <a:chExt cx="1064902" cy="1480321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4" name="圆角矩形 3"/>
            <p:cNvSpPr/>
            <p:nvPr/>
          </p:nvSpPr>
          <p:spPr>
            <a:xfrm rot="2700000">
              <a:off x="4221087" y="3234070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221087" y="2818651"/>
              <a:ext cx="1064902" cy="1064902"/>
              <a:chOff x="407088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700000">
                <a:off x="407088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444905" y="2310012"/>
            <a:ext cx="1064771" cy="1480137"/>
            <a:chOff x="7676508" y="2818651"/>
            <a:chExt cx="1064902" cy="1480320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5" name="圆角矩形 4"/>
            <p:cNvSpPr/>
            <p:nvPr/>
          </p:nvSpPr>
          <p:spPr>
            <a:xfrm rot="2700000">
              <a:off x="7676508" y="3234069"/>
              <a:ext cx="1064902" cy="1064902"/>
            </a:xfrm>
            <a:prstGeom prst="roundRect">
              <a:avLst/>
            </a:prstGeom>
            <a:solidFill>
              <a:schemeClr val="accent2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76508" y="2818651"/>
              <a:ext cx="1064902" cy="1064902"/>
              <a:chOff x="7347311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 rot="2700000">
                <a:off x="7347311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262414" y="1816130"/>
            <a:ext cx="1064771" cy="1558653"/>
            <a:chOff x="2493377" y="2324708"/>
            <a:chExt cx="1064902" cy="1558845"/>
          </a:xfrm>
          <a:effectLst>
            <a:outerShdw blurRad="317500" dist="190500" dir="1500000" algn="ctr" rotWithShape="0">
              <a:srgbClr val="000000">
                <a:alpha val="40000"/>
              </a:srgbClr>
            </a:outerShdw>
          </a:effectLst>
        </p:grpSpPr>
        <p:sp>
          <p:nvSpPr>
            <p:cNvPr id="2" name="圆角矩形 1"/>
            <p:cNvSpPr/>
            <p:nvPr/>
          </p:nvSpPr>
          <p:spPr>
            <a:xfrm rot="2700000">
              <a:off x="2493377" y="2324708"/>
              <a:ext cx="1064902" cy="1064902"/>
            </a:xfrm>
            <a:prstGeom prst="roundRect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3377" y="2818651"/>
              <a:ext cx="1064902" cy="1064902"/>
              <a:chOff x="2432666" y="3409197"/>
              <a:chExt cx="1009740" cy="1009740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86000">
                    <a:schemeClr val="bg1">
                      <a:lumMod val="75000"/>
                    </a:schemeClr>
                  </a:gs>
                  <a:gs pos="29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 rot="2700000">
                <a:off x="2432666" y="3409197"/>
                <a:ext cx="1009740" cy="100974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3" name="矩形 259"/>
          <p:cNvSpPr>
            <a:spLocks noChangeArrowheads="1"/>
          </p:cNvSpPr>
          <p:nvPr/>
        </p:nvSpPr>
        <p:spPr bwMode="auto">
          <a:xfrm>
            <a:off x="2708367" y="4048373"/>
            <a:ext cx="7537432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spc="600" dirty="0" smtClean="0">
                <a:solidFill>
                  <a:schemeClr val="accent1"/>
                </a:solidFill>
                <a:cs typeface="Arial" panose="020B0604020202020204" pitchFamily="34" charset="0"/>
              </a:rPr>
              <a:t>感谢观赏 批评指导</a:t>
            </a:r>
            <a:endParaRPr lang="zh-CN" altLang="en-US" sz="6000" spc="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6" name="MH_Others_1"/>
          <p:cNvSpPr txBox="1"/>
          <p:nvPr>
            <p:custDataLst>
              <p:tags r:id="rId1"/>
            </p:custDataLst>
          </p:nvPr>
        </p:nvSpPr>
        <p:spPr>
          <a:xfrm rot="16200000">
            <a:off x="3172876" y="2236479"/>
            <a:ext cx="1231106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MH_Others_1"/>
          <p:cNvSpPr txBox="1"/>
          <p:nvPr>
            <p:custDataLst>
              <p:tags r:id="rId2"/>
            </p:custDataLst>
          </p:nvPr>
        </p:nvSpPr>
        <p:spPr>
          <a:xfrm rot="16200000">
            <a:off x="4927785" y="2236479"/>
            <a:ext cx="1231106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MH_Others_1"/>
          <p:cNvSpPr txBox="1"/>
          <p:nvPr>
            <p:custDataLst>
              <p:tags r:id="rId3"/>
            </p:custDataLst>
          </p:nvPr>
        </p:nvSpPr>
        <p:spPr>
          <a:xfrm rot="16200000">
            <a:off x="6645986" y="2236479"/>
            <a:ext cx="1230630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Others_1"/>
          <p:cNvSpPr txBox="1"/>
          <p:nvPr>
            <p:custDataLst>
              <p:tags r:id="rId4"/>
            </p:custDataLst>
          </p:nvPr>
        </p:nvSpPr>
        <p:spPr>
          <a:xfrm rot="16200000">
            <a:off x="8391659" y="2236479"/>
            <a:ext cx="1230630" cy="101526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76" grpId="0"/>
      <p:bldP spid="77" grpId="0"/>
      <p:bldP spid="78" grpId="0"/>
      <p:bldP spid="79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  <p:tag name="KSO_WM_DIAGRAM_VIRTUALLY_FRAME" val="{&quot;height&quot;:336.25,&quot;left&quot;:473.70196850393705,&quot;top&quot;:122.3,&quot;width&quot;:342.948031496063}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  <p:tag name="KSO_WM_DIAGRAM_VIRTUALLY_FRAME" val="{&quot;height&quot;:336.25,&quot;left&quot;:473.70196850393705,&quot;top&quot;:122.3,&quot;width&quot;:342.948031496063}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  <p:tag name="KSO_WM_DIAGRAM_VIRTUALLY_FRAME" val="{&quot;height&quot;:336.25,&quot;left&quot;:473.70196850393705,&quot;top&quot;:122.3,&quot;width&quot;:342.948031496063}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  <p:tag name="KSO_WM_DIAGRAM_VIRTUALLY_FRAME" val="{&quot;height&quot;:336.25,&quot;left&quot;:473.70196850393705,&quot;top&quot;:122.3,&quot;width&quot;:342.948031496063}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  <p:tag name="KSO_WM_DIAGRAM_VIRTUALLY_FRAME" val="{&quot;height&quot;:336.25,&quot;left&quot;:473.70196850393705,&quot;top&quot;:122.3,&quot;width&quot;:342.948031496063}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  <p:tag name="KSO_WM_DIAGRAM_VIRTUALLY_FRAME" val="{&quot;height&quot;:336.25,&quot;left&quot;:473.70196850393705,&quot;top&quot;:122.3,&quot;width&quot;:342.948031496063}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  <p:tag name="KSO_WM_DIAGRAM_VIRTUALLY_FRAME" val="{&quot;height&quot;:336.25,&quot;left&quot;:473.70196850393705,&quot;top&quot;:122.3,&quot;width&quot;:342.948031496063}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  <p:tag name="KSO_WM_DIAGRAM_VIRTUALLY_FRAME" val="{&quot;height&quot;:336.25,&quot;left&quot;:473.70196850393705,&quot;top&quot;:122.3,&quot;width&quot;:342.948031496063}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8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19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0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1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2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3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4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8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29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0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1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2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3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4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5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6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7.xml><?xml version="1.0" encoding="utf-8"?>
<p:tagLst xmlns:p="http://schemas.openxmlformats.org/presentationml/2006/main">
  <p:tag name="KSO_WM_DIAGRAM_VIRTUALLY_FRAME" val="{&quot;height&quot;:319.9498425196851,&quot;left&quot;:214.1007874015748,&quot;top&quot;:143.35007874015747,&quot;width&quot;:593.5145669291338}"/>
</p:tagLst>
</file>

<file path=ppt/tags/tag3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2.xml><?xml version="1.0" encoding="utf-8"?>
<p:tagLst xmlns:p="http://schemas.openxmlformats.org/presentationml/2006/main">
  <p:tag name="ISPRING_ULTRA_SCORM_COURSE_ID" val="0CE2DECD-6FBE-4688-993F-2463187C17F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731.pptx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46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005D5D"/>
      </a:accent1>
      <a:accent2>
        <a:srgbClr val="209075"/>
      </a:accent2>
      <a:accent3>
        <a:srgbClr val="005D5D"/>
      </a:accent3>
      <a:accent4>
        <a:srgbClr val="209075"/>
      </a:accent4>
      <a:accent5>
        <a:srgbClr val="005D5D"/>
      </a:accent5>
      <a:accent6>
        <a:srgbClr val="209075"/>
      </a:accent6>
      <a:hlink>
        <a:srgbClr val="005D5D"/>
      </a:hlink>
      <a:folHlink>
        <a:srgbClr val="20907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</Words>
  <Application>WPS 演示</Application>
  <PresentationFormat>自定义</PresentationFormat>
  <Paragraphs>93</Paragraphs>
  <Slides>11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Calibri</vt:lpstr>
      <vt:lpstr>微软雅黑</vt:lpstr>
      <vt:lpstr>方正正大黑简体</vt:lpstr>
      <vt:lpstr>Times New Roman</vt:lpstr>
      <vt:lpstr>Impact</vt:lpstr>
      <vt:lpstr>Arial</vt:lpstr>
      <vt:lpstr>Source Sans Pro Light</vt:lpstr>
      <vt:lpstr>HelveticaNeue LT 43 LightEx</vt:lpstr>
      <vt:lpstr>Cambria Math</vt:lpstr>
      <vt:lpstr>DFMincho-SU</vt:lpstr>
      <vt:lpstr>MS UI Gothic</vt:lpstr>
      <vt:lpstr>Arial Unicode MS</vt:lpstr>
      <vt:lpstr>Calibri Light</vt:lpstr>
      <vt:lpstr>Malgun Gothic</vt:lpstr>
      <vt:lpstr>书体坊向佳红毛笔行书</vt:lpstr>
      <vt:lpstr>书体坊硬笔行书3500</vt:lpstr>
      <vt:lpstr>方正卡通简体</vt:lpstr>
      <vt:lpstr>方正隶书_GBK</vt:lpstr>
      <vt:lpstr>Akzidenz-Grotesk BQ Extra Conde</vt:lpstr>
      <vt:lpstr>Akzidenz-Grotesk BQ Light</vt:lpstr>
      <vt:lpstr>Bahnschrift Light Condensed</vt:lpstr>
      <vt:lpstr>Akzidenz-Grotesk BQ Super</vt:lpstr>
      <vt:lpstr>华康海报体W12(P)</vt:lpstr>
      <vt:lpstr>冬青黑体简体中文 W3</vt:lpstr>
      <vt:lpstr>全新硬笔隶书简</vt:lpstr>
      <vt:lpstr>南廱明體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述职报告</dc:title>
  <dc:creator/>
  <cp:keywords>www.1ppt.com</cp:keywords>
  <cp:lastModifiedBy>Administrator</cp:lastModifiedBy>
  <cp:revision>5</cp:revision>
  <dcterms:created xsi:type="dcterms:W3CDTF">2016-10-17T14:00:00Z</dcterms:created>
  <dcterms:modified xsi:type="dcterms:W3CDTF">2024-04-25T07:10:02Z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512FC4BDF19A45A7B535541E4F245CB0_13</vt:lpwstr>
  </property>
  <property fmtid="{D5CDD505-2E9C-101B-9397-08002B2CF9AE}" pid="3" name="KSOProductBuildVer">
    <vt:lpwstr>2052-12.1.0.16729</vt:lpwstr>
  </property>
</Properties>
</file>