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235" r:id="rId1"/>
    <p:sldMasterId id="2147488272" r:id="rId2"/>
  </p:sldMasterIdLst>
  <p:notesMasterIdLst>
    <p:notesMasterId r:id="rId3"/>
  </p:notesMasterIdLst>
  <p:sldIdLst>
    <p:sldId id="2330" r:id="rId4"/>
    <p:sldId id="2334" r:id="rId5"/>
    <p:sldId id="2338" r:id="rId6"/>
    <p:sldId id="2341" r:id="rId7"/>
    <p:sldId id="2344" r:id="rId8"/>
    <p:sldId id="2347" r:id="rId9"/>
    <p:sldId id="2350" r:id="rId10"/>
    <p:sldId id="2353" r:id="rId11"/>
    <p:sldId id="2356" r:id="rId12"/>
    <p:sldId id="2359" r:id="rId13"/>
    <p:sldId id="2362" r:id="rId14"/>
    <p:sldId id="2365" r:id="rId15"/>
    <p:sldId id="2368" r:id="rId16"/>
    <p:sldId id="2371" r:id="rId17"/>
    <p:sldId id="2374" r:id="rId18"/>
    <p:sldId id="2377" r:id="rId19"/>
    <p:sldId id="2380" r:id="rId20"/>
    <p:sldId id="2383" r:id="rId21"/>
    <p:sldId id="2386" r:id="rId22"/>
    <p:sldId id="2389" r:id="rId23"/>
    <p:sldId id="2392" r:id="rId24"/>
    <p:sldId id="2395" r:id="rId25"/>
    <p:sldId id="2398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12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tags" Target="../tags/tag18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1.pn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tags" Target="../tags/tag69.xml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image" Target="../media/image1.png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3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5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66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68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3" hasCustomPrompt="1"/>
            <p:custDataLst>
              <p:tags r:id="rId7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2" name="正文"/>
          <p:cNvSpPr txBox="1">
            <a:spLocks noGrp="1"/>
          </p:cNvSpPr>
          <p:nvPr>
            <p:ph type="body" idx="2"/>
            <p:custDataLst>
              <p:tags r:id="rId8"/>
            </p:custDataLst>
          </p:nvPr>
        </p:nvSpPr>
        <p:spPr>
          <a:xfrm>
            <a:off x="1929130" y="3429000"/>
            <a:ext cx="8334375" cy="432995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1929130" y="1586230"/>
            <a:ext cx="8334375" cy="167640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zh-CN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正文"/>
          <p:cNvSpPr txBox="1">
            <a:spLocks noGrp="1"/>
          </p:cNvSpPr>
          <p:nvPr>
            <p:ph idx="4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309245" latinLnBrk="0" lvl="0" marL="309245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9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4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482182" y="1122981"/>
            <a:ext cx="9613231" cy="0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854243" y="699376"/>
            <a:ext cx="2656708" cy="8316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0" name="燕尾形 56"/>
          <p:cNvSpPr/>
          <p:nvPr>
            <p:custDataLst>
              <p:tags r:id="rId3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2" name="燕尾形 57"/>
          <p:cNvSpPr/>
          <p:nvPr>
            <p:custDataLst>
              <p:tags r:id="rId4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4" name="节编号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500489" y="2426407"/>
            <a:ext cx="7191021" cy="6430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1" kern="1200" kumimoji="0" lang="en-US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atin typeface="+mn-ea"/>
                <a:ea typeface="+mn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6" name="标题"/>
          <p:cNvSpPr txBox="1"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2500489" y="3180306"/>
            <a:ext cx="7191022" cy="7683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1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8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3" name="直接连接符 11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5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"/>
          <p:cNvSpPr txBox="1">
            <a:spLocks noGrp="1"/>
          </p:cNvSpPr>
          <p:nvPr>
            <p:ph type="title" idx="7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7" name="直接连接符 14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9" name="直接连接符 13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8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"/>
          <p:cNvSpPr txBox="1"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51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5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7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cxnSp>
        <p:nvCxnSpPr>
          <p:cNvPr id="3145759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1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副标题"/>
          <p:cNvSpPr txBox="1">
            <a:spLocks noGrp="1"/>
          </p:cNvSpPr>
          <p:nvPr>
            <p:ph type="body" idx="4" hasCustomPrompt="1"/>
            <p:custDataLst>
              <p:tags r:id="rId1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6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6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5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67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9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74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6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8" name="标题"/>
          <p:cNvSpPr txBox="1">
            <a:spLocks noGrp="1"/>
          </p:cNvSpPr>
          <p:nvPr>
            <p:ph type="title" idx="2" hasCustomPrompt="1"/>
            <p:custDataLst>
              <p:tags r:id="rId7"/>
            </p:custDataLst>
          </p:nvPr>
        </p:nvSpPr>
        <p:spPr>
          <a:xfrm>
            <a:off x="2233930" y="1696085"/>
            <a:ext cx="7724140" cy="23431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en-US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80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236" r:id="rId1"/>
    <p:sldLayoutId id="2147488237" r:id="rId2"/>
    <p:sldLayoutId id="2147488238" r:id="rId3"/>
    <p:sldLayoutId id="2147488239" r:id="rId4"/>
    <p:sldLayoutId id="2147488240" r:id="rId5"/>
    <p:sldLayoutId id="2147488241" r:id="rId6"/>
    <p:sldLayoutId id="2147488242" r:id="rId7"/>
    <p:sldLayoutId id="2147488243" r:id="rId8"/>
    <p:sldLayoutId id="2147488244" r:id="rId9"/>
    <p:sldLayoutId id="2147488245" r:id="rId10"/>
    <p:sldLayoutId id="214748824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"/>
          <p:cNvSpPr txBox="1">
            <a:spLocks noGrp="1"/>
          </p:cNvSpPr>
          <p:nvPr>
            <p:ph type="title" idx="3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29" name="直接连接符 6"/>
          <p:cNvCxnSpPr>
            <a:cxnSpLocks/>
          </p:cNvCxnSpPr>
          <p:nvPr>
            <p:custDataLst>
              <p:tags r:id="rId1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1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56" name="日期占位符 9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0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0" name="灯片编号占位符 11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75117"/>
            <a:ext cx="10969200" cy="470184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indent="-309245" lvl="0" marL="309245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8273" r:id="rId1"/>
    <p:sldLayoutId id="2147488274" r:id="rId2"/>
    <p:sldLayoutId id="2147488275" r:id="rId3"/>
    <p:sldLayoutId id="2147488276" r:id="rId4"/>
    <p:sldLayoutId id="2147488277" r:id="rId5"/>
    <p:sldLayoutId id="2147488278" r:id="rId6"/>
    <p:sldLayoutId id="2147488279" r:id="rId7"/>
    <p:sldLayoutId id="2147488280" r:id="rId8"/>
    <p:sldLayoutId id="2147488281" r:id="rId9"/>
    <p:sldLayoutId id="2147488282" r:id="rId10"/>
    <p:sldLayoutId id="214748828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iSans Heavy" panose="00000A00000000000000" charset="-122"/>
          <a:ea typeface="MiSans Heavy" panose="00000A00000000000000" charset="-122"/>
          <a:cs typeface="MiSans Heavy" panose="00000A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tags" Target="../tags/tag101.xml"/><Relationship Id="rId6" Type="http://schemas.openxmlformats.org/officeDocument/2006/relationships/tags" Target="../tags/tag102.xml"/><Relationship Id="rId7" Type="http://schemas.openxmlformats.org/officeDocument/2006/relationships/tags" Target="../tags/tag103.xml"/><Relationship Id="rId8" Type="http://schemas.openxmlformats.org/officeDocument/2006/relationships/tags" Target="../tags/tag104.xml"/><Relationship Id="rId9" Type="http://schemas.openxmlformats.org/officeDocument/2006/relationships/tags" Target="../tags/tag105.xml"/><Relationship Id="rId10" Type="http://schemas.openxmlformats.org/officeDocument/2006/relationships/tags" Target="../tags/tag106.xml"/><Relationship Id="rId11" Type="http://schemas.openxmlformats.org/officeDocument/2006/relationships/tags" Target="../tags/tag107.xml"/><Relationship Id="rId12" Type="http://schemas.openxmlformats.org/officeDocument/2006/relationships/tags" Target="../tags/tag108.xml"/><Relationship Id="rId13" Type="http://schemas.openxmlformats.org/officeDocument/2006/relationships/tags" Target="../tags/tag109.xml"/><Relationship Id="rId14" Type="http://schemas.openxmlformats.org/officeDocument/2006/relationships/tags" Target="../tags/tag110.xml"/><Relationship Id="rId15" Type="http://schemas.openxmlformats.org/officeDocument/2006/relationships/tags" Target="../tags/tag111.xml"/><Relationship Id="rId16" Type="http://schemas.openxmlformats.org/officeDocument/2006/relationships/tags" Target="../tags/tag112.xml"/><Relationship Id="rId17" Type="http://schemas.openxmlformats.org/officeDocument/2006/relationships/tags" Target="../tags/tag113.xml"/><Relationship Id="rId18" Type="http://schemas.openxmlformats.org/officeDocument/2006/relationships/slideLayout" Target="../slideLayouts/slideLayout14.xml"/><Relationship Id="rId19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tags" Target="../tags/tag141.xml"/><Relationship Id="rId14" Type="http://schemas.openxmlformats.org/officeDocument/2006/relationships/tags" Target="../tags/tag142.xml"/><Relationship Id="rId15" Type="http://schemas.openxmlformats.org/officeDocument/2006/relationships/tags" Target="../tags/tag143.xml"/><Relationship Id="rId16" Type="http://schemas.openxmlformats.org/officeDocument/2006/relationships/tags" Target="../tags/tag144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tags" Target="../tags/tag205.xml"/><Relationship Id="rId14" Type="http://schemas.openxmlformats.org/officeDocument/2006/relationships/tags" Target="../tags/tag206.xml"/><Relationship Id="rId15" Type="http://schemas.openxmlformats.org/officeDocument/2006/relationships/tags" Target="../tags/tag207.xml"/><Relationship Id="rId16" Type="http://schemas.openxmlformats.org/officeDocument/2006/relationships/tags" Target="../tags/tag208.xml"/><Relationship Id="rId17" Type="http://schemas.openxmlformats.org/officeDocument/2006/relationships/tags" Target="../tags/tag209.xml"/><Relationship Id="rId18" Type="http://schemas.openxmlformats.org/officeDocument/2006/relationships/tags" Target="../tags/tag210.xml"/><Relationship Id="rId19" Type="http://schemas.openxmlformats.org/officeDocument/2006/relationships/tags" Target="../tags/tag211.xml"/><Relationship Id="rId20" Type="http://schemas.openxmlformats.org/officeDocument/2006/relationships/tags" Target="../tags/tag212.xml"/><Relationship Id="rId21" Type="http://schemas.openxmlformats.org/officeDocument/2006/relationships/tags" Target="../tags/tag213.xml"/><Relationship Id="rId22" Type="http://schemas.openxmlformats.org/officeDocument/2006/relationships/tags" Target="../tags/tag214.xml"/><Relationship Id="rId23" Type="http://schemas.openxmlformats.org/officeDocument/2006/relationships/tags" Target="../tags/tag215.xml"/><Relationship Id="rId24" Type="http://schemas.openxmlformats.org/officeDocument/2006/relationships/tags" Target="../tags/tag216.xml"/><Relationship Id="rId25" Type="http://schemas.openxmlformats.org/officeDocument/2006/relationships/tags" Target="../tags/tag217.xml"/><Relationship Id="rId26" Type="http://schemas.openxmlformats.org/officeDocument/2006/relationships/tags" Target="../tags/tag218.xml"/><Relationship Id="rId27" Type="http://schemas.openxmlformats.org/officeDocument/2006/relationships/tags" Target="../tags/tag219.xml"/><Relationship Id="rId28" Type="http://schemas.openxmlformats.org/officeDocument/2006/relationships/tags" Target="../tags/tag220.xml"/><Relationship Id="rId29" Type="http://schemas.openxmlformats.org/officeDocument/2006/relationships/tags" Target="../tags/tag221.xml"/><Relationship Id="rId30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tags" Target="../tags/tag257.xml"/><Relationship Id="rId10" Type="http://schemas.openxmlformats.org/officeDocument/2006/relationships/tags" Target="../tags/tag258.xml"/><Relationship Id="rId11" Type="http://schemas.openxmlformats.org/officeDocument/2006/relationships/tags" Target="../tags/tag259.xml"/><Relationship Id="rId12" Type="http://schemas.openxmlformats.org/officeDocument/2006/relationships/tags" Target="../tags/tag260.xml"/><Relationship Id="rId13" Type="http://schemas.openxmlformats.org/officeDocument/2006/relationships/tags" Target="../tags/tag261.xml"/><Relationship Id="rId14" Type="http://schemas.openxmlformats.org/officeDocument/2006/relationships/tags" Target="../tags/tag262.xml"/><Relationship Id="rId15" Type="http://schemas.openxmlformats.org/officeDocument/2006/relationships/tags" Target="../tags/tag263.xml"/><Relationship Id="rId16" Type="http://schemas.openxmlformats.org/officeDocument/2006/relationships/tags" Target="../tags/tag264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tags" Target="../tags/tag276.xml"/><Relationship Id="rId10" Type="http://schemas.openxmlformats.org/officeDocument/2006/relationships/tags" Target="../tags/tag277.xml"/><Relationship Id="rId11" Type="http://schemas.openxmlformats.org/officeDocument/2006/relationships/tags" Target="../tags/tag278.xml"/><Relationship Id="rId12" Type="http://schemas.openxmlformats.org/officeDocument/2006/relationships/tags" Target="../tags/tag279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tags" Target="../tags/tag300.xml"/><Relationship Id="rId10" Type="http://schemas.openxmlformats.org/officeDocument/2006/relationships/tags" Target="../tags/tag301.xml"/><Relationship Id="rId11" Type="http://schemas.openxmlformats.org/officeDocument/2006/relationships/tags" Target="../tags/tag302.xml"/><Relationship Id="rId12" Type="http://schemas.openxmlformats.org/officeDocument/2006/relationships/tags" Target="../tags/tag303.xml"/><Relationship Id="rId13" Type="http://schemas.openxmlformats.org/officeDocument/2006/relationships/tags" Target="../tags/tag304.xml"/><Relationship Id="rId14" Type="http://schemas.openxmlformats.org/officeDocument/2006/relationships/tags" Target="../tags/tag305.xml"/><Relationship Id="rId15" Type="http://schemas.openxmlformats.org/officeDocument/2006/relationships/tags" Target="../tags/tag306.xml"/><Relationship Id="rId16" Type="http://schemas.openxmlformats.org/officeDocument/2006/relationships/tags" Target="../tags/tag307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xxx,a click to unlimited possibilities</a:t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2024年初中教育的信息素养与数字化资源利用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标题 2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6" name="序号"/>
          <p:cNvSpPr txBox="1"/>
          <p:nvPr>
            <p:custDataLst>
              <p:tags r:id="rId2"/>
            </p:custDataLst>
          </p:nvPr>
        </p:nvSpPr>
        <p:spPr>
          <a:xfrm>
            <a:off x="598712" y="1982404"/>
            <a:ext cx="690601" cy="690600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01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08" name="标题"/>
          <p:cNvSpPr txBox="1"/>
          <p:nvPr>
            <p:custDataLst>
              <p:tags r:id="rId3"/>
            </p:custDataLst>
          </p:nvPr>
        </p:nvSpPr>
        <p:spPr>
          <a:xfrm>
            <a:off x="1137971" y="2943582"/>
            <a:ext cx="1805287" cy="1802849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信息素养在初中教育中的重要性</a:t>
            </a:r>
            <a:endParaRPr altLang="en-US" dirty="0" lang="zh-CN"/>
          </a:p>
        </p:txBody>
      </p:sp>
      <p:cxnSp>
        <p:nvCxnSpPr>
          <p:cNvPr id="3145775" name="直接连接符 24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951837" y="2673004"/>
            <a:ext cx="0" cy="2677349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0" name="序号"/>
          <p:cNvSpPr txBox="1"/>
          <p:nvPr>
            <p:custDataLst>
              <p:tags r:id="rId5"/>
            </p:custDataLst>
          </p:nvPr>
        </p:nvSpPr>
        <p:spPr>
          <a:xfrm>
            <a:off x="2761243" y="2229497"/>
            <a:ext cx="690601" cy="690600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02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2" name="标题"/>
          <p:cNvSpPr txBox="1"/>
          <p:nvPr>
            <p:custDataLst>
              <p:tags r:id="rId6"/>
            </p:custDataLst>
          </p:nvPr>
        </p:nvSpPr>
        <p:spPr>
          <a:xfrm>
            <a:off x="3300174" y="3190865"/>
            <a:ext cx="1805287" cy="1802849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数字化资源在初中教育中的应用</a:t>
            </a:r>
            <a:endParaRPr altLang="en-US" dirty="0" lang="zh-CN"/>
          </a:p>
        </p:txBody>
      </p:sp>
      <p:cxnSp>
        <p:nvCxnSpPr>
          <p:cNvPr id="3145777" name="直接连接符 50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114368" y="2920097"/>
            <a:ext cx="0" cy="2677349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4" name="序号"/>
          <p:cNvSpPr txBox="1"/>
          <p:nvPr>
            <p:custDataLst>
              <p:tags r:id="rId8"/>
            </p:custDataLst>
          </p:nvPr>
        </p:nvSpPr>
        <p:spPr>
          <a:xfrm>
            <a:off x="4923774" y="1982404"/>
            <a:ext cx="690601" cy="690600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03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9"/>
            </p:custDataLst>
          </p:nvPr>
        </p:nvSpPr>
        <p:spPr>
          <a:xfrm>
            <a:off x="5462986" y="2943582"/>
            <a:ext cx="1805287" cy="1802849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如何提升初中生的信息素养</a:t>
            </a:r>
            <a:endParaRPr altLang="en-US" dirty="0" lang="zh-CN"/>
          </a:p>
        </p:txBody>
      </p:sp>
      <p:cxnSp>
        <p:nvCxnSpPr>
          <p:cNvPr id="3145779" name="直接连接符 55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276899" y="2673004"/>
            <a:ext cx="0" cy="2677349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8" name="序号"/>
          <p:cNvSpPr txBox="1"/>
          <p:nvPr>
            <p:custDataLst>
              <p:tags r:id="rId11"/>
            </p:custDataLst>
          </p:nvPr>
        </p:nvSpPr>
        <p:spPr>
          <a:xfrm>
            <a:off x="7086305" y="2229497"/>
            <a:ext cx="690601" cy="690600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04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0" name="标题"/>
          <p:cNvSpPr txBox="1"/>
          <p:nvPr>
            <p:custDataLst>
              <p:tags r:id="rId12"/>
            </p:custDataLst>
          </p:nvPr>
        </p:nvSpPr>
        <p:spPr>
          <a:xfrm>
            <a:off x="7625190" y="3190865"/>
            <a:ext cx="1805287" cy="1802849"/>
          </a:xfrm>
          <a:prstGeom prst="rect"/>
          <a:noFill/>
        </p:spPr>
        <p:txBody>
          <a:bodyPr anchor="t" bIns="0" lIns="0" rIns="0" rtlCol="0" tIns="0" wrap="square">
            <a:normAutofit fontScale="100000" lnSpcReduction="10000"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数字化资源在初中教育中的发展趋势</a:t>
            </a:r>
            <a:endParaRPr altLang="en-US" dirty="0" lang="zh-CN"/>
          </a:p>
        </p:txBody>
      </p:sp>
      <p:cxnSp>
        <p:nvCxnSpPr>
          <p:cNvPr id="3145781" name="直接连接符 6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439430" y="2920097"/>
            <a:ext cx="0" cy="2677349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22" name="序号"/>
          <p:cNvSpPr txBox="1"/>
          <p:nvPr>
            <p:custDataLst>
              <p:tags r:id="rId14"/>
            </p:custDataLst>
          </p:nvPr>
        </p:nvSpPr>
        <p:spPr>
          <a:xfrm>
            <a:off x="9248835" y="1982404"/>
            <a:ext cx="690601" cy="690600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05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4" name="标题"/>
          <p:cNvSpPr txBox="1"/>
          <p:nvPr>
            <p:custDataLst>
              <p:tags r:id="rId15"/>
            </p:custDataLst>
          </p:nvPr>
        </p:nvSpPr>
        <p:spPr>
          <a:xfrm>
            <a:off x="9788002" y="2943582"/>
            <a:ext cx="1805287" cy="1802849"/>
          </a:xfrm>
          <a:prstGeom prst="rect"/>
          <a:noFill/>
        </p:spPr>
        <p:txBody>
          <a:bodyPr anchor="t" bIns="0" lIns="0" rIns="0" rtlCol="0" tIns="0" wrap="square">
            <a:normAutofit fontScale="100000" lnSpcReduction="10000"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初中教育中信息素养与数字化资源的融合发展</a:t>
            </a:r>
            <a:endParaRPr altLang="en-US" dirty="0" lang="zh-CN"/>
          </a:p>
        </p:txBody>
      </p:sp>
      <p:cxnSp>
        <p:nvCxnSpPr>
          <p:cNvPr id="3145783" name="直接连接符 65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9601960" y="2673004"/>
            <a:ext cx="0" cy="2677349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56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信息素养在初中教育中的重要性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0000"/>
          </a:bodyPr>
          <a:p>
            <a:r>
              <a:rPr altLang="en-US" lang="zh-CN"/>
              <a:t>信息素养的定义和内涵</a:t>
            </a:r>
            <a:endParaRPr altLang="en-US" lang="zh-CN"/>
          </a:p>
        </p:txBody>
      </p:sp>
      <p:sp>
        <p:nvSpPr>
          <p:cNvPr id="104890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0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90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信息素养是指个体在信息社会中获取、处理、利用和管理信息的能力和素质。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0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1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信息素养是现代人必须具备的基本素养之一，对于初中学生来说尤为重要。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1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1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信息素养包括信息意识、信息知识、信息技能和信息道德等方面，这些方面相互关联、相互促进。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2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2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信息素养对于初中学生的学习和发展具有重要意义，能够提高学习效率、拓展知识面、培养创新思维和实践能力。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信息素养在初中教育中的地位和作用</a:t>
            </a:r>
            <a:endParaRPr altLang="en-US" lang="zh-CN"/>
          </a:p>
        </p:txBody>
      </p:sp>
      <p:sp>
        <p:nvSpPr>
          <p:cNvPr id="104895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信息素养的提高有助于培养学生的自主学习和终身学习能力，提高学生的综合素质。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信息素养是初中教育的重要目标之一，旨在培养学生的信息获取、处理、分析和应用能力。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信息素养在初中教育中发挥着重要作用，能够帮助学生更好地适应数字化时代的发展需求。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信息素养在初中教育中的地位和作用越来越受到重视，对于学生的个人发展和未来职业发展具有重要意义。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0000"/>
          </a:bodyPr>
          <a:p>
            <a:r>
              <a:rPr altLang="en-US" lang="zh-CN"/>
              <a:t>信息素养对学生个人发展的影响</a:t>
            </a:r>
            <a:endParaRPr altLang="en-US" lang="zh-CN"/>
          </a:p>
        </p:txBody>
      </p:sp>
      <p:sp>
        <p:nvSpPr>
          <p:cNvPr id="104902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提高自主学习能力：信息素养使学生能够自主寻找、筛选、判断和利用信息，从而更好地自主学习。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增强创新意识和创新能力：信息素养使学生能够灵活运用信息，培养创新思维和创新能力。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拓展知识面和视野：信息素养使学生能够获取更多的知识和信息，拓展知识面和视野。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提高解决问题的能力：信息素养使学生能够更好地分析问题、寻找解决方案，提高解决问题的能力。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066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数字化资源在初中教育中的应用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数字化资源的种类和特点</a:t>
            </a:r>
            <a:endParaRPr altLang="en-US" lang="zh-CN"/>
          </a:p>
        </p:txBody>
      </p:sp>
      <p:sp>
        <p:nvSpPr>
          <p:cNvPr id="1049110" name="矩形 5"/>
          <p:cNvSpPr/>
          <p:nvPr>
            <p:custDataLst>
              <p:tags r:id="rId1"/>
            </p:custDataLst>
          </p:nvPr>
        </p:nvSpPr>
        <p:spPr>
          <a:xfrm>
            <a:off x="1074809" y="1499487"/>
            <a:ext cx="4696887" cy="475046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2" name="矩形 10"/>
          <p:cNvSpPr/>
          <p:nvPr>
            <p:custDataLst>
              <p:tags r:id="rId2"/>
            </p:custDataLst>
          </p:nvPr>
        </p:nvSpPr>
        <p:spPr>
          <a:xfrm>
            <a:off x="1717418" y="1490400"/>
            <a:ext cx="964380" cy="500049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4" name="TextBox 2"/>
          <p:cNvSpPr txBox="1"/>
          <p:nvPr>
            <p:custDataLst>
              <p:tags r:id="rId3"/>
            </p:custDataLst>
          </p:nvPr>
        </p:nvSpPr>
        <p:spPr>
          <a:xfrm>
            <a:off x="1355870" y="2805476"/>
            <a:ext cx="4134927" cy="2508579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数字化资源种类：文本、图片、音频、视频、动画等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16" name="矩形 6"/>
          <p:cNvSpPr/>
          <p:nvPr>
            <p:custDataLst>
              <p:tags r:id="rId4"/>
            </p:custDataLst>
          </p:nvPr>
        </p:nvSpPr>
        <p:spPr>
          <a:xfrm>
            <a:off x="6414304" y="1499487"/>
            <a:ext cx="4696887" cy="475046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8" name="矩形 11"/>
          <p:cNvSpPr/>
          <p:nvPr>
            <p:custDataLst>
              <p:tags r:id="rId5"/>
            </p:custDataLst>
          </p:nvPr>
        </p:nvSpPr>
        <p:spPr>
          <a:xfrm>
            <a:off x="7093263" y="1490400"/>
            <a:ext cx="964380" cy="500049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0" name="TextBox 2"/>
          <p:cNvSpPr txBox="1"/>
          <p:nvPr>
            <p:custDataLst>
              <p:tags r:id="rId6"/>
            </p:custDataLst>
          </p:nvPr>
        </p:nvSpPr>
        <p:spPr>
          <a:xfrm>
            <a:off x="6695365" y="2805476"/>
            <a:ext cx="4134927" cy="2508579"/>
          </a:xfrm>
          <a:prstGeom prst="rect"/>
          <a:noFill/>
        </p:spPr>
        <p:txBody>
          <a:bodyPr rtlCol="0" wrap="square">
            <a:normAutofit fontScale="10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特点：易于存储、检索、传输和分享，可实现个性化学习，提高学习效率和学习体验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数字化资源在初中教育中的应用现状</a:t>
            </a:r>
            <a:endParaRPr altLang="en-US" lang="zh-CN"/>
          </a:p>
        </p:txBody>
      </p:sp>
      <p:sp>
        <p:nvSpPr>
          <p:cNvPr id="1049156" name="正文"/>
          <p:cNvSpPr txBox="1"/>
          <p:nvPr>
            <p:custDataLst>
              <p:tags r:id="rId1"/>
            </p:custDataLst>
          </p:nvPr>
        </p:nvSpPr>
        <p:spPr>
          <a:xfrm>
            <a:off x="3520105" y="2008917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数字化资源在初中教育中得到广泛应用，为学生提供了丰富的学习资源和个性化的学习方式。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标题"/>
          <p:cNvSpPr txBox="1"/>
          <p:nvPr>
            <p:custDataLst>
              <p:tags r:id="rId2"/>
            </p:custDataLst>
          </p:nvPr>
        </p:nvSpPr>
        <p:spPr>
          <a:xfrm>
            <a:off x="3520105" y="1490400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160" name="正文"/>
          <p:cNvSpPr txBox="1"/>
          <p:nvPr>
            <p:custDataLst>
              <p:tags r:id="rId3"/>
            </p:custDataLst>
          </p:nvPr>
        </p:nvSpPr>
        <p:spPr>
          <a:xfrm>
            <a:off x="3520105" y="3213321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数字化资源在初中教育中已经成为重要的辅助教学手段，提高了教学质量和效率。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标题"/>
          <p:cNvSpPr txBox="1"/>
          <p:nvPr>
            <p:custDataLst>
              <p:tags r:id="rId4"/>
            </p:custDataLst>
          </p:nvPr>
        </p:nvSpPr>
        <p:spPr>
          <a:xfrm>
            <a:off x="3520105" y="2694804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164" name="正文"/>
          <p:cNvSpPr txBox="1"/>
          <p:nvPr>
            <p:custDataLst>
              <p:tags r:id="rId5"/>
            </p:custDataLst>
          </p:nvPr>
        </p:nvSpPr>
        <p:spPr>
          <a:xfrm>
            <a:off x="3520105" y="4417725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数字化资源在初中教育中促进了教育公平，使得优质教育资源得以共享，缩小了城乡教育差距。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标题"/>
          <p:cNvSpPr txBox="1"/>
          <p:nvPr>
            <p:custDataLst>
              <p:tags r:id="rId6"/>
            </p:custDataLst>
          </p:nvPr>
        </p:nvSpPr>
        <p:spPr>
          <a:xfrm>
            <a:off x="3520105" y="3899208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168" name="正文"/>
          <p:cNvSpPr txBox="1"/>
          <p:nvPr>
            <p:custDataLst>
              <p:tags r:id="rId7"/>
            </p:custDataLst>
          </p:nvPr>
        </p:nvSpPr>
        <p:spPr>
          <a:xfrm>
            <a:off x="3520105" y="5622128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数字化资源在初中教育中仍存在一些问题，如资源质量参差不齐、教师数字化素养不足等，需要进一步改进和提升。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标题"/>
          <p:cNvSpPr txBox="1"/>
          <p:nvPr>
            <p:custDataLst>
              <p:tags r:id="rId8"/>
            </p:custDataLst>
          </p:nvPr>
        </p:nvSpPr>
        <p:spPr>
          <a:xfrm>
            <a:off x="3520105" y="5103611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数字化资源在初中教育中的优势和挑战</a:t>
            </a:r>
            <a:endParaRPr altLang="en-US" lang="zh-CN"/>
          </a:p>
        </p:txBody>
      </p:sp>
      <p:sp>
        <p:nvSpPr>
          <p:cNvPr id="104920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0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1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1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1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优势：促进个性化教学，满足不同学生的学习需求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优势：丰富多样的学习资源，提高学生的学习兴趣和自主性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挑战：教师需要具备数字化资源的应用能力和信息素养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挑战：数字化资源的质量和适应性需要进一步优化和提高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256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如何提升初中生的信息素养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强化信息素养教育的重要性</a:t>
            </a:r>
            <a:endParaRPr altLang="en-US" lang="zh-CN"/>
          </a:p>
        </p:txBody>
      </p:sp>
      <p:sp>
        <p:nvSpPr>
          <p:cNvPr id="104930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0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1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信息素养教育有助于培养初中生的创新能力和批判性思维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1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强化信息素养教育有助于提高初中生的学习效果和综合素质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2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提升初中生信息素养是教育改革的重要目标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2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信息素养是初中生未来职业发展的必备能力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提升初中生信息素养的途径和方法</a:t>
            </a:r>
            <a:endParaRPr altLang="en-US" lang="zh-CN"/>
          </a:p>
        </p:txBody>
      </p:sp>
      <p:sp>
        <p:nvSpPr>
          <p:cNvPr id="104935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培养信息意识：引导学生认识到信息素养的重要性，培养他们的信息敏感性和判断力。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提升信息获取能力：教授学生如何使用数字化资源，如搜索引擎、数据库等，以获取准确、可靠的信息。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强化信息处理技能：通过信息技术课程，教授学生如何筛选、鉴别、整合信息，提高他们的信息处理能力。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培养信息创新能力：鼓励学生运用所学知识创作数字化作品，如制作PPT、动画等，培养他们的信息创新能力。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培养初中生信息素养的实践案例</a:t>
            </a:r>
            <a:endParaRPr altLang="en-US" lang="zh-CN"/>
          </a:p>
        </p:txBody>
      </p:sp>
      <p:sp>
        <p:nvSpPr>
          <p:cNvPr id="104940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0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0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0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0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1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1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1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1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0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1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1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1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3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3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3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3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开展信息技术课程，提高学生对信息技术的认识和掌握程度。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加强学校与家庭、社区的合作，共同营造良好的信息素养教育环境。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开展信息素养竞赛，激发学生信息素养学习的积极性和创造力。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组织信息素养培训，提升教师信息素养水平，为学生提供更好的指导。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78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数字化资源在初中教育中的发展趋势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数字化资源在初中教育中的未来发展方向</a:t>
            </a:r>
            <a:endParaRPr altLang="en-US" lang="zh-CN"/>
          </a:p>
        </p:txBody>
      </p:sp>
      <p:sp>
        <p:nvSpPr>
          <p:cNvPr id="104952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个性化学习资源：根据学生的学习需求和兴趣，提供定制化的学习资源，提高学习效果。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虚拟现实技术：利用虚拟现实技术，为学生提供沉浸式的学习体验，增强学习的互动性和趣味性。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人工智能辅助教学：利用人工智能技术，实现智能化的教学辅助，提高教学质量和效率。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在线协作学习：通过在线协作学习，培养学生的团队合作和沟通能力，促进学生的全面发展。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数字化资源在初中教育中的创新应用模式</a:t>
            </a:r>
            <a:endParaRPr altLang="en-US" lang="zh-CN"/>
          </a:p>
        </p:txBody>
      </p:sp>
      <p:sp>
        <p:nvSpPr>
          <p:cNvPr id="104958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个性化学习：利用数字化资源为学生提供定制化的学习体验，满足不同学生的学习需求。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合作学习：通过数字化平台，学生可以跨时空进行合作学习和协作完成任务，培养团队合作能力。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探究学习：利用数字化资源和工具支持学生进行探究式学习，培养创新思维和实践能力。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混合式学习：将传统课堂与数字化资源相结合，实现线上线下相结合的学习方式，提高学习效果。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数字化资源在初中教育中面临的机遇和挑战</a:t>
            </a:r>
            <a:endParaRPr altLang="en-US" lang="zh-CN"/>
          </a:p>
        </p:txBody>
      </p:sp>
      <p:sp>
        <p:nvSpPr>
          <p:cNvPr id="104963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应对策略：加强教师培训，提高信息素养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机遇：提高教育质量，促进教育公平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挑战：教师信息素养不足，数字化资源利用不充分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未来展望：数字化资源将更加丰富和多样化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70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初中教育中信息素养与数字化资源的融合发展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信息素养与数字化资源融合发展的必要性</a:t>
            </a:r>
            <a:endParaRPr altLang="en-US" lang="zh-CN"/>
          </a:p>
        </p:txBody>
      </p:sp>
      <p:sp>
        <p:nvSpPr>
          <p:cNvPr id="104974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5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适应数字化时代的需求，提升学生信息素养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5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5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促进教育资源的优化配置和共享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6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6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提高教育教学的质量和效率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6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6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培养适应未来社会发展的创新型人才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信息素养与数字化资源融合发展的途径和方法</a:t>
            </a:r>
            <a:endParaRPr altLang="en-US" lang="zh-CN"/>
          </a:p>
        </p:txBody>
      </p:sp>
      <p:sp>
        <p:nvSpPr>
          <p:cNvPr id="104980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1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1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2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创新教学方式：利用数字化教学资源，开展线上线下相结合的教学方式，提高教学效果。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2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建立数字化校园：完善校园数字化基础设施建设，建立数字化校园平台，促进信息素养与数字化资源的融合发展。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2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提升教师信息素养：培训教师掌握数字化教学资源的应用技能，提高教师的信息素养水平。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2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整合数字化资源：将各类数字化教学资源进行整合，形成系统化的教学资源库，方便师生使用。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0000"/>
          </a:bodyPr>
          <a:p>
            <a:r>
              <a:rPr altLang="en-US" lang="zh-CN"/>
              <a:t>信息素养与数字化资源融合发展的实践案例和效果评估</a:t>
            </a:r>
            <a:endParaRPr altLang="en-US" lang="zh-CN"/>
          </a:p>
        </p:txBody>
      </p:sp>
      <p:sp>
        <p:nvSpPr>
          <p:cNvPr id="104986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效果评估：对信息素养与数字化资源融合发展的实践案例进行评估，包括学生的学习效果、教师教学效果等。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实践案例：某初中学校利用数字化资源开展信息素养教育，如建设数字化图书馆、在线课程等。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实践案例：某初中学校通过信息素养教育，提高了学生的信息获取、处理和创新能力，取得了显著的教学效果。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效果评估：对信息素养与数字化资源融合发展的实践案例进行反思，总结经验教训，提出改进措施。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8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49930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PRESET_TEXT" val="单击此处编辑母版文本样式"/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96"/>
  <p:tag name="KSO_WM_TEMPLATE_THUMBS_INDEX" val="1、9"/>
</p:tagLst>
</file>

<file path=ppt/tags/tag9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1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94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0296_1*b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VALUE" val="35"/>
  <p:tag name="KSO_WM_UNIT_TYPE" val="b"/>
  <p:tag name="KSO_WM_UNIT_INDEX" val="1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1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6.xml><?xml version="1.0" encoding="utf-8"?>
<p:tagLst xmlns:p="http://schemas.openxmlformats.org/presentationml/2006/main">
  <p:tag name="KSO_WM_SLIDE_ID" val="custom20230296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6"/>
  <p:tag name="KSO_WM_SLIDE_LAYOUT" val="a_b_f"/>
  <p:tag name="KSO_WM_SLIDE_LAYOUT_CNT" val="1_1_1"/>
  <p:tag name="KSO_WM_TEMPLATE_THUMBS_INDEX" val="1、9"/>
  <p:tag name="KSO_WM_SLIDE_CONTENT_AREA" val="{&quot;left&quot;:&quot;140.25&quot;,&quot;top&quot;:&quot;121.15&quot;,&quot;width&quot;:&quot;679.5&quot;,&quot;height&quot;:&quot;208.75&quot;}"/>
</p:tagLst>
</file>

<file path=ppt/tags/tag9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5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6_5*l_h_i*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5*l_h_a*1_1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5*l_h_i*1_1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6_5*l_h_i*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5*l_h_a*1_2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5*l_h_i*1_2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6_5*l_h_i*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5*l_h_a*1_3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5*l_h_i*1_3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6_5*l_h_i*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5*l_h_a*1_4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5*l_h_i*1_4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6_5*l_h_i*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5*l_h_a*1_5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5*l_h_i*1_5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SLIDE_ID" val="custom2023029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9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6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51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30_3*l_h_f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30_3*l_h_a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0930_3*l_h_f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30_3*l_h_a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0930_3*l_h_f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0930_3*l_h_a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0930_3*l_h_f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0930_3*l_h_a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6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24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67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9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30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9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310.xml><?xml version="1.0" encoding="utf-8"?>
<p:tagLst xmlns:p="http://schemas.openxmlformats.org/presentationml/2006/main">
  <p:tag name="KSO_WM_SLIDE_ID" val="custom202302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6"/>
  <p:tag name="KSO_WM_SLIDE_LAYOUT" val="a_f"/>
  <p:tag name="KSO_WM_SLIDE_LAYOUT_CNT" val="1_1"/>
  <p:tag name="KSO_WM_SLIDE_TYPE" val="endPage"/>
  <p:tag name="KSO_WM_SLIDE_SUBTYPE" val="pureTxt"/>
  <p:tag name="KSO_WM_SLIDE_CONTENT_AREA" val="{&quot;left&quot;:&quot;140.25&quot;,&quot;top&quot;:&quot;121.15&quot;,&quot;width&quot;:&quot;679.5&quot;,&quot;height&quot;:&quot;208.7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9">
      <a:dk1>
        <a:srgbClr val="000000"/>
      </a:dk1>
      <a:lt1>
        <a:srgbClr val="FFFFFF"/>
      </a:lt1>
      <a:dk2>
        <a:srgbClr val="043460"/>
      </a:dk2>
      <a:lt2>
        <a:srgbClr val="EFFFFF"/>
      </a:lt2>
      <a:accent1>
        <a:srgbClr val="09FFFF"/>
      </a:accent1>
      <a:accent2>
        <a:srgbClr val="1ADCFF"/>
      </a:accent2>
      <a:accent3>
        <a:srgbClr val="2CB9FF"/>
      </a:accent3>
      <a:accent4>
        <a:srgbClr val="3D97FF"/>
      </a:accent4>
      <a:accent5>
        <a:srgbClr val="4F74FF"/>
      </a:accent5>
      <a:accent6>
        <a:srgbClr val="6051FF"/>
      </a:accent6>
      <a:hlink>
        <a:srgbClr val="4472C4"/>
      </a:hlink>
      <a:folHlink>
        <a:srgbClr val="BFBFBF"/>
      </a:folHlink>
    </a:clrScheme>
    <a:fontScheme name="自定义 77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2024-01-01T06:40:11Z</dcterms:created>
  <dcterms:modified xsi:type="dcterms:W3CDTF">2024-01-01T06:40:11Z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725d6fa3dde74515a6fd0cfebe8c3195_21</vt:lpwstr>
  </property>
</Properties>
</file>