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74" r:id="rId1"/>
    <p:sldMasterId id="2147486111" r:id="rId2"/>
  </p:sldMasterIdLst>
  <p:notesMasterIdLst>
    <p:notesMasterId r:id="rId3"/>
  </p:notesMasterIdLst>
  <p:sldIdLst>
    <p:sldId id="1403" r:id="rId4"/>
    <p:sldId id="1406" r:id="rId5"/>
    <p:sldId id="1409" r:id="rId6"/>
    <p:sldId id="1412" r:id="rId7"/>
    <p:sldId id="1415" r:id="rId8"/>
    <p:sldId id="1418" r:id="rId9"/>
    <p:sldId id="1421" r:id="rId10"/>
    <p:sldId id="1424" r:id="rId11"/>
    <p:sldId id="1427" r:id="rId12"/>
    <p:sldId id="1430" r:id="rId13"/>
    <p:sldId id="1433" r:id="rId14"/>
    <p:sldId id="1436" r:id="rId15"/>
    <p:sldId id="1439" r:id="rId16"/>
    <p:sldId id="1442" r:id="rId17"/>
    <p:sldId id="1445" r:id="rId18"/>
    <p:sldId id="1448" r:id="rId19"/>
    <p:sldId id="1451" r:id="rId20"/>
    <p:sldId id="1454" r:id="rId21"/>
    <p:sldId id="1457" r:id="rId22"/>
    <p:sldId id="1460" r:id="rId23"/>
    <p:sldId id="1463" r:id="rId24"/>
    <p:sldId id="1466" r:id="rId25"/>
    <p:sldId id="1469" r:id="rId26"/>
    <p:sldId id="1472" r:id="rId27"/>
    <p:sldId id="1475" r:id="rId28"/>
    <p:sldId id="1478" r:id="rId29"/>
    <p:sldId id="1481" r:id="rId30"/>
    <p:sldId id="1484" r:id="rId31"/>
    <p:sldId id="1487"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75" r:id="rId1"/>
    <p:sldLayoutId id="2147486076" r:id="rId2"/>
    <p:sldLayoutId id="2147486077" r:id="rId3"/>
    <p:sldLayoutId id="2147486078" r:id="rId4"/>
    <p:sldLayoutId id="2147486079" r:id="rId5"/>
    <p:sldLayoutId id="2147486080" r:id="rId6"/>
    <p:sldLayoutId id="2147486081" r:id="rId7"/>
    <p:sldLayoutId id="2147486082" r:id="rId8"/>
    <p:sldLayoutId id="2147486083" r:id="rId9"/>
    <p:sldLayoutId id="2147486084" r:id="rId10"/>
    <p:sldLayoutId id="214748608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tags" Target="../tags/tag211.xml"/><Relationship Id="rId18" Type="http://schemas.openxmlformats.org/officeDocument/2006/relationships/tags" Target="../tags/tag212.xml"/><Relationship Id="rId19" Type="http://schemas.openxmlformats.org/officeDocument/2006/relationships/tags" Target="../tags/tag213.xml"/><Relationship Id="rId20" Type="http://schemas.openxmlformats.org/officeDocument/2006/relationships/tags" Target="../tags/tag214.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tags" Target="../tags/tag262.xml"/><Relationship Id="rId14" Type="http://schemas.openxmlformats.org/officeDocument/2006/relationships/tags" Target="../tags/tag263.xml"/><Relationship Id="rId15" Type="http://schemas.openxmlformats.org/officeDocument/2006/relationships/tags" Target="../tags/tag264.xml"/><Relationship Id="rId16" Type="http://schemas.openxmlformats.org/officeDocument/2006/relationships/tags" Target="../tags/tag26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tags" Target="../tags/tag341.xml"/><Relationship Id="rId14" Type="http://schemas.openxmlformats.org/officeDocument/2006/relationships/tags" Target="../tags/tag342.xml"/><Relationship Id="rId15" Type="http://schemas.openxmlformats.org/officeDocument/2006/relationships/tags" Target="../tags/tag343.xml"/><Relationship Id="rId16" Type="http://schemas.openxmlformats.org/officeDocument/2006/relationships/tags" Target="../tags/tag344.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tags" Target="../tags/tag404.xml"/><Relationship Id="rId7" Type="http://schemas.openxmlformats.org/officeDocument/2006/relationships/tags" Target="../tags/tag405.xml"/><Relationship Id="rId8" Type="http://schemas.openxmlformats.org/officeDocument/2006/relationships/tags" Target="../tags/tag406.xml"/><Relationship Id="rId9" Type="http://schemas.openxmlformats.org/officeDocument/2006/relationships/tags" Target="../tags/tag407.xml"/><Relationship Id="rId10" Type="http://schemas.openxmlformats.org/officeDocument/2006/relationships/tags" Target="../tags/tag408.xml"/><Relationship Id="rId11" Type="http://schemas.openxmlformats.org/officeDocument/2006/relationships/tags" Target="../tags/tag409.xml"/><Relationship Id="rId12" Type="http://schemas.openxmlformats.org/officeDocument/2006/relationships/tags" Target="../tags/tag41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2024年物流技术行业智能仓储发展计划</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智能仓储技术发展现状</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智能仓储技术解决方案</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智能仓储技术应用场景</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智能仓储技术实施案例</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智能仓储技术发展面临的挑战与机遇</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结论与建议</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智能仓储技术发展现状</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智能仓储技术概述</a:t>
            </a:r>
            <a:endParaRPr altLang="en-US" lang="zh-CN"/>
          </a:p>
        </p:txBody>
      </p:sp>
      <p:sp>
        <p:nvSpPr>
          <p:cNvPr id="10490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特点：自动化、智能化、高效化、可追溯化。</a:t>
            </a:r>
            <a:endParaRPr altLang="en-US" sz="1400" lang="zh-CN" spc="150">
              <a:solidFill>
                <a:schemeClr val="tx1"/>
              </a:solidFill>
              <a:effectLst/>
              <a:latin typeface="+mn-ea"/>
              <a:sym typeface="+mn-ea"/>
            </a:endParaRPr>
          </a:p>
        </p:txBody>
      </p:sp>
      <p:sp>
        <p:nvSpPr>
          <p:cNvPr id="10490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定义：智能仓储技术是一种利用物联网、大数据、人工智能等技术手段，实现仓储物流的自动化、智能化和高效化的技术。</a:t>
            </a:r>
            <a:endParaRPr altLang="en-US" dirty="0" sz="1400" lang="zh-CN" spc="150">
              <a:solidFill>
                <a:schemeClr val="tx1"/>
              </a:solidFill>
              <a:effectLst/>
              <a:latin typeface="+mn-ea"/>
              <a:sym typeface="+mn-ea"/>
            </a:endParaRPr>
          </a:p>
        </p:txBody>
      </p:sp>
      <p:sp>
        <p:nvSpPr>
          <p:cNvPr id="10490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关键技术：物联网技术、大数据分析技术、人工智能技术、机器人技术等。</a:t>
            </a:r>
            <a:endParaRPr altLang="en-US" sz="1400" lang="zh-CN" spc="150">
              <a:solidFill>
                <a:schemeClr val="tx1"/>
              </a:solidFill>
              <a:effectLst/>
              <a:latin typeface="+mn-ea"/>
              <a:sym typeface="+mn-ea"/>
            </a:endParaRPr>
          </a:p>
        </p:txBody>
      </p:sp>
      <p:sp>
        <p:nvSpPr>
          <p:cNvPr id="10490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应用场景：电商物流、制造业物流、冷链物流等。</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0" name="标题 1"/>
          <p:cNvSpPr>
            <a:spLocks noGrp="1"/>
          </p:cNvSpPr>
          <p:nvPr>
            <p:ph type="title"/>
          </p:nvPr>
        </p:nvSpPr>
        <p:spPr/>
        <p:txBody>
          <a:bodyPr/>
          <a:p>
            <a:r>
              <a:rPr altLang="en-US" lang="zh-CN"/>
              <a:t>国内外智能仓储技术发展现状</a:t>
            </a:r>
            <a:endParaRPr altLang="en-US" lang="zh-CN"/>
          </a:p>
        </p:txBody>
      </p:sp>
      <p:sp>
        <p:nvSpPr>
          <p:cNvPr id="104907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国内智能仓储技术发展现状：近年来，我国智能仓储技术取得了长足的进步，技术应用范围不断扩大，但与国际先进水平仍存在一定差距。</a:t>
            </a:r>
            <a:endParaRPr altLang="en-US" dirty="0" sz="1200" lang="zh-CN" spc="150">
              <a:solidFill>
                <a:schemeClr val="tx1">
                  <a:lumMod val="85000"/>
                  <a:lumOff val="15000"/>
                </a:schemeClr>
              </a:solidFill>
              <a:latin typeface="+mn-ea"/>
              <a:sym typeface="+mn-ea"/>
            </a:endParaRPr>
          </a:p>
        </p:txBody>
      </p:sp>
      <p:sp>
        <p:nvSpPr>
          <p:cNvPr id="104907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国际智能仓储技术发展现状：国际智能仓储技术已经进入较为成熟的阶段，技术应用广泛，创新活跃，处于行业领先地位。</a:t>
            </a:r>
            <a:endParaRPr altLang="en-US" dirty="0" sz="1200" lang="zh-CN" spc="150">
              <a:solidFill>
                <a:schemeClr val="tx1">
                  <a:lumMod val="85000"/>
                  <a:lumOff val="15000"/>
                </a:schemeClr>
              </a:solidFill>
              <a:latin typeface="+mn-ea"/>
              <a:sym typeface="+mn-ea"/>
            </a:endParaRPr>
          </a:p>
        </p:txBody>
      </p:sp>
      <p:sp>
        <p:nvSpPr>
          <p:cNvPr id="104908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智能仓储技术发展趋势：随着科技的不断进步，智能仓储技术将向更加智能化、自动化、绿色化的方向发展。</a:t>
            </a:r>
            <a:endParaRPr altLang="en-US" dirty="0" sz="1200" lang="zh-CN" spc="150">
              <a:solidFill>
                <a:schemeClr val="tx1">
                  <a:lumMod val="85000"/>
                  <a:lumOff val="15000"/>
                </a:schemeClr>
              </a:solidFill>
              <a:latin typeface="+mn-ea"/>
              <a:sym typeface="+mn-ea"/>
            </a:endParaRPr>
          </a:p>
        </p:txBody>
      </p:sp>
      <p:sp>
        <p:nvSpPr>
          <p:cNvPr id="104908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智能仓储技术发展面临的挑战：智能仓储技术在发展过程中面临着技术更新换代快、人才短缺、数据安全和隐私保护等方面的挑战。</a:t>
            </a:r>
            <a:endParaRPr altLang="en-US" dirty="0" sz="1200" lang="zh-CN" spc="150">
              <a:solidFill>
                <a:schemeClr val="tx1">
                  <a:lumMod val="85000"/>
                  <a:lumOff val="15000"/>
                </a:schemeClr>
              </a:solidFill>
              <a:latin typeface="+mn-ea"/>
              <a:sym typeface="+mn-ea"/>
            </a:endParaRPr>
          </a:p>
        </p:txBody>
      </p:sp>
      <p:sp>
        <p:nvSpPr>
          <p:cNvPr id="104909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智能仓储技术发展趋势</a:t>
            </a:r>
            <a:endParaRPr altLang="en-US" lang="zh-CN"/>
          </a:p>
        </p:txBody>
      </p:sp>
      <p:sp>
        <p:nvSpPr>
          <p:cNvPr id="104913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自动化技术：智能仓储将进一步提高自动化水平，减少人工干预，提高存储和检索效率。</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物联网技术：通过物联网技术实现仓储设备的互联互通，实时监控仓储状态，提高仓储管理效率。</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4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8"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数据分析技术：利用大数据和人工智能技术对仓储数据进行深度分析，优化仓储布局，提高仓储空间利用率。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5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机器人技术：机器人将在智能仓储中发挥越来越大的作用，实现快速、准确的货物搬运和拣选。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90" name="标题"/>
          <p:cNvSpPr>
            <a:spLocks noGrp="1"/>
          </p:cNvSpPr>
          <p:nvPr>
            <p:ph type="title"/>
            <p:custDataLst>
              <p:tags r:id="rId1"/>
            </p:custDataLst>
          </p:nvPr>
        </p:nvSpPr>
        <p:spPr/>
        <p:txBody>
          <a:bodyPr/>
          <a:p>
            <a:r>
              <a:rPr altLang="en-US" dirty="0" lang="zh-CN"/>
              <a:t>智能仓储技术应用场景</a:t>
            </a:r>
            <a:endParaRPr altLang="en-US" dirty="0" lang="zh-CN"/>
          </a:p>
        </p:txBody>
      </p:sp>
      <p:sp>
        <p:nvSpPr>
          <p:cNvPr id="1049192"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52" name="标题 1"/>
          <p:cNvSpPr>
            <a:spLocks noGrp="1"/>
          </p:cNvSpPr>
          <p:nvPr>
            <p:ph type="title"/>
          </p:nvPr>
        </p:nvSpPr>
        <p:spPr/>
        <p:txBody>
          <a:bodyPr/>
          <a:p>
            <a:r>
              <a:rPr altLang="en-US" lang="zh-CN"/>
              <a:t>智能仓储技术在电商物流领域的应用</a:t>
            </a:r>
            <a:endParaRPr altLang="en-US" lang="zh-CN"/>
          </a:p>
        </p:txBody>
      </p:sp>
      <p:sp>
        <p:nvSpPr>
          <p:cNvPr id="10492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自动化存储和检索：智能仓储技术可以实现货物的快速、准确存储和检索，提高仓库的运作效率。</a:t>
            </a:r>
            <a:endParaRPr altLang="en-US" dirty="0" sz="1200" lang="zh-CN" spc="150">
              <a:solidFill>
                <a:schemeClr val="tx1">
                  <a:lumMod val="85000"/>
                  <a:lumOff val="15000"/>
                </a:schemeClr>
              </a:solidFill>
              <a:latin typeface="+mn-ea"/>
              <a:sym typeface="+mn-ea"/>
            </a:endParaRPr>
          </a:p>
        </p:txBody>
      </p:sp>
      <p:sp>
        <p:nvSpPr>
          <p:cNvPr id="10492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实时监控和预警：通过智能仓储技术，可以实时监控仓库的环境和货物的状态，及时预警和处置异常情况。</a:t>
            </a:r>
            <a:endParaRPr altLang="en-US" dirty="0" sz="1200" lang="zh-CN" spc="150">
              <a:solidFill>
                <a:schemeClr val="tx1">
                  <a:lumMod val="85000"/>
                  <a:lumOff val="15000"/>
                </a:schemeClr>
              </a:solidFill>
              <a:latin typeface="+mn-ea"/>
              <a:sym typeface="+mn-ea"/>
            </a:endParaRPr>
          </a:p>
        </p:txBody>
      </p:sp>
      <p:sp>
        <p:nvSpPr>
          <p:cNvPr id="10492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智能调度和优化：智能仓储技术可以对仓库的物流进行智能调度和优化，提高物流运作的效率和准确性。</a:t>
            </a:r>
            <a:endParaRPr altLang="en-US" dirty="0" sz="1200" lang="zh-CN" spc="150">
              <a:solidFill>
                <a:schemeClr val="tx1">
                  <a:lumMod val="85000"/>
                  <a:lumOff val="15000"/>
                </a:schemeClr>
              </a:solidFill>
              <a:latin typeface="+mn-ea"/>
              <a:sym typeface="+mn-ea"/>
            </a:endParaRPr>
          </a:p>
        </p:txBody>
      </p:sp>
      <p:sp>
        <p:nvSpPr>
          <p:cNvPr id="10492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数据分析和预测：通过智能仓储技术积累的数据，可以进行深入的数据分析，预测市场需求和销售趋势，为电商企业的决策提供有力支持。</a:t>
            </a:r>
            <a:endParaRPr altLang="en-US" dirty="0" sz="1200" lang="zh-CN" spc="150">
              <a:solidFill>
                <a:schemeClr val="tx1">
                  <a:lumMod val="85000"/>
                  <a:lumOff val="15000"/>
                </a:schemeClr>
              </a:solidFill>
              <a:latin typeface="+mn-ea"/>
              <a:sym typeface="+mn-ea"/>
            </a:endParaRPr>
          </a:p>
        </p:txBody>
      </p:sp>
      <p:sp>
        <p:nvSpPr>
          <p:cNvPr id="10492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智能仓储技术在制造业领域的应用</a:t>
            </a:r>
            <a:endParaRPr altLang="en-US" lang="zh-CN"/>
          </a:p>
        </p:txBody>
      </p:sp>
      <p:sp>
        <p:nvSpPr>
          <p:cNvPr id="104931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自动化生产线：智能仓储技术能够实现生产线的自动化运作，提高生产效率。</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6"/>
            </p:custDataLst>
          </p:nvPr>
        </p:nvSpPr>
        <p:spPr>
          <a:xfrm>
            <a:off x="3669017"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智能调度：通过智能仓储技术，能够实现物料、半成品、成品的智能调度，减少库存积压。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实时监控：智能仓储技术能够对库存进行实时监控，及时发现异常情况，避免生产中断。</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3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数据分析：智能仓储技术能够收集并分析数据，为企业决策提供支持，优化生产流程。</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智能仓储技术在冷链物流领域的应用</a:t>
            </a:r>
            <a:endParaRPr altLang="en-US" lang="zh-CN"/>
          </a:p>
        </p:txBody>
      </p:sp>
      <p:sp>
        <p:nvSpPr>
          <p:cNvPr id="104937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温度控制：智能仓储技术能够实时监测和调控温度，确保冷链物流中物品的质量和安全。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自动化作业：智能仓储技术可以实现自动化分拣、包装和运输，提高作业效率和准确性。</a:t>
            </a:r>
            <a:endParaRPr dirty="0" sz="2000" err="1">
              <a:solidFill>
                <a:schemeClr val="tx1">
                  <a:lumMod val="75000"/>
                  <a:lumOff val="25000"/>
                </a:schemeClr>
              </a:solidFill>
              <a:latin typeface="+mn-ea"/>
              <a:ea typeface="+mn-ea"/>
              <a:cs typeface="+mn-ea"/>
              <a:sym typeface="+mn-lt"/>
            </a:endParaRPr>
          </a:p>
        </p:txBody>
      </p:sp>
      <p:sp>
        <p:nvSpPr>
          <p:cNvPr id="104939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信息追溯：通过智能仓储系统，实现对冷链物流信息的全程追溯，提高信息透明度和可追溯性。</a:t>
            </a:r>
            <a:endParaRPr dirty="0" sz="2000" err="1">
              <a:solidFill>
                <a:schemeClr val="tx1">
                  <a:lumMod val="75000"/>
                  <a:lumOff val="25000"/>
                </a:schemeClr>
              </a:solidFill>
              <a:latin typeface="+mn-ea"/>
              <a:ea typeface="+mn-ea"/>
              <a:cs typeface="+mn-ea"/>
              <a:sym typeface="+mn-lt"/>
            </a:endParaRPr>
          </a:p>
        </p:txBody>
      </p:sp>
      <p:sp>
        <p:nvSpPr>
          <p:cNvPr id="10494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库存管理：通过智能化的库存管理系统，实现库存的实时更新和优化，提高库存周转率。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48" name="标题 1"/>
          <p:cNvSpPr>
            <a:spLocks noGrp="1"/>
          </p:cNvSpPr>
          <p:nvPr>
            <p:ph type="title"/>
          </p:nvPr>
        </p:nvSpPr>
        <p:spPr/>
        <p:txBody>
          <a:bodyPr/>
          <a:p>
            <a:r>
              <a:rPr altLang="en-US" lang="zh-CN"/>
              <a:t>智能仓储技术在医疗物流领域的应用</a:t>
            </a:r>
            <a:endParaRPr altLang="en-US" lang="zh-CN"/>
          </a:p>
        </p:txBody>
      </p:sp>
      <p:sp>
        <p:nvSpPr>
          <p:cNvPr id="10494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智能仓储技术能够提高医疗物流的效率和准确性，确保药品和医疗器械的正确配送和管理。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智能仓储技术能够优化医疗物流的运作流程，降低成本和提高运营效率，为医疗机构创造更多价值。</a:t>
            </a:r>
            <a:endParaRPr dirty="0" sz="2000" err="1">
              <a:solidFill>
                <a:schemeClr val="tx1">
                  <a:lumMod val="75000"/>
                  <a:lumOff val="25000"/>
                </a:schemeClr>
              </a:solidFill>
              <a:latin typeface="+mn-ea"/>
              <a:ea typeface="+mn-ea"/>
              <a:cs typeface="+mn-ea"/>
              <a:sym typeface="+mn-lt"/>
            </a:endParaRPr>
          </a:p>
        </p:txBody>
      </p:sp>
      <p:sp>
        <p:nvSpPr>
          <p:cNvPr id="10494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智能仓储技术能够与医疗信息系统集成，实现信息的共享和协同工作，提高医疗服务的整体效率和质量。</a:t>
            </a:r>
            <a:endParaRPr dirty="0" sz="2000" err="1">
              <a:solidFill>
                <a:schemeClr val="tx1">
                  <a:lumMod val="75000"/>
                  <a:lumOff val="25000"/>
                </a:schemeClr>
              </a:solidFill>
              <a:latin typeface="+mn-ea"/>
              <a:ea typeface="+mn-ea"/>
              <a:cs typeface="+mn-ea"/>
              <a:sym typeface="+mn-lt"/>
            </a:endParaRPr>
          </a:p>
        </p:txBody>
      </p:sp>
      <p:sp>
        <p:nvSpPr>
          <p:cNvPr id="1049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智能仓储技术能够实现医疗物资的追溯和监控，提高医疗安全和质量控制水平。</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24" name="标题"/>
          <p:cNvSpPr>
            <a:spLocks noGrp="1"/>
          </p:cNvSpPr>
          <p:nvPr>
            <p:ph type="title"/>
            <p:custDataLst>
              <p:tags r:id="rId1"/>
            </p:custDataLst>
          </p:nvPr>
        </p:nvSpPr>
        <p:spPr/>
        <p:txBody>
          <a:bodyPr/>
          <a:p>
            <a:r>
              <a:rPr altLang="en-US" dirty="0" lang="zh-CN"/>
              <a:t>智能仓储技术解决方案</a:t>
            </a:r>
            <a:endParaRPr altLang="en-US" dirty="0" lang="zh-CN"/>
          </a:p>
        </p:txBody>
      </p:sp>
      <p:sp>
        <p:nvSpPr>
          <p:cNvPr id="104952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86" name="标题 1"/>
          <p:cNvSpPr>
            <a:spLocks noGrp="1"/>
          </p:cNvSpPr>
          <p:nvPr>
            <p:ph type="title"/>
          </p:nvPr>
        </p:nvSpPr>
        <p:spPr/>
        <p:txBody>
          <a:bodyPr/>
          <a:p>
            <a:r>
              <a:rPr altLang="en-US" lang="zh-CN"/>
              <a:t>智能仓储系统解决方案</a:t>
            </a:r>
            <a:endParaRPr altLang="en-US" lang="zh-CN"/>
          </a:p>
        </p:txBody>
      </p:sp>
      <p:sp>
        <p:nvSpPr>
          <p:cNvPr id="10495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自动化技术：采用自动化设备，提高仓储作业效率</a:t>
            </a:r>
            <a:endParaRPr altLang="en-US" dirty="0" sz="2000" lang="zh-CN" spc="150">
              <a:solidFill>
                <a:schemeClr val="tx1">
                  <a:lumMod val="85000"/>
                  <a:lumOff val="15000"/>
                </a:schemeClr>
              </a:solidFill>
              <a:latin typeface="+mn-ea"/>
              <a:sym typeface="+mn-ea"/>
            </a:endParaRPr>
          </a:p>
        </p:txBody>
      </p:sp>
      <p:sp>
        <p:nvSpPr>
          <p:cNvPr id="10495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物联网技术：实现设备与设备之间的互联互通，提高仓储管理效率</a:t>
            </a:r>
            <a:endParaRPr altLang="en-US" dirty="0" sz="2000" lang="zh-CN" spc="150">
              <a:solidFill>
                <a:schemeClr val="tx1">
                  <a:lumMod val="85000"/>
                  <a:lumOff val="15000"/>
                </a:schemeClr>
              </a:solidFill>
              <a:latin typeface="+mn-ea"/>
              <a:sym typeface="+mn-ea"/>
            </a:endParaRPr>
          </a:p>
        </p:txBody>
      </p:sp>
      <p:sp>
        <p:nvSpPr>
          <p:cNvPr id="10496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数据分析技术：对仓储数据进行挖掘和分析，为决策提供支持</a:t>
            </a:r>
            <a:endParaRPr altLang="en-US" dirty="0" sz="2000" lang="zh-CN" spc="150">
              <a:solidFill>
                <a:schemeClr val="tx1">
                  <a:lumMod val="85000"/>
                  <a:lumOff val="15000"/>
                </a:schemeClr>
              </a:solidFill>
              <a:latin typeface="+mn-ea"/>
              <a:sym typeface="+mn-ea"/>
            </a:endParaRPr>
          </a:p>
        </p:txBody>
      </p:sp>
      <p:sp>
        <p:nvSpPr>
          <p:cNvPr id="10496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人工智能技术：实现智能化的仓储管理，提高仓储作业的准确性和效率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智能仓储设备解决方案</a:t>
            </a:r>
            <a:endParaRPr altLang="en-US" lang="zh-CN"/>
          </a:p>
        </p:txBody>
      </p:sp>
      <p:sp>
        <p:nvSpPr>
          <p:cNvPr id="10496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智能化调度：实现快速响应订单，提高订单处理速度</a:t>
            </a:r>
            <a:endParaRPr altLang="zh-CN" dirty="0" lang="en-US">
              <a:solidFill>
                <a:schemeClr val="dk1">
                  <a:lumMod val="80000"/>
                  <a:lumOff val="20000"/>
                </a:schemeClr>
              </a:solidFill>
              <a:latin typeface="+mn-ea"/>
              <a:sym typeface="+mn-ea"/>
            </a:endParaRPr>
          </a:p>
        </p:txBody>
      </p:sp>
      <p:sp>
        <p:nvSpPr>
          <p:cNvPr id="10496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自动化设备：提高仓储作业效率，减少人工成本</a:t>
            </a:r>
            <a:endParaRPr altLang="en-US" dirty="0" lang="zh-CN">
              <a:solidFill>
                <a:schemeClr val="dk1">
                  <a:lumMod val="80000"/>
                  <a:lumOff val="20000"/>
                </a:schemeClr>
              </a:solidFill>
              <a:latin typeface="+mn-ea"/>
              <a:sym typeface="+mn-ea"/>
            </a:endParaRPr>
          </a:p>
        </p:txBody>
      </p:sp>
      <p:sp>
        <p:nvSpPr>
          <p:cNvPr id="10496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智能化管理：实时监控库存，优化库存结构，降低库存成本</a:t>
            </a:r>
            <a:endParaRPr altLang="en-US" dirty="0" lang="zh-CN">
              <a:solidFill>
                <a:schemeClr val="dk1">
                  <a:lumMod val="80000"/>
                  <a:lumOff val="20000"/>
                </a:schemeClr>
              </a:solidFill>
              <a:latin typeface="+mn-ea"/>
              <a:sym typeface="+mn-ea"/>
            </a:endParaRPr>
          </a:p>
        </p:txBody>
      </p:sp>
      <p:sp>
        <p:nvSpPr>
          <p:cNvPr id="10496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智能化安全：保障仓储物品的安全，减少安全事故的发生</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智能仓储信息管理系统解决方案</a:t>
            </a:r>
            <a:endParaRPr altLang="en-US" lang="zh-CN"/>
          </a:p>
        </p:txBody>
      </p:sp>
      <p:sp>
        <p:nvSpPr>
          <p:cNvPr id="1049716" name="圆角矩形 3"/>
          <p:cNvSpPr/>
          <p:nvPr>
            <p:custDataLst>
              <p:tags r:id="rId1"/>
            </p:custDataLst>
          </p:nvPr>
        </p:nvSpPr>
        <p:spPr>
          <a:xfrm>
            <a:off x="1026316"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8" name="正文"/>
          <p:cNvSpPr txBox="1"/>
          <p:nvPr>
            <p:custDataLst>
              <p:tags r:id="rId2"/>
            </p:custDataLst>
          </p:nvPr>
        </p:nvSpPr>
        <p:spPr>
          <a:xfrm>
            <a:off x="1451859" y="2443842"/>
            <a:ext cx="4196378" cy="1143304"/>
          </a:xfrm>
          <a:prstGeom prst="rect"/>
          <a:noFill/>
        </p:spPr>
        <p:txBody>
          <a:bodyPr anchor="t" anchorCtr="0" bIns="46800" lIns="90000" rIns="90000" rtlCol="0" tIns="46800" wrap="square">
            <a:normAutofit fontScale="96250"/>
          </a:bodyPr>
          <a:p>
            <a:pPr>
              <a:lnSpc>
                <a:spcPct val="130000"/>
              </a:lnSpc>
              <a:spcAft>
                <a:spcPts val="1000"/>
              </a:spcAft>
            </a:pPr>
            <a:r>
              <a:rPr altLang="en-US" dirty="0" sz="1600" lang="zh-CN">
                <a:solidFill>
                  <a:schemeClr val="tx1">
                    <a:lumMod val="65000"/>
                    <a:lumOff val="35000"/>
                  </a:schemeClr>
                </a:solidFill>
                <a:latin typeface="+中文正文" charset="0"/>
              </a:rPr>
              <a:t>简介：智能仓储信息管理系统解决方案是一种集成物联网、大数据、人工智能等技术，实现仓储物流的智能化、自动化和高效化的系统。</a:t>
            </a:r>
            <a:endParaRPr altLang="en-US" dirty="0" sz="1600" lang="zh-CN">
              <a:solidFill>
                <a:schemeClr val="tx1">
                  <a:lumMod val="65000"/>
                  <a:lumOff val="35000"/>
                </a:schemeClr>
              </a:solidFill>
              <a:latin typeface="+中文正文" charset="0"/>
            </a:endParaRPr>
          </a:p>
        </p:txBody>
      </p:sp>
      <p:sp>
        <p:nvSpPr>
          <p:cNvPr id="1049720" name="标题"/>
          <p:cNvSpPr txBox="1"/>
          <p:nvPr>
            <p:custDataLst>
              <p:tags r:id="rId3"/>
            </p:custDataLst>
          </p:nvPr>
        </p:nvSpPr>
        <p:spPr>
          <a:xfrm>
            <a:off x="1451859"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722" name="任意多边形: 形状 23"/>
          <p:cNvSpPr>
            <a:spLocks noChangeAspect="1"/>
          </p:cNvSpPr>
          <p:nvPr>
            <p:custDataLst>
              <p:tags r:id="rId4"/>
            </p:custDataLst>
          </p:nvPr>
        </p:nvSpPr>
        <p:spPr>
          <a:xfrm rot="5400000" flipV="1">
            <a:off x="650084"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724" name="圆角矩形 7"/>
          <p:cNvSpPr/>
          <p:nvPr>
            <p:custDataLst>
              <p:tags r:id="rId5"/>
            </p:custDataLst>
          </p:nvPr>
        </p:nvSpPr>
        <p:spPr>
          <a:xfrm>
            <a:off x="6737358"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6" name="正文"/>
          <p:cNvSpPr txBox="1"/>
          <p:nvPr>
            <p:custDataLst>
              <p:tags r:id="rId6"/>
            </p:custDataLst>
          </p:nvPr>
        </p:nvSpPr>
        <p:spPr>
          <a:xfrm>
            <a:off x="7158031"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功能特点：具备实时监控、智能调度、自动化作业、预测性维护等功能特点，可大幅提高仓储物流的效率和准确性。</a:t>
            </a:r>
            <a:endParaRPr altLang="en-US" dirty="0" sz="1400" lang="zh-CN">
              <a:solidFill>
                <a:schemeClr val="tx1">
                  <a:lumMod val="65000"/>
                  <a:lumOff val="35000"/>
                </a:schemeClr>
              </a:solidFill>
              <a:latin typeface="+中文正文" charset="0"/>
            </a:endParaRPr>
          </a:p>
        </p:txBody>
      </p:sp>
      <p:sp>
        <p:nvSpPr>
          <p:cNvPr id="1049728" name="标题"/>
          <p:cNvSpPr txBox="1"/>
          <p:nvPr>
            <p:custDataLst>
              <p:tags r:id="rId7"/>
            </p:custDataLst>
          </p:nvPr>
        </p:nvSpPr>
        <p:spPr>
          <a:xfrm>
            <a:off x="7158031"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730" name="任意多边形: 形状 23"/>
          <p:cNvSpPr>
            <a:spLocks noChangeAspect="1"/>
          </p:cNvSpPr>
          <p:nvPr>
            <p:custDataLst>
              <p:tags r:id="rId8"/>
            </p:custDataLst>
          </p:nvPr>
        </p:nvSpPr>
        <p:spPr>
          <a:xfrm rot="5400000" flipV="1">
            <a:off x="6356257"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732" name="圆角矩形 10"/>
          <p:cNvSpPr/>
          <p:nvPr>
            <p:custDataLst>
              <p:tags r:id="rId9"/>
            </p:custDataLst>
          </p:nvPr>
        </p:nvSpPr>
        <p:spPr>
          <a:xfrm>
            <a:off x="1026316"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4" name="正文"/>
          <p:cNvSpPr txBox="1"/>
          <p:nvPr>
            <p:custDataLst>
              <p:tags r:id="rId10"/>
            </p:custDataLst>
          </p:nvPr>
        </p:nvSpPr>
        <p:spPr>
          <a:xfrm>
            <a:off x="1451859"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技术架构：采用云计算、大数据处理、人工智能等技术，构建一个数据驱动、智能决策的系统架构，支持多种应用场景。</a:t>
            </a:r>
            <a:endParaRPr altLang="en-US" dirty="0" sz="1400" lang="zh-CN">
              <a:solidFill>
                <a:schemeClr val="tx1">
                  <a:lumMod val="65000"/>
                  <a:lumOff val="35000"/>
                </a:schemeClr>
              </a:solidFill>
              <a:latin typeface="+中文正文" charset="0"/>
            </a:endParaRPr>
          </a:p>
        </p:txBody>
      </p:sp>
      <p:sp>
        <p:nvSpPr>
          <p:cNvPr id="1049736" name="标题"/>
          <p:cNvSpPr txBox="1"/>
          <p:nvPr>
            <p:custDataLst>
              <p:tags r:id="rId11"/>
            </p:custDataLst>
          </p:nvPr>
        </p:nvSpPr>
        <p:spPr>
          <a:xfrm>
            <a:off x="1451859"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738" name="任意多边形: 形状 23"/>
          <p:cNvSpPr>
            <a:spLocks noChangeAspect="1"/>
          </p:cNvSpPr>
          <p:nvPr>
            <p:custDataLst>
              <p:tags r:id="rId12"/>
            </p:custDataLst>
          </p:nvPr>
        </p:nvSpPr>
        <p:spPr>
          <a:xfrm rot="5400000" flipV="1">
            <a:off x="650084"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740" name="圆角矩形 9"/>
          <p:cNvSpPr/>
          <p:nvPr>
            <p:custDataLst>
              <p:tags r:id="rId13"/>
            </p:custDataLst>
          </p:nvPr>
        </p:nvSpPr>
        <p:spPr>
          <a:xfrm>
            <a:off x="6732488"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正文"/>
          <p:cNvSpPr txBox="1"/>
          <p:nvPr>
            <p:custDataLst>
              <p:tags r:id="rId14"/>
            </p:custDataLst>
          </p:nvPr>
        </p:nvSpPr>
        <p:spPr>
          <a:xfrm>
            <a:off x="7158031"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应用价值：智能仓储信息管理系统解决方案可帮助企业实现仓储物流的数字化转型，提高运营效率，降低成本，增强市场竞争力。</a:t>
            </a:r>
            <a:endParaRPr altLang="en-US" dirty="0" sz="1400" lang="zh-CN">
              <a:solidFill>
                <a:schemeClr val="tx1">
                  <a:lumMod val="65000"/>
                  <a:lumOff val="35000"/>
                </a:schemeClr>
              </a:solidFill>
              <a:latin typeface="+中文正文" charset="0"/>
            </a:endParaRPr>
          </a:p>
        </p:txBody>
      </p:sp>
      <p:sp>
        <p:nvSpPr>
          <p:cNvPr id="1049744" name="标题"/>
          <p:cNvSpPr txBox="1"/>
          <p:nvPr>
            <p:custDataLst>
              <p:tags r:id="rId15"/>
            </p:custDataLst>
          </p:nvPr>
        </p:nvSpPr>
        <p:spPr>
          <a:xfrm>
            <a:off x="7158031"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746" name="任意多边形: 形状 23"/>
          <p:cNvSpPr>
            <a:spLocks noChangeAspect="1"/>
          </p:cNvSpPr>
          <p:nvPr>
            <p:custDataLst>
              <p:tags r:id="rId16"/>
            </p:custDataLst>
          </p:nvPr>
        </p:nvSpPr>
        <p:spPr>
          <a:xfrm rot="5400000" flipV="1">
            <a:off x="6356257"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智能仓储安全监控系统解决方案</a:t>
            </a:r>
            <a:endParaRPr altLang="en-US" lang="zh-CN"/>
          </a:p>
        </p:txBody>
      </p:sp>
      <p:sp>
        <p:nvSpPr>
          <p:cNvPr id="104978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实时监控：对仓库内部和周边环境进行24小时实时监控，保障货物安全。</a:t>
            </a:r>
            <a:endParaRPr altLang="en-US" dirty="0" sz="2000" lang="zh-CN" spc="150">
              <a:solidFill>
                <a:schemeClr val="tx1">
                  <a:lumMod val="75000"/>
                  <a:lumOff val="25000"/>
                </a:schemeClr>
              </a:solidFill>
              <a:latin typeface="+mn-ea"/>
              <a:sym typeface="+mn-ea"/>
            </a:endParaRPr>
          </a:p>
        </p:txBody>
      </p:sp>
      <p:sp>
        <p:nvSpPr>
          <p:cNvPr id="104978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异常报警：当出现异常情况时，系统自动报警并通知相关人员处理。</a:t>
            </a:r>
            <a:endParaRPr altLang="en-US" dirty="0" sz="2000" lang="zh-CN" spc="150">
              <a:solidFill>
                <a:schemeClr val="tx1">
                  <a:lumMod val="75000"/>
                  <a:lumOff val="25000"/>
                </a:schemeClr>
              </a:solidFill>
              <a:latin typeface="+mn-ea"/>
              <a:sym typeface="+mn-ea"/>
            </a:endParaRPr>
          </a:p>
        </p:txBody>
      </p:sp>
      <p:sp>
        <p:nvSpPr>
          <p:cNvPr id="104979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数据分析：对监控数据进行深度分析，为仓库管理提供科学依据。</a:t>
            </a:r>
            <a:endParaRPr altLang="en-US" dirty="0" sz="2000" lang="zh-CN" spc="150">
              <a:solidFill>
                <a:schemeClr val="tx1">
                  <a:lumMod val="75000"/>
                  <a:lumOff val="25000"/>
                </a:schemeClr>
              </a:solidFill>
              <a:latin typeface="+mn-ea"/>
              <a:sym typeface="+mn-ea"/>
            </a:endParaRPr>
          </a:p>
        </p:txBody>
      </p:sp>
      <p:sp>
        <p:nvSpPr>
          <p:cNvPr id="104980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智能识别：通过人工智能技术，自动识别异常行为和安全隐患。</a:t>
            </a:r>
            <a:endParaRPr altLang="en-US" dirty="0" sz="2000" lang="zh-CN" spc="150">
              <a:solidFill>
                <a:schemeClr val="tx1">
                  <a:lumMod val="75000"/>
                  <a:lumOff val="25000"/>
                </a:schemeClr>
              </a:solidFill>
              <a:latin typeface="+mn-ea"/>
              <a:sym typeface="+mn-ea"/>
            </a:endParaRPr>
          </a:p>
        </p:txBody>
      </p:sp>
      <p:sp>
        <p:nvSpPr>
          <p:cNvPr id="104980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42" name="标题"/>
          <p:cNvSpPr>
            <a:spLocks noGrp="1"/>
          </p:cNvSpPr>
          <p:nvPr>
            <p:ph type="title"/>
            <p:custDataLst>
              <p:tags r:id="rId1"/>
            </p:custDataLst>
          </p:nvPr>
        </p:nvSpPr>
        <p:spPr/>
        <p:txBody>
          <a:bodyPr/>
          <a:p>
            <a:r>
              <a:rPr altLang="en-US" dirty="0" lang="zh-CN"/>
              <a:t>智能仓储技术实施案例</a:t>
            </a:r>
            <a:endParaRPr altLang="en-US" dirty="0" lang="zh-CN"/>
          </a:p>
        </p:txBody>
      </p:sp>
      <p:sp>
        <p:nvSpPr>
          <p:cNvPr id="104984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电商物流领域智能仓储技术实施案例</a:t>
            </a:r>
            <a:endParaRPr altLang="en-US" lang="zh-CN"/>
          </a:p>
        </p:txBody>
      </p:sp>
      <p:sp>
        <p:nvSpPr>
          <p:cNvPr id="10499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案例名称：京东智能仓储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实施时间：2017年至今</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技术应用：人工智能、物联网、大数据等技术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实施效果：提高仓储效率、降低运营成本、提升客户满意度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64" name="标题 1"/>
          <p:cNvSpPr>
            <a:spLocks noGrp="1"/>
          </p:cNvSpPr>
          <p:nvPr>
            <p:ph type="title"/>
          </p:nvPr>
        </p:nvSpPr>
        <p:spPr/>
        <p:txBody>
          <a:bodyPr/>
          <a:p>
            <a:r>
              <a:rPr altLang="en-US" lang="zh-CN"/>
              <a:t>制造业领域智能仓储技术实施案例</a:t>
            </a:r>
            <a:endParaRPr altLang="en-US" lang="zh-CN"/>
          </a:p>
        </p:txBody>
      </p:sp>
      <p:sp>
        <p:nvSpPr>
          <p:cNvPr id="10499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技术应用：采用了智能货架、AGV小车、自动化分拣等技术，实现了快速、准确的物料配送和库存管理。</a:t>
            </a:r>
            <a:endParaRPr altLang="zh-CN" dirty="0" lang="en-US">
              <a:solidFill>
                <a:schemeClr val="dk1">
                  <a:lumMod val="80000"/>
                  <a:lumOff val="20000"/>
                </a:schemeClr>
              </a:solidFill>
              <a:latin typeface="+mn-ea"/>
              <a:sym typeface="+mn-ea"/>
            </a:endParaRPr>
          </a:p>
        </p:txBody>
      </p:sp>
      <p:sp>
        <p:nvSpPr>
          <p:cNvPr id="10499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案例名称：某汽车制造企业智能仓储系统</a:t>
            </a:r>
            <a:endParaRPr altLang="en-US" dirty="0" sz="1600" lang="zh-CN">
              <a:solidFill>
                <a:schemeClr val="dk1">
                  <a:lumMod val="80000"/>
                  <a:lumOff val="20000"/>
                </a:schemeClr>
              </a:solidFill>
              <a:latin typeface="+mn-ea"/>
              <a:sym typeface="+mn-ea"/>
            </a:endParaRPr>
          </a:p>
        </p:txBody>
      </p:sp>
      <p:sp>
        <p:nvSpPr>
          <p:cNvPr id="10499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案例简介：该企业通过智能仓储技术，实现了对汽车零部件的自动化管理，提高了仓储效率和生产线的协同性。</a:t>
            </a:r>
            <a:endParaRPr altLang="en-US" dirty="0" lang="zh-CN">
              <a:solidFill>
                <a:schemeClr val="dk1">
                  <a:lumMod val="80000"/>
                  <a:lumOff val="20000"/>
                </a:schemeClr>
              </a:solidFill>
              <a:latin typeface="+mn-ea"/>
              <a:sym typeface="+mn-ea"/>
            </a:endParaRPr>
          </a:p>
        </p:txBody>
      </p:sp>
      <p:sp>
        <p:nvSpPr>
          <p:cNvPr id="10499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实施效果：提高了仓储空间的利用率，减少了人工成本和出错率，提升了企业的整体运营效率。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32" name="标题 1"/>
          <p:cNvSpPr>
            <a:spLocks noGrp="1"/>
          </p:cNvSpPr>
          <p:nvPr>
            <p:ph type="title"/>
          </p:nvPr>
        </p:nvSpPr>
        <p:spPr/>
        <p:txBody>
          <a:bodyPr/>
          <a:p>
            <a:r>
              <a:rPr altLang="en-US" lang="zh-CN"/>
              <a:t>冷链物流领域智能仓储技术实施案例</a:t>
            </a:r>
            <a:endParaRPr altLang="en-US" lang="zh-CN"/>
          </a:p>
        </p:txBody>
      </p:sp>
      <p:sp>
        <p:nvSpPr>
          <p:cNvPr id="10500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实施背景：随着冷链物流市场的快速发展，传统仓储模式已无法满足需求，急需引入智能仓储技术提升效率。</a:t>
            </a:r>
            <a:endParaRPr altLang="en-US" dirty="0" sz="1200" lang="zh-CN" spc="150">
              <a:solidFill>
                <a:schemeClr val="tx1">
                  <a:lumMod val="65000"/>
                  <a:lumOff val="35000"/>
                </a:schemeClr>
              </a:solidFill>
              <a:latin typeface="+mn-ea"/>
              <a:sym typeface="+mn-ea"/>
            </a:endParaRPr>
          </a:p>
        </p:txBody>
      </p:sp>
      <p:sp>
        <p:nvSpPr>
          <p:cNvPr id="10500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技术应用：采用物联网、大数据、人工智能等技术，实现冷链物品的自动化识别、跟踪和智能调度。</a:t>
            </a:r>
            <a:endParaRPr altLang="en-US" dirty="0" sz="1200" lang="zh-CN" spc="150">
              <a:solidFill>
                <a:schemeClr val="tx1">
                  <a:lumMod val="65000"/>
                  <a:lumOff val="35000"/>
                </a:schemeClr>
              </a:solidFill>
              <a:latin typeface="+mn-ea"/>
              <a:sym typeface="+mn-ea"/>
            </a:endParaRPr>
          </a:p>
        </p:txBody>
      </p:sp>
      <p:sp>
        <p:nvSpPr>
          <p:cNvPr id="10500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实施效果：提高冷链物流的仓储效率、降低运营成本，提升冷链物品的品质和安全性。</a:t>
            </a:r>
            <a:endParaRPr altLang="en-US" dirty="0" sz="1200" lang="zh-CN" spc="150">
              <a:solidFill>
                <a:schemeClr val="tx1">
                  <a:lumMod val="65000"/>
                  <a:lumOff val="35000"/>
                </a:schemeClr>
              </a:solidFill>
              <a:latin typeface="+mn-ea"/>
              <a:sym typeface="+mn-ea"/>
            </a:endParaRPr>
          </a:p>
        </p:txBody>
      </p:sp>
      <p:sp>
        <p:nvSpPr>
          <p:cNvPr id="10500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未来展望：随着技术的不断进步，智能仓储将在冷链物流领域发挥更大的作用，助力行业的可持续发展。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76" name="标题 1"/>
          <p:cNvSpPr>
            <a:spLocks noGrp="1"/>
          </p:cNvSpPr>
          <p:nvPr>
            <p:ph type="title"/>
          </p:nvPr>
        </p:nvSpPr>
        <p:spPr/>
        <p:txBody>
          <a:bodyPr/>
          <a:p>
            <a:r>
              <a:rPr altLang="en-US" lang="zh-CN"/>
              <a:t>医疗物流领域智能仓储技术实施案例</a:t>
            </a:r>
            <a:endParaRPr altLang="en-US" lang="zh-CN"/>
          </a:p>
        </p:txBody>
      </p:sp>
      <p:sp>
        <p:nvSpPr>
          <p:cNvPr id="10500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技术应用：采用物联网、大数据、人工智能等技术实现自动化、智能化管理</a:t>
            </a:r>
            <a:endParaRPr altLang="zh-CN" dirty="0" lang="en-US">
              <a:solidFill>
                <a:schemeClr val="dk1">
                  <a:lumMod val="80000"/>
                  <a:lumOff val="20000"/>
                </a:schemeClr>
              </a:solidFill>
              <a:latin typeface="+mn-ea"/>
              <a:sym typeface="+mn-ea"/>
            </a:endParaRPr>
          </a:p>
        </p:txBody>
      </p:sp>
      <p:sp>
        <p:nvSpPr>
          <p:cNvPr id="10500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案例名称：某大型医院智能仓储系统</a:t>
            </a:r>
            <a:endParaRPr altLang="en-US" dirty="0" lang="zh-CN">
              <a:solidFill>
                <a:schemeClr val="dk1">
                  <a:lumMod val="80000"/>
                  <a:lumOff val="20000"/>
                </a:schemeClr>
              </a:solidFill>
              <a:latin typeface="+mn-ea"/>
              <a:sym typeface="+mn-ea"/>
            </a:endParaRPr>
          </a:p>
        </p:txBody>
      </p:sp>
      <p:sp>
        <p:nvSpPr>
          <p:cNvPr id="10500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实施背景：提高医疗物资管理效率，降低运营成本</a:t>
            </a:r>
            <a:endParaRPr altLang="en-US" dirty="0" lang="zh-CN">
              <a:solidFill>
                <a:schemeClr val="dk1">
                  <a:lumMod val="80000"/>
                  <a:lumOff val="20000"/>
                </a:schemeClr>
              </a:solidFill>
              <a:latin typeface="+mn-ea"/>
              <a:sym typeface="+mn-ea"/>
            </a:endParaRPr>
          </a:p>
        </p:txBody>
      </p:sp>
      <p:sp>
        <p:nvSpPr>
          <p:cNvPr id="10501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实施效果：提高库存准确性，减少物资浪费，提升医疗物流服务水平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44" name="标题"/>
          <p:cNvSpPr>
            <a:spLocks noGrp="1"/>
          </p:cNvSpPr>
          <p:nvPr>
            <p:ph type="title"/>
            <p:custDataLst>
              <p:tags r:id="rId1"/>
            </p:custDataLst>
          </p:nvPr>
        </p:nvSpPr>
        <p:spPr/>
        <p:txBody>
          <a:bodyPr>
            <a:normAutofit fontScale="90000"/>
          </a:bodyPr>
          <a:p>
            <a:r>
              <a:rPr altLang="en-US" dirty="0" lang="zh-CN"/>
              <a:t>智能仓储技术发展面临的挑战与机遇</a:t>
            </a:r>
            <a:endParaRPr altLang="en-US" dirty="0" lang="zh-CN"/>
          </a:p>
        </p:txBody>
      </p:sp>
      <p:sp>
        <p:nvSpPr>
          <p:cNvPr id="105014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206" name="标题 1"/>
          <p:cNvSpPr>
            <a:spLocks noGrp="1"/>
          </p:cNvSpPr>
          <p:nvPr>
            <p:ph type="title"/>
          </p:nvPr>
        </p:nvSpPr>
        <p:spPr/>
        <p:txBody>
          <a:bodyPr/>
          <a:p>
            <a:r>
              <a:rPr altLang="en-US" lang="zh-CN"/>
              <a:t>智能仓储技术发展面临的挑战</a:t>
            </a:r>
            <a:endParaRPr altLang="en-US" lang="zh-CN"/>
          </a:p>
        </p:txBody>
      </p:sp>
      <p:sp>
        <p:nvSpPr>
          <p:cNvPr id="105020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仓储管理人才短缺，缺乏具备专业技能和经验的人才</a:t>
            </a:r>
            <a:endParaRPr altLang="zh-CN" dirty="0" lang="en-US">
              <a:solidFill>
                <a:schemeClr val="dk1">
                  <a:lumMod val="80000"/>
                  <a:lumOff val="20000"/>
                </a:schemeClr>
              </a:solidFill>
              <a:latin typeface="+mn-ea"/>
              <a:sym typeface="+mn-ea"/>
            </a:endParaRPr>
          </a:p>
        </p:txBody>
      </p:sp>
      <p:sp>
        <p:nvSpPr>
          <p:cNvPr id="105021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技术更新换代快，需要不断投入研发资源</a:t>
            </a:r>
            <a:endParaRPr altLang="en-US" dirty="0" lang="zh-CN">
              <a:solidFill>
                <a:schemeClr val="dk1">
                  <a:lumMod val="80000"/>
                  <a:lumOff val="20000"/>
                </a:schemeClr>
              </a:solidFill>
              <a:latin typeface="+mn-ea"/>
              <a:sym typeface="+mn-ea"/>
            </a:endParaRPr>
          </a:p>
        </p:txBody>
      </p:sp>
      <p:sp>
        <p:nvSpPr>
          <p:cNvPr id="105022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数据安全和隐私保护问题日益突出</a:t>
            </a:r>
            <a:endParaRPr altLang="en-US" dirty="0" lang="zh-CN">
              <a:solidFill>
                <a:schemeClr val="dk1">
                  <a:lumMod val="80000"/>
                  <a:lumOff val="20000"/>
                </a:schemeClr>
              </a:solidFill>
              <a:latin typeface="+mn-ea"/>
              <a:sym typeface="+mn-ea"/>
            </a:endParaRPr>
          </a:p>
        </p:txBody>
      </p:sp>
      <p:sp>
        <p:nvSpPr>
          <p:cNvPr id="105023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仓储设施建设成本高，需要大量资金投入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智能仓储技术发展面临的机遇</a:t>
            </a:r>
            <a:endParaRPr altLang="en-US" lang="zh-CN"/>
          </a:p>
        </p:txBody>
      </p:sp>
      <p:sp>
        <p:nvSpPr>
          <p:cNvPr id="105027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物流行业数字化转型加速，智能仓储技术需求增长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人工智能、机器学习等技术不断进步，提升智能仓储的自动化和智能化水平</a:t>
            </a:r>
            <a:endParaRPr dirty="0" sz="2000" err="1">
              <a:solidFill>
                <a:schemeClr val="tx1">
                  <a:lumMod val="75000"/>
                  <a:lumOff val="25000"/>
                </a:schemeClr>
              </a:solidFill>
              <a:latin typeface="+mn-ea"/>
              <a:ea typeface="+mn-ea"/>
              <a:cs typeface="+mn-ea"/>
              <a:sym typeface="+mn-lt"/>
            </a:endParaRPr>
          </a:p>
        </p:txBody>
      </p:sp>
      <p:sp>
        <p:nvSpPr>
          <p:cNvPr id="105029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0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政策支持力度加大，智能仓储技术发展迎来更多机遇</a:t>
            </a:r>
            <a:endParaRPr dirty="0" sz="2000" err="1">
              <a:solidFill>
                <a:schemeClr val="tx1">
                  <a:lumMod val="75000"/>
                  <a:lumOff val="25000"/>
                </a:schemeClr>
              </a:solidFill>
              <a:latin typeface="+mn-ea"/>
              <a:ea typeface="+mn-ea"/>
              <a:cs typeface="+mn-ea"/>
              <a:sym typeface="+mn-lt"/>
            </a:endParaRPr>
          </a:p>
        </p:txBody>
      </p:sp>
      <p:sp>
        <p:nvSpPr>
          <p:cNvPr id="1050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5G、物联网等新技术的普及，为智能仓储提供了更多可能性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50" name="标题 1"/>
          <p:cNvSpPr>
            <a:spLocks noGrp="1"/>
          </p:cNvSpPr>
          <p:nvPr>
            <p:ph type="title"/>
          </p:nvPr>
        </p:nvSpPr>
        <p:spPr/>
        <p:txBody>
          <a:bodyPr/>
          <a:p>
            <a:r>
              <a:rPr altLang="en-US" lang="zh-CN"/>
              <a:t>智能仓储技术在未来物流行业的应用前景</a:t>
            </a:r>
            <a:endParaRPr altLang="en-US" lang="zh-CN"/>
          </a:p>
        </p:txBody>
      </p:sp>
      <p:sp>
        <p:nvSpPr>
          <p:cNvPr id="10503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机遇：数字化、智能化成为物流行业发展趋势</a:t>
            </a:r>
            <a:endParaRPr altLang="en-US" dirty="0" sz="2400" lang="zh-CN">
              <a:latin typeface="+mn-ea"/>
              <a:ea typeface="+mn-ea"/>
            </a:endParaRPr>
          </a:p>
        </p:txBody>
      </p:sp>
      <p:sp>
        <p:nvSpPr>
          <p:cNvPr id="10503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机遇：政策支持和技术创新为智能仓储发展提供有力支撑</a:t>
            </a:r>
            <a:endParaRPr altLang="en-US" dirty="0" sz="2400" lang="zh-CN">
              <a:latin typeface="+mn-ea"/>
              <a:ea typeface="+mn-ea"/>
            </a:endParaRPr>
          </a:p>
        </p:txBody>
      </p:sp>
      <p:sp>
        <p:nvSpPr>
          <p:cNvPr id="10503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挑战：技术更新换代快，需要不断投入研发资源</a:t>
            </a:r>
            <a:endParaRPr altLang="en-US" dirty="0" sz="2400" lang="zh-CN">
              <a:latin typeface="+mn-ea"/>
              <a:ea typeface="+mn-ea"/>
            </a:endParaRPr>
          </a:p>
        </p:txBody>
      </p:sp>
      <p:sp>
        <p:nvSpPr>
          <p:cNvPr id="10503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挑战：数据安全与隐私保护问题日益突出</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410" name="标题"/>
          <p:cNvSpPr>
            <a:spLocks noGrp="1"/>
          </p:cNvSpPr>
          <p:nvPr>
            <p:ph type="title"/>
            <p:custDataLst>
              <p:tags r:id="rId1"/>
            </p:custDataLst>
          </p:nvPr>
        </p:nvSpPr>
        <p:spPr/>
        <p:txBody>
          <a:bodyPr/>
          <a:p>
            <a:r>
              <a:rPr altLang="en-US" dirty="0" lang="zh-CN"/>
              <a:t>结论与建议</a:t>
            </a:r>
            <a:endParaRPr altLang="en-US" dirty="0" lang="zh-CN"/>
          </a:p>
        </p:txBody>
      </p:sp>
      <p:sp>
        <p:nvSpPr>
          <p:cNvPr id="1050412"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72" name="标题 1"/>
          <p:cNvSpPr>
            <a:spLocks noGrp="1"/>
          </p:cNvSpPr>
          <p:nvPr>
            <p:ph type="title"/>
          </p:nvPr>
        </p:nvSpPr>
        <p:spPr/>
        <p:txBody>
          <a:bodyPr/>
          <a:p>
            <a:r>
              <a:rPr altLang="en-US" lang="zh-CN"/>
              <a:t>对当前智能仓储技术发展的总结</a:t>
            </a:r>
            <a:endParaRPr altLang="en-US" lang="zh-CN"/>
          </a:p>
        </p:txBody>
      </p:sp>
      <p:sp>
        <p:nvSpPr>
          <p:cNvPr id="105047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智能仓储技术已成为物流行业的重要趋势，未来发展潜力巨大。</a:t>
            </a:r>
            <a:endParaRPr altLang="en-US" dirty="0" sz="2000" lang="zh-CN" spc="150">
              <a:solidFill>
                <a:schemeClr val="tx1">
                  <a:lumMod val="85000"/>
                  <a:lumOff val="15000"/>
                </a:schemeClr>
              </a:solidFill>
              <a:latin typeface="+mn-ea"/>
              <a:sym typeface="+mn-ea"/>
            </a:endParaRPr>
          </a:p>
        </p:txBody>
      </p:sp>
      <p:sp>
        <p:nvSpPr>
          <p:cNvPr id="105048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目前智能仓储技术在应用中仍存在一些问题，如技术成熟度、成本、安全等。</a:t>
            </a:r>
            <a:endParaRPr altLang="en-US" dirty="0" sz="2000" lang="zh-CN" spc="150">
              <a:solidFill>
                <a:schemeClr val="tx1">
                  <a:lumMod val="85000"/>
                  <a:lumOff val="15000"/>
                </a:schemeClr>
              </a:solidFill>
              <a:latin typeface="+mn-ea"/>
              <a:sym typeface="+mn-ea"/>
            </a:endParaRPr>
          </a:p>
        </p:txBody>
      </p:sp>
      <p:sp>
        <p:nvSpPr>
          <p:cNvPr id="105048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针对这些问题，需要加强技术研发、制定行业标准、提高安全意识等方面的措施。</a:t>
            </a:r>
            <a:endParaRPr altLang="en-US" dirty="0" sz="2000" lang="zh-CN" spc="150">
              <a:solidFill>
                <a:schemeClr val="tx1">
                  <a:lumMod val="85000"/>
                  <a:lumOff val="15000"/>
                </a:schemeClr>
              </a:solidFill>
              <a:latin typeface="+mn-ea"/>
              <a:sym typeface="+mn-ea"/>
            </a:endParaRPr>
          </a:p>
        </p:txBody>
      </p:sp>
      <p:sp>
        <p:nvSpPr>
          <p:cNvPr id="105049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智能仓储技术的发展将为物流行业带来更多的机遇和挑战，需要行业内外共同合作推进。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532" name="标题 1"/>
          <p:cNvSpPr>
            <a:spLocks noGrp="1"/>
          </p:cNvSpPr>
          <p:nvPr>
            <p:ph type="title"/>
          </p:nvPr>
        </p:nvSpPr>
        <p:spPr/>
        <p:txBody>
          <a:bodyPr/>
          <a:p>
            <a:r>
              <a:rPr altLang="en-US" lang="zh-CN"/>
              <a:t>对未来智能仓储技术发展的建议</a:t>
            </a:r>
            <a:endParaRPr altLang="en-US" lang="zh-CN"/>
          </a:p>
        </p:txBody>
      </p:sp>
      <p:sp>
        <p:nvSpPr>
          <p:cNvPr id="10505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加大研发投入，持续推进技术创新</a:t>
            </a:r>
            <a:endParaRPr altLang="en-US" dirty="0" sz="2000" lang="zh-CN" spc="150">
              <a:solidFill>
                <a:schemeClr val="tx1">
                  <a:lumMod val="75000"/>
                  <a:lumOff val="25000"/>
                </a:schemeClr>
              </a:solidFill>
              <a:latin typeface="+mn-ea"/>
              <a:sym typeface="+mn-ea"/>
            </a:endParaRPr>
          </a:p>
        </p:txBody>
      </p:sp>
      <p:sp>
        <p:nvSpPr>
          <p:cNvPr id="10505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加强跨行业合作，实现资源共享与优势互补</a:t>
            </a:r>
            <a:endParaRPr altLang="en-US" dirty="0" sz="2000" lang="zh-CN" spc="150">
              <a:solidFill>
                <a:schemeClr val="tx1">
                  <a:lumMod val="75000"/>
                  <a:lumOff val="25000"/>
                </a:schemeClr>
              </a:solidFill>
              <a:latin typeface="+mn-ea"/>
              <a:sym typeface="+mn-ea"/>
            </a:endParaRPr>
          </a:p>
        </p:txBody>
      </p:sp>
      <p:sp>
        <p:nvSpPr>
          <p:cNvPr id="10505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制定行业标准，规范市场秩序</a:t>
            </a:r>
            <a:endParaRPr altLang="en-US" dirty="0" sz="2000" lang="zh-CN" spc="150">
              <a:solidFill>
                <a:schemeClr val="tx1">
                  <a:lumMod val="75000"/>
                  <a:lumOff val="25000"/>
                </a:schemeClr>
              </a:solidFill>
              <a:latin typeface="+mn-ea"/>
              <a:sym typeface="+mn-ea"/>
            </a:endParaRPr>
          </a:p>
        </p:txBody>
      </p:sp>
      <p:sp>
        <p:nvSpPr>
          <p:cNvPr id="10505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培养专业人才，提升从业人员素质</a:t>
            </a:r>
            <a:endParaRPr altLang="en-US" dirty="0" sz="2000" lang="zh-CN" spc="150">
              <a:solidFill>
                <a:schemeClr val="tx1">
                  <a:lumMod val="75000"/>
                  <a:lumOff val="25000"/>
                </a:schemeClr>
              </a:solidFill>
              <a:latin typeface="+mn-ea"/>
              <a:sym typeface="+mn-ea"/>
            </a:endParaRPr>
          </a:p>
        </p:txBody>
      </p:sp>
      <p:sp>
        <p:nvSpPr>
          <p:cNvPr id="10505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9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594"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7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3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9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4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9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25.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2024-01-05T18:49:29Z</dcterms:created>
  <dcterms:modified xsi:type="dcterms:W3CDTF">2024-01-05T18:49:29Z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dd356332bd014ec9b572781103577a84_21</vt:lpwstr>
  </property>
</Properties>
</file>