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045" r:id="rId1"/>
    <p:sldMasterId id="2147491082" r:id="rId2"/>
  </p:sldMasterIdLst>
  <p:notesMasterIdLst>
    <p:notesMasterId r:id="rId3"/>
  </p:notesMasterIdLst>
  <p:sldIdLst>
    <p:sldId id="3706" r:id="rId4"/>
    <p:sldId id="3709" r:id="rId5"/>
    <p:sldId id="3712" r:id="rId6"/>
    <p:sldId id="3715" r:id="rId7"/>
    <p:sldId id="3721" r:id="rId9"/>
    <p:sldId id="3724" r:id="rId10"/>
    <p:sldId id="3727" r:id="rId11"/>
    <p:sldId id="3730" r:id="rId12"/>
    <p:sldId id="3736" r:id="rId14"/>
    <p:sldId id="3739" r:id="rId15"/>
    <p:sldId id="3742" r:id="rId16"/>
    <p:sldId id="3745" r:id="rId17"/>
    <p:sldId id="3751" r:id="rId19"/>
    <p:sldId id="3754" r:id="rId20"/>
    <p:sldId id="3757" r:id="rId21"/>
    <p:sldId id="3760" r:id="rId22"/>
    <p:sldId id="3766" r:id="rId24"/>
    <p:sldId id="3769" r:id="rId25"/>
    <p:sldId id="3772" r:id="rId26"/>
    <p:sldId id="3775" r:id="rId27"/>
    <p:sldId id="3781" r:id="rId29"/>
    <p:sldId id="3784" r:id="rId30"/>
    <p:sldId id="3787" r:id="rId31"/>
    <p:sldId id="3790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046" r:id="rId1"/>
    <p:sldLayoutId id="2147491047" r:id="rId2"/>
    <p:sldLayoutId id="2147491048" r:id="rId3"/>
    <p:sldLayoutId id="2147491049" r:id="rId4"/>
    <p:sldLayoutId id="2147491050" r:id="rId5"/>
    <p:sldLayoutId id="2147491051" r:id="rId6"/>
    <p:sldLayoutId id="2147491052" r:id="rId7"/>
    <p:sldLayoutId id="2147491053" r:id="rId8"/>
    <p:sldLayoutId id="2147491054" r:id="rId9"/>
    <p:sldLayoutId id="2147491055" r:id="rId10"/>
    <p:sldLayoutId id="214749105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1083" r:id="rId1"/>
    <p:sldLayoutId id="2147491084" r:id="rId2"/>
    <p:sldLayoutId id="2147491085" r:id="rId3"/>
    <p:sldLayoutId id="2147491086" r:id="rId4"/>
    <p:sldLayoutId id="2147491087" r:id="rId5"/>
    <p:sldLayoutId id="2147491088" r:id="rId6"/>
    <p:sldLayoutId id="2147491089" r:id="rId7"/>
    <p:sldLayoutId id="2147491090" r:id="rId8"/>
    <p:sldLayoutId id="2147491091" r:id="rId9"/>
    <p:sldLayoutId id="2147491092" r:id="rId10"/>
    <p:sldLayoutId id="214749109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tags" Target="../tags/tag115.xml"/><Relationship Id="rId14" Type="http://schemas.openxmlformats.org/officeDocument/2006/relationships/tags" Target="../tags/tag116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tags" Target="../tags/tag173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tags" Target="../tags/tag190.xml"/><Relationship Id="rId18" Type="http://schemas.openxmlformats.org/officeDocument/2006/relationships/tags" Target="../tags/tag191.xml"/><Relationship Id="rId19" Type="http://schemas.openxmlformats.org/officeDocument/2006/relationships/tags" Target="../tags/tag192.xml"/><Relationship Id="rId20" Type="http://schemas.openxmlformats.org/officeDocument/2006/relationships/tags" Target="../tags/tag193.xml"/><Relationship Id="rId21" Type="http://schemas.openxmlformats.org/officeDocument/2006/relationships/tags" Target="../tags/tag194.xml"/><Relationship Id="rId22" Type="http://schemas.openxmlformats.org/officeDocument/2006/relationships/tags" Target="../tags/tag195.xml"/><Relationship Id="rId23" Type="http://schemas.openxmlformats.org/officeDocument/2006/relationships/tags" Target="../tags/tag196.xml"/><Relationship Id="rId24" Type="http://schemas.openxmlformats.org/officeDocument/2006/relationships/tags" Target="../tags/tag197.xml"/><Relationship Id="rId25" Type="http://schemas.openxmlformats.org/officeDocument/2006/relationships/tags" Target="../tags/tag198.xml"/><Relationship Id="rId26" Type="http://schemas.openxmlformats.org/officeDocument/2006/relationships/tags" Target="../tags/tag199.xml"/><Relationship Id="rId27" Type="http://schemas.openxmlformats.org/officeDocument/2006/relationships/tags" Target="../tags/tag200.xml"/><Relationship Id="rId28" Type="http://schemas.openxmlformats.org/officeDocument/2006/relationships/tags" Target="../tags/tag201.xml"/><Relationship Id="rId29" Type="http://schemas.openxmlformats.org/officeDocument/2006/relationships/tags" Target="../tags/tag202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tags" Target="../tags/tag289.xml"/><Relationship Id="rId16" Type="http://schemas.openxmlformats.org/officeDocument/2006/relationships/tags" Target="../tags/tag290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跨文化管理与国际合作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17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跨文化管理的重要性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跨文化管理的策略与实践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国际合作与交流的机遇与挑战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跨文化管理与国际合作的未来趋势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fontScale="74167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跨文化管理与国际合作的实践经验分享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跨文化管理的重要性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全球化背景下的跨文化管理</a:t>
            </a:r>
            <a:endParaRPr altLang="en-US" lang="zh-CN"/>
          </a:p>
        </p:txBody>
      </p:sp>
      <p:sp>
        <p:nvSpPr>
          <p:cNvPr id="104897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跨文化管理的实践方法和策略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8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跨文化管理对国际合作的影响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跨文化管理在跨国企业中的重要性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0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全球化趋势下的跨文化管理挑战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跨国企业面临的挑战</a:t>
            </a:r>
            <a:endParaRPr altLang="en-US" lang="zh-CN"/>
          </a:p>
        </p:txBody>
      </p:sp>
      <p:sp>
        <p:nvSpPr>
          <p:cNvPr id="10490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文化差异：不同国家之间的文化差异导致沟通障碍和误解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语言障碍：语言差异使得跨国企业难以有效沟通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法律法规：不同国家的法律法规和政策环境对跨国企业有不同的要求和限制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人力资源管理：跨国企业需要面对不同国家的人力资源管理问题，如招聘、培训、薪酬等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跨文化管理对企业发展的影响</a:t>
            </a:r>
            <a:endParaRPr altLang="en-US" lang="zh-CN"/>
          </a:p>
        </p:txBody>
      </p:sp>
      <p:sp>
        <p:nvSpPr>
          <p:cNvPr id="104909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增强企业创新能力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0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降低文化冲突风险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提升企业竞争力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2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促进企业国际化发展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跨文化管理的策略与实践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文化差异的认识与理解</a:t>
            </a:r>
            <a:endParaRPr altLang="en-US" lang="zh-CN"/>
          </a:p>
        </p:txBody>
      </p:sp>
      <p:sp>
        <p:nvSpPr>
          <p:cNvPr id="104922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文化差异的定义与表现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文化差异对管理的影响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跨文化沟通的技巧与策略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文化融合的实践与案例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跨文化沟通技巧与策略</a:t>
            </a:r>
            <a:endParaRPr altLang="en-US" lang="zh-CN"/>
          </a:p>
        </p:txBody>
      </p:sp>
      <p:sp>
        <p:nvSpPr>
          <p:cNvPr id="104928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文化敏感度：提高对不同文化的敏感度，避免文化冲突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语言与非语言沟通：了解并尊重不同文化背景下的沟通方式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倾听与理解：积极倾听并理解对方观点，避免误解和冲突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跨文化沟通培训：通过培训提高跨文化沟通能力，增强合作效果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跨文化团队建设与管理</a:t>
            </a:r>
            <a:endParaRPr altLang="en-US" lang="zh-CN"/>
          </a:p>
        </p:txBody>
      </p:sp>
      <p:sp>
        <p:nvSpPr>
          <p:cNvPr id="104934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5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5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5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5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跨文化团队的定义与特点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跨文化团队实践案例分享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跨文化团队管理的策略与方法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跨文化团队建设的原则与目标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国际合作与交流的机遇与挑战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国际合作的意义与价值</a:t>
            </a:r>
            <a:endParaRPr altLang="en-US" lang="zh-CN"/>
          </a:p>
        </p:txBody>
      </p:sp>
      <p:sp>
        <p:nvSpPr>
          <p:cNvPr id="1049490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促进文化交流与融合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496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0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推动经济发展与合作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502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6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增进相互理解与信任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508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2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提升国际形象与地位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跨国合作的模式与案例</a:t>
            </a:r>
            <a:endParaRPr altLang="en-US" lang="zh-CN"/>
          </a:p>
        </p:txBody>
      </p:sp>
      <p:sp>
        <p:nvSpPr>
          <p:cNvPr id="10495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跨国合作模式：合资、合作、并购等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跨国合作案例：国际品牌合作、跨国技术研发合作等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跨国合作机遇：拓展市场、获取资源、提升技术等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跨国合作挑战：文化差异、法律法规、市场风险等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应对国际合作中的挑战与风险</a:t>
            </a:r>
            <a:endParaRPr altLang="en-US" lang="zh-CN"/>
          </a:p>
        </p:txBody>
      </p:sp>
      <p:sp>
        <p:nvSpPr>
          <p:cNvPr id="10496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文化差异：尊重并理解不同文化背景，促进文化交流与融合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法律法规：遵守国际法律法规，确保合作合规性，避免法律风险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知识产权保护：加强知识产权保护意识，避免知识产权纠纷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信息安全：加强信息安全保护，确保合作过程中的信息安全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跨文化管理与国际合作的未来趋势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全球化趋势下的跨文化管理变革</a:t>
            </a:r>
            <a:endParaRPr altLang="en-US" lang="zh-CN"/>
          </a:p>
        </p:txBody>
      </p:sp>
      <p:sp>
        <p:nvSpPr>
          <p:cNvPr id="104972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跨文化管理与国际合作的发展趋势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全球化趋势下的跨文化管理变革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未来跨文化管理的挑战与机遇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全球化趋势下的跨文化管理变革的实践案例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国际合作与交流的未来展望</a:t>
            </a:r>
            <a:endParaRPr altLang="en-US" lang="zh-CN"/>
          </a:p>
        </p:txBody>
      </p:sp>
      <p:sp>
        <p:nvSpPr>
          <p:cNvPr id="104977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全球化趋势下的跨文化管理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国际合作与交流的未来趋势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跨国公司的发展与挑战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未来国际合作与交流的机遇与挑战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培养国际化人才的关键要素</a:t>
            </a:r>
            <a:endParaRPr altLang="en-US" lang="zh-CN"/>
          </a:p>
        </p:txBody>
      </p:sp>
      <p:sp>
        <p:nvSpPr>
          <p:cNvPr id="10498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1605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语言能力：掌握多种语言，能够进行跨文化交流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42"/>
          <p:cNvSpPr/>
          <p:nvPr>
            <p:custDataLst>
              <p:tags r:id="rId3"/>
            </p:custDataLst>
          </p:nvPr>
        </p:nvSpPr>
        <p:spPr>
          <a:xfrm>
            <a:off x="957994" y="2837551"/>
            <a:ext cx="1568086" cy="11104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任意多边形 18"/>
          <p:cNvSpPr/>
          <p:nvPr>
            <p:custDataLst>
              <p:tags r:id="rId4"/>
            </p:custDataLst>
          </p:nvPr>
        </p:nvSpPr>
        <p:spPr>
          <a:xfrm rot="5400000">
            <a:off x="333838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01535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文化意识：了解不同文化背景，尊重文化差异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43"/>
          <p:cNvSpPr/>
          <p:nvPr>
            <p:custDataLst>
              <p:tags r:id="rId6"/>
            </p:custDataLst>
          </p:nvPr>
        </p:nvSpPr>
        <p:spPr>
          <a:xfrm>
            <a:off x="3135144" y="2837551"/>
            <a:ext cx="1568086" cy="11104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1827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跨文化沟通技巧：学会倾听、表达和协商，建立良好的人际关系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44"/>
          <p:cNvSpPr/>
          <p:nvPr>
            <p:custDataLst>
              <p:tags r:id="rId9"/>
            </p:custDataLst>
          </p:nvPr>
        </p:nvSpPr>
        <p:spPr>
          <a:xfrm>
            <a:off x="5312293" y="2837551"/>
            <a:ext cx="1568086" cy="11104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36897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团队协作能力：能够与来自不同文化背景的人合作，共同完成任务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45"/>
          <p:cNvSpPr/>
          <p:nvPr>
            <p:custDataLst>
              <p:tags r:id="rId12"/>
            </p:custDataLst>
          </p:nvPr>
        </p:nvSpPr>
        <p:spPr>
          <a:xfrm>
            <a:off x="7488770" y="2837551"/>
            <a:ext cx="1568086" cy="11104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54612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学习能力：不断学习新知识，适应不同文化环境下的工作要求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5"/>
          <p:cNvSpPr/>
          <p:nvPr>
            <p:custDataLst>
              <p:tags r:id="rId15"/>
            </p:custDataLst>
          </p:nvPr>
        </p:nvSpPr>
        <p:spPr>
          <a:xfrm>
            <a:off x="9665920" y="2837551"/>
            <a:ext cx="1568086" cy="11104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跨文化管理与国际合作的实践经验分享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成功案例分析与实践经验总结</a:t>
            </a:r>
            <a:endParaRPr altLang="en-US" lang="zh-CN"/>
          </a:p>
        </p:txBody>
      </p:sp>
      <p:sp>
        <p:nvSpPr>
          <p:cNvPr id="104994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经验教训分享：分析成功案例中的不足之处，分享在跨文化管理与国际合作中需要注意的问题和经验教训，以避免类似问题的出现。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成功案例介绍：选取具有代表性的跨文化管理与国际合作成功案例，如某跨国公司或国际组织在跨文化管理与国际合作方面的成功实践。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实践经验总结：从成功案例中提炼出跨文化管理与国际合作的实践经验，如沟通技巧、文化适应策略、团队协作方法等，并进行归纳和总结。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未来展望：结合当前跨文化管理与国际合作的发展趋势，对未来跨文化管理与国际合作的发展进行展望，提出相应的建议和措施。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跨文化管理与国际合作中的成功要素探讨</a:t>
            </a:r>
            <a:endParaRPr altLang="en-US" lang="zh-CN"/>
          </a:p>
        </p:txBody>
      </p:sp>
      <p:sp>
        <p:nvSpPr>
          <p:cNvPr id="105001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尊重文化差异：在跨文化管理中，尊重文化差异是促进国际合作的重要前提。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建立共同价值观：在跨文化管理中，建立共同价值观是促进国际合作的关键因素之一。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有效沟通：在跨文化管理中，有效沟通是促进国际合作的重要手段。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灵活适应：在跨文化管理中，灵活适应是促进国际合作的重要能力。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6818"/>
          </a:bodyPr>
          <a:p>
            <a:r>
              <a:rPr altLang="en-US" lang="zh-CN"/>
              <a:t>未来跨文化管理与国际合作的发展方向预测</a:t>
            </a:r>
            <a:endParaRPr altLang="en-US" lang="zh-CN"/>
          </a:p>
        </p:txBody>
      </p:sp>
      <p:sp>
        <p:nvSpPr>
          <p:cNvPr id="10500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多元化团队的建设：未来将更加注重多元化团队的建设，通过不同文化背景的人才交流与合作，提高企业的创新能力和竞争力。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全球化趋势下的跨文化管理：随着全球化的加速，跨文化管理将成为企业国际合作的重要手段，未来将更加注重文化差异的识别和应对。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技术创新推动国际合作：随着科技的不断进步，跨国企业将更加注重技术创新和研发合作，以推动全球经济的可持续发展。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社会责任与可持续发展：跨国企业将更加注重社会责任和可持续发展，通过参与公益事业和环保行动，树立良好的企业形象，促进国际合作的长远发展。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3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13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13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0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7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19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2023-12-19T08:30:39Z</dcterms:created>
  <dcterms:modified xsi:type="dcterms:W3CDTF">2023-12-19T08:30:39Z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c638f14780264918b0edaf9e3ab975e1_21</vt:lpwstr>
  </property>
</Properties>
</file>