
<file path=[Content_Types].xml><?xml version="1.0" encoding="utf-8"?>
<Types xmlns="http://schemas.openxmlformats.org/package/2006/content-types">
  <Default Extension="png" ContentType="image/png"/>
  <Default Extension="tmp" ContentType="image/png"/>
  <Default Extension="emf" ContentType="image/x-emf"/>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7" r:id="rId1"/>
    <p:sldMasterId id="2147483648" r:id="rId2"/>
  </p:sldMasterIdLst>
  <p:notesMasterIdLst>
    <p:notesMasterId r:id="rId9"/>
  </p:notesMasterIdLst>
  <p:handoutMasterIdLst>
    <p:handoutMasterId r:id="rId10"/>
  </p:handoutMasterIdLst>
  <p:sldIdLst>
    <p:sldId id="265" r:id="rId3"/>
    <p:sldId id="267" r:id="rId4"/>
    <p:sldId id="259" r:id="rId5"/>
    <p:sldId id="275" r:id="rId6"/>
    <p:sldId id="268" r:id="rId7"/>
    <p:sldId id="276" r:id="rId8"/>
  </p:sldIdLst>
  <p:sldSz cx="6858000" cy="9906000" type="A4"/>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560" userDrawn="1">
          <p15:clr>
            <a:srgbClr val="A4A3A4"/>
          </p15:clr>
        </p15:guide>
        <p15:guide id="2" pos="288" userDrawn="1">
          <p15:clr>
            <a:srgbClr val="A4A3A4"/>
          </p15:clr>
        </p15:guide>
        <p15:guide id="3" orient="horz" pos="585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095D8"/>
    <a:srgbClr val="00B050"/>
    <a:srgbClr val="604A7B"/>
    <a:srgbClr val="EC6900"/>
    <a:srgbClr val="7030A0"/>
    <a:srgbClr val="385D8A"/>
    <a:srgbClr val="883A72"/>
    <a:srgbClr val="4D6082"/>
    <a:srgbClr val="E6E6E6"/>
    <a:srgbClr val="EB7112"/>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5" autoAdjust="0"/>
    <p:restoredTop sz="95332" autoAdjust="0"/>
  </p:normalViewPr>
  <p:slideViewPr>
    <p:cSldViewPr>
      <p:cViewPr varScale="1">
        <p:scale>
          <a:sx n="58" d="100"/>
          <a:sy n="58" d="100"/>
        </p:scale>
        <p:origin x="2578" y="58"/>
      </p:cViewPr>
      <p:guideLst>
        <p:guide orient="horz" pos="4560"/>
        <p:guide pos="288"/>
        <p:guide orient="horz" pos="5856"/>
      </p:guideLst>
    </p:cSldViewPr>
  </p:slideViewPr>
  <p:notesTextViewPr>
    <p:cViewPr>
      <p:scale>
        <a:sx n="100" d="100"/>
        <a:sy n="100" d="100"/>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5659" cy="49800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50443" y="0"/>
            <a:ext cx="2945659" cy="498003"/>
          </a:xfrm>
          <a:prstGeom prst="rect">
            <a:avLst/>
          </a:prstGeom>
        </p:spPr>
        <p:txBody>
          <a:bodyPr vert="horz" lIns="91440" tIns="45720" rIns="91440" bIns="45720" rtlCol="0"/>
          <a:lstStyle>
            <a:lvl1pPr algn="r">
              <a:defRPr sz="1200"/>
            </a:lvl1pPr>
          </a:lstStyle>
          <a:p>
            <a:fld id="{891B30A0-73C3-456D-B45D-40082665B24F}" type="datetimeFigureOut">
              <a:rPr lang="zh-CN" altLang="en-US" smtClean="0"/>
              <a:t>2025/1/3</a:t>
            </a:fld>
            <a:endParaRPr lang="zh-CN" altLang="en-US"/>
          </a:p>
        </p:txBody>
      </p:sp>
      <p:sp>
        <p:nvSpPr>
          <p:cNvPr id="4" name="页脚占位符 3"/>
          <p:cNvSpPr>
            <a:spLocks noGrp="1"/>
          </p:cNvSpPr>
          <p:nvPr>
            <p:ph type="ftr" sz="quarter" idx="2"/>
          </p:nvPr>
        </p:nvSpPr>
        <p:spPr>
          <a:xfrm>
            <a:off x="0" y="9430224"/>
            <a:ext cx="2945659" cy="498002"/>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50443" y="9430224"/>
            <a:ext cx="2945659" cy="498002"/>
          </a:xfrm>
          <a:prstGeom prst="rect">
            <a:avLst/>
          </a:prstGeom>
        </p:spPr>
        <p:txBody>
          <a:bodyPr vert="horz" lIns="91440" tIns="45720" rIns="91440" bIns="45720" rtlCol="0" anchor="b"/>
          <a:lstStyle>
            <a:lvl1pPr algn="r">
              <a:defRPr sz="1200"/>
            </a:lvl1pPr>
          </a:lstStyle>
          <a:p>
            <a:fld id="{3ECBA7B8-4165-48F4-91DF-9122F3B27924}" type="slidenum">
              <a:rPr lang="zh-CN" altLang="en-US" smtClean="0"/>
              <a:t>‹#›</a:t>
            </a:fld>
            <a:endParaRPr lang="zh-CN" altLang="en-US"/>
          </a:p>
        </p:txBody>
      </p:sp>
    </p:spTree>
    <p:extLst>
      <p:ext uri="{BB962C8B-B14F-4D97-AF65-F5344CB8AC3E}">
        <p14:creationId xmlns:p14="http://schemas.microsoft.com/office/powerpoint/2010/main" val="23621925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49688" y="0"/>
            <a:ext cx="2946400" cy="498475"/>
          </a:xfrm>
          <a:prstGeom prst="rect">
            <a:avLst/>
          </a:prstGeom>
        </p:spPr>
        <p:txBody>
          <a:bodyPr vert="horz" lIns="91440" tIns="45720" rIns="91440" bIns="45720" rtlCol="0"/>
          <a:lstStyle>
            <a:lvl1pPr algn="r">
              <a:defRPr sz="1200"/>
            </a:lvl1pPr>
          </a:lstStyle>
          <a:p>
            <a:fld id="{7D6C9B1F-92B3-499C-B79D-BF15563B498A}" type="datetimeFigureOut">
              <a:rPr lang="zh-CN" altLang="en-US" smtClean="0"/>
              <a:t>2025/1/3</a:t>
            </a:fld>
            <a:endParaRPr lang="zh-CN" altLang="en-US"/>
          </a:p>
        </p:txBody>
      </p:sp>
      <p:sp>
        <p:nvSpPr>
          <p:cNvPr id="4" name="幻灯片图像占位符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79450" y="4778375"/>
            <a:ext cx="5438775" cy="3908425"/>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429750"/>
            <a:ext cx="2946400" cy="498475"/>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49688" y="9429750"/>
            <a:ext cx="2946400" cy="498475"/>
          </a:xfrm>
          <a:prstGeom prst="rect">
            <a:avLst/>
          </a:prstGeom>
        </p:spPr>
        <p:txBody>
          <a:bodyPr vert="horz" lIns="91440" tIns="45720" rIns="91440" bIns="45720" rtlCol="0" anchor="b"/>
          <a:lstStyle>
            <a:lvl1pPr algn="r">
              <a:defRPr sz="1200"/>
            </a:lvl1pPr>
          </a:lstStyle>
          <a:p>
            <a:fld id="{34EB4FAA-F6D1-4E8C-A297-17004FEB7DF8}" type="slidenum">
              <a:rPr lang="zh-CN" altLang="en-US" smtClean="0"/>
              <a:t>‹#›</a:t>
            </a:fld>
            <a:endParaRPr lang="zh-CN" altLang="en-US"/>
          </a:p>
        </p:txBody>
      </p:sp>
    </p:spTree>
    <p:extLst>
      <p:ext uri="{BB962C8B-B14F-4D97-AF65-F5344CB8AC3E}">
        <p14:creationId xmlns:p14="http://schemas.microsoft.com/office/powerpoint/2010/main" val="2009911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png"/><Relationship Id="rId12" Type="http://schemas.openxmlformats.org/officeDocument/2006/relationships/image" Target="../media/image11.jpg"/><Relationship Id="rId2" Type="http://schemas.openxmlformats.org/officeDocument/2006/relationships/image" Target="../media/image1.jpg"/><Relationship Id="rId1" Type="http://schemas.openxmlformats.org/officeDocument/2006/relationships/slideMaster" Target="../slideMasters/slideMaster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B7CA6A-56F0-1F3C-2D9F-2A8B3B8669BC}"/>
              </a:ext>
            </a:extLst>
          </p:cNvPr>
          <p:cNvSpPr/>
          <p:nvPr userDrawn="1"/>
        </p:nvSpPr>
        <p:spPr>
          <a:xfrm>
            <a:off x="228600" y="457200"/>
            <a:ext cx="64770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6541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5408632" y="8622806"/>
            <a:ext cx="840202" cy="841596"/>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17" name="bk object 17"/>
          <p:cNvSpPr/>
          <p:nvPr/>
        </p:nvSpPr>
        <p:spPr>
          <a:xfrm>
            <a:off x="2450148" y="2674620"/>
            <a:ext cx="2353292" cy="585216"/>
          </a:xfrm>
          <a:prstGeom prst="rect">
            <a:avLst/>
          </a:prstGeom>
          <a:blipFill>
            <a:blip r:embed="rId3"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18" name="bk object 18"/>
          <p:cNvSpPr/>
          <p:nvPr/>
        </p:nvSpPr>
        <p:spPr>
          <a:xfrm>
            <a:off x="1738874" y="3445563"/>
            <a:ext cx="3376449" cy="331845"/>
          </a:xfrm>
          <a:prstGeom prst="rect">
            <a:avLst/>
          </a:prstGeom>
          <a:blipFill>
            <a:blip r:embed="rId4"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19" name="bk object 19"/>
          <p:cNvSpPr/>
          <p:nvPr/>
        </p:nvSpPr>
        <p:spPr>
          <a:xfrm>
            <a:off x="2677661" y="5650936"/>
            <a:ext cx="1549159" cy="906129"/>
          </a:xfrm>
          <a:prstGeom prst="rect">
            <a:avLst/>
          </a:prstGeom>
          <a:blipFill>
            <a:blip r:embed="rId5">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21" name="bk object 21"/>
          <p:cNvSpPr/>
          <p:nvPr/>
        </p:nvSpPr>
        <p:spPr>
          <a:xfrm>
            <a:off x="1280152" y="4590258"/>
            <a:ext cx="1430288" cy="1017329"/>
          </a:xfrm>
          <a:prstGeom prst="rect">
            <a:avLst/>
          </a:prstGeom>
          <a:blipFill>
            <a:blip r:embed="rId6"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22" name="bk object 22"/>
          <p:cNvSpPr/>
          <p:nvPr/>
        </p:nvSpPr>
        <p:spPr>
          <a:xfrm>
            <a:off x="1295400" y="4572000"/>
            <a:ext cx="1447800" cy="990600"/>
          </a:xfrm>
          <a:prstGeom prst="rect">
            <a:avLst/>
          </a:prstGeom>
          <a:blipFill>
            <a:blip r:embed="rId7"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23" name="bk object 23"/>
          <p:cNvSpPr/>
          <p:nvPr/>
        </p:nvSpPr>
        <p:spPr>
          <a:xfrm>
            <a:off x="4166595" y="4590258"/>
            <a:ext cx="1497371" cy="1017329"/>
          </a:xfrm>
          <a:prstGeom prst="rect">
            <a:avLst/>
          </a:prstGeom>
          <a:blipFill>
            <a:blip r:embed="rId8"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24" name="bk object 24"/>
          <p:cNvSpPr/>
          <p:nvPr/>
        </p:nvSpPr>
        <p:spPr>
          <a:xfrm>
            <a:off x="4419600" y="4495800"/>
            <a:ext cx="1270254" cy="1226822"/>
          </a:xfrm>
          <a:prstGeom prst="rect">
            <a:avLst/>
          </a:prstGeom>
          <a:blipFill>
            <a:blip r:embed="rId9"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dirty="0"/>
          </a:p>
        </p:txBody>
      </p:sp>
      <p:sp>
        <p:nvSpPr>
          <p:cNvPr id="25" name="bk object 25"/>
          <p:cNvSpPr/>
          <p:nvPr/>
        </p:nvSpPr>
        <p:spPr>
          <a:xfrm>
            <a:off x="3390391" y="4439411"/>
            <a:ext cx="1012190" cy="425450"/>
          </a:xfrm>
          <a:custGeom>
            <a:avLst/>
            <a:gdLst/>
            <a:ahLst/>
            <a:cxnLst/>
            <a:rect l="l" t="t" r="r" b="b"/>
            <a:pathLst>
              <a:path w="1012189" h="425450">
                <a:moveTo>
                  <a:pt x="1011936" y="318897"/>
                </a:moveTo>
                <a:lnTo>
                  <a:pt x="799338" y="318897"/>
                </a:lnTo>
                <a:lnTo>
                  <a:pt x="933577" y="425196"/>
                </a:lnTo>
                <a:lnTo>
                  <a:pt x="1011936" y="318897"/>
                </a:lnTo>
                <a:close/>
              </a:path>
              <a:path w="1012189" h="425450">
                <a:moveTo>
                  <a:pt x="106299" y="0"/>
                </a:moveTo>
                <a:lnTo>
                  <a:pt x="0" y="0"/>
                </a:lnTo>
                <a:lnTo>
                  <a:pt x="62935" y="1079"/>
                </a:lnTo>
                <a:lnTo>
                  <a:pt x="124851" y="4273"/>
                </a:lnTo>
                <a:lnTo>
                  <a:pt x="185574" y="9518"/>
                </a:lnTo>
                <a:lnTo>
                  <a:pt x="244929" y="16746"/>
                </a:lnTo>
                <a:lnTo>
                  <a:pt x="302741" y="25894"/>
                </a:lnTo>
                <a:lnTo>
                  <a:pt x="358837" y="36896"/>
                </a:lnTo>
                <a:lnTo>
                  <a:pt x="413041" y="49686"/>
                </a:lnTo>
                <a:lnTo>
                  <a:pt x="465179" y="64200"/>
                </a:lnTo>
                <a:lnTo>
                  <a:pt x="515076" y="80371"/>
                </a:lnTo>
                <a:lnTo>
                  <a:pt x="562559" y="98135"/>
                </a:lnTo>
                <a:lnTo>
                  <a:pt x="607452" y="117426"/>
                </a:lnTo>
                <a:lnTo>
                  <a:pt x="649580" y="138179"/>
                </a:lnTo>
                <a:lnTo>
                  <a:pt x="688770" y="160329"/>
                </a:lnTo>
                <a:lnTo>
                  <a:pt x="724847" y="183810"/>
                </a:lnTo>
                <a:lnTo>
                  <a:pt x="757636" y="208557"/>
                </a:lnTo>
                <a:lnTo>
                  <a:pt x="786962" y="234504"/>
                </a:lnTo>
                <a:lnTo>
                  <a:pt x="834531" y="289739"/>
                </a:lnTo>
                <a:lnTo>
                  <a:pt x="852424" y="318897"/>
                </a:lnTo>
                <a:lnTo>
                  <a:pt x="958723" y="318897"/>
                </a:lnTo>
                <a:lnTo>
                  <a:pt x="918951" y="261587"/>
                </a:lnTo>
                <a:lnTo>
                  <a:pt x="863935" y="208557"/>
                </a:lnTo>
                <a:lnTo>
                  <a:pt x="831146" y="183810"/>
                </a:lnTo>
                <a:lnTo>
                  <a:pt x="795069" y="160329"/>
                </a:lnTo>
                <a:lnTo>
                  <a:pt x="755879" y="138179"/>
                </a:lnTo>
                <a:lnTo>
                  <a:pt x="713751" y="117426"/>
                </a:lnTo>
                <a:lnTo>
                  <a:pt x="668858" y="98135"/>
                </a:lnTo>
                <a:lnTo>
                  <a:pt x="621375" y="80371"/>
                </a:lnTo>
                <a:lnTo>
                  <a:pt x="571478" y="64200"/>
                </a:lnTo>
                <a:lnTo>
                  <a:pt x="519340" y="49686"/>
                </a:lnTo>
                <a:lnTo>
                  <a:pt x="465136" y="36896"/>
                </a:lnTo>
                <a:lnTo>
                  <a:pt x="409040" y="25894"/>
                </a:lnTo>
                <a:lnTo>
                  <a:pt x="351228" y="16746"/>
                </a:lnTo>
                <a:lnTo>
                  <a:pt x="291873" y="9518"/>
                </a:lnTo>
                <a:lnTo>
                  <a:pt x="231150" y="4273"/>
                </a:lnTo>
                <a:lnTo>
                  <a:pt x="169234" y="1079"/>
                </a:lnTo>
                <a:lnTo>
                  <a:pt x="106299" y="0"/>
                </a:lnTo>
                <a:close/>
              </a:path>
            </a:pathLst>
          </a:custGeom>
          <a:solidFill>
            <a:srgbClr val="E36C09"/>
          </a:solidFill>
        </p:spPr>
        <p:txBody>
          <a:bodyPr wrap="square" lIns="0" tIns="0" rIns="0" bIns="0" rtlCol="0"/>
          <a:lstStyle/>
          <a:p>
            <a:endParaRPr/>
          </a:p>
        </p:txBody>
      </p:sp>
      <p:sp>
        <p:nvSpPr>
          <p:cNvPr id="26" name="bk object 26"/>
          <p:cNvSpPr/>
          <p:nvPr/>
        </p:nvSpPr>
        <p:spPr>
          <a:xfrm>
            <a:off x="2510027" y="4439411"/>
            <a:ext cx="934085" cy="425450"/>
          </a:xfrm>
          <a:custGeom>
            <a:avLst/>
            <a:gdLst/>
            <a:ahLst/>
            <a:cxnLst/>
            <a:rect l="l" t="t" r="r" b="b"/>
            <a:pathLst>
              <a:path w="934085" h="425450">
                <a:moveTo>
                  <a:pt x="880363" y="0"/>
                </a:moveTo>
                <a:lnTo>
                  <a:pt x="817498" y="1067"/>
                </a:lnTo>
                <a:lnTo>
                  <a:pt x="755825" y="4222"/>
                </a:lnTo>
                <a:lnTo>
                  <a:pt x="695492" y="9392"/>
                </a:lnTo>
                <a:lnTo>
                  <a:pt x="636650" y="16506"/>
                </a:lnTo>
                <a:lnTo>
                  <a:pt x="579447" y="25491"/>
                </a:lnTo>
                <a:lnTo>
                  <a:pt x="524032" y="36275"/>
                </a:lnTo>
                <a:lnTo>
                  <a:pt x="470554" y="48787"/>
                </a:lnTo>
                <a:lnTo>
                  <a:pt x="419162" y="62955"/>
                </a:lnTo>
                <a:lnTo>
                  <a:pt x="370006" y="78706"/>
                </a:lnTo>
                <a:lnTo>
                  <a:pt x="323234" y="95968"/>
                </a:lnTo>
                <a:lnTo>
                  <a:pt x="278996" y="114670"/>
                </a:lnTo>
                <a:lnTo>
                  <a:pt x="237440" y="134740"/>
                </a:lnTo>
                <a:lnTo>
                  <a:pt x="198715" y="156106"/>
                </a:lnTo>
                <a:lnTo>
                  <a:pt x="162972" y="178695"/>
                </a:lnTo>
                <a:lnTo>
                  <a:pt x="130357" y="202436"/>
                </a:lnTo>
                <a:lnTo>
                  <a:pt x="101022" y="227257"/>
                </a:lnTo>
                <a:lnTo>
                  <a:pt x="52784" y="279851"/>
                </a:lnTo>
                <a:lnTo>
                  <a:pt x="19449" y="335901"/>
                </a:lnTo>
                <a:lnTo>
                  <a:pt x="2210" y="394830"/>
                </a:lnTo>
                <a:lnTo>
                  <a:pt x="0" y="425196"/>
                </a:lnTo>
                <a:lnTo>
                  <a:pt x="106299" y="425196"/>
                </a:lnTo>
                <a:lnTo>
                  <a:pt x="108521" y="394779"/>
                </a:lnTo>
                <a:lnTo>
                  <a:pt x="115090" y="364921"/>
                </a:lnTo>
                <a:lnTo>
                  <a:pt x="140681" y="307182"/>
                </a:lnTo>
                <a:lnTo>
                  <a:pt x="181901" y="252578"/>
                </a:lnTo>
                <a:lnTo>
                  <a:pt x="237577" y="201710"/>
                </a:lnTo>
                <a:lnTo>
                  <a:pt x="270469" y="177866"/>
                </a:lnTo>
                <a:lnTo>
                  <a:pt x="306536" y="155181"/>
                </a:lnTo>
                <a:lnTo>
                  <a:pt x="345630" y="133731"/>
                </a:lnTo>
                <a:lnTo>
                  <a:pt x="387605" y="113590"/>
                </a:lnTo>
                <a:lnTo>
                  <a:pt x="432315" y="94835"/>
                </a:lnTo>
                <a:lnTo>
                  <a:pt x="479613" y="77540"/>
                </a:lnTo>
                <a:lnTo>
                  <a:pt x="529352" y="61780"/>
                </a:lnTo>
                <a:lnTo>
                  <a:pt x="581387" y="47631"/>
                </a:lnTo>
                <a:lnTo>
                  <a:pt x="635569" y="35167"/>
                </a:lnTo>
                <a:lnTo>
                  <a:pt x="691753" y="24464"/>
                </a:lnTo>
                <a:lnTo>
                  <a:pt x="749793" y="15596"/>
                </a:lnTo>
                <a:lnTo>
                  <a:pt x="809541" y="8640"/>
                </a:lnTo>
                <a:lnTo>
                  <a:pt x="870851" y="3670"/>
                </a:lnTo>
                <a:lnTo>
                  <a:pt x="933576" y="762"/>
                </a:lnTo>
                <a:lnTo>
                  <a:pt x="906970" y="190"/>
                </a:lnTo>
                <a:lnTo>
                  <a:pt x="880363" y="0"/>
                </a:lnTo>
                <a:close/>
              </a:path>
            </a:pathLst>
          </a:custGeom>
          <a:solidFill>
            <a:srgbClr val="B75608"/>
          </a:solidFill>
        </p:spPr>
        <p:txBody>
          <a:bodyPr wrap="square" lIns="0" tIns="0" rIns="0" bIns="0" rtlCol="0"/>
          <a:lstStyle/>
          <a:p>
            <a:endParaRPr/>
          </a:p>
        </p:txBody>
      </p:sp>
      <p:sp>
        <p:nvSpPr>
          <p:cNvPr id="27" name="bk object 27"/>
          <p:cNvSpPr/>
          <p:nvPr/>
        </p:nvSpPr>
        <p:spPr>
          <a:xfrm>
            <a:off x="2510027" y="4439411"/>
            <a:ext cx="1892300" cy="425450"/>
          </a:xfrm>
          <a:custGeom>
            <a:avLst/>
            <a:gdLst/>
            <a:ahLst/>
            <a:cxnLst/>
            <a:rect l="l" t="t" r="r" b="b"/>
            <a:pathLst>
              <a:path w="1892300" h="425450">
                <a:moveTo>
                  <a:pt x="933576" y="762"/>
                </a:moveTo>
                <a:lnTo>
                  <a:pt x="870851" y="3670"/>
                </a:lnTo>
                <a:lnTo>
                  <a:pt x="809541" y="8640"/>
                </a:lnTo>
                <a:lnTo>
                  <a:pt x="749793" y="15596"/>
                </a:lnTo>
                <a:lnTo>
                  <a:pt x="691753" y="24464"/>
                </a:lnTo>
                <a:lnTo>
                  <a:pt x="635569" y="35167"/>
                </a:lnTo>
                <a:lnTo>
                  <a:pt x="581387" y="47631"/>
                </a:lnTo>
                <a:lnTo>
                  <a:pt x="529352" y="61780"/>
                </a:lnTo>
                <a:lnTo>
                  <a:pt x="479613" y="77540"/>
                </a:lnTo>
                <a:lnTo>
                  <a:pt x="432315" y="94835"/>
                </a:lnTo>
                <a:lnTo>
                  <a:pt x="387605" y="113590"/>
                </a:lnTo>
                <a:lnTo>
                  <a:pt x="345630" y="133731"/>
                </a:lnTo>
                <a:lnTo>
                  <a:pt x="306536" y="155181"/>
                </a:lnTo>
                <a:lnTo>
                  <a:pt x="270469" y="177866"/>
                </a:lnTo>
                <a:lnTo>
                  <a:pt x="237577" y="201710"/>
                </a:lnTo>
                <a:lnTo>
                  <a:pt x="208006" y="226639"/>
                </a:lnTo>
                <a:lnTo>
                  <a:pt x="159411" y="279450"/>
                </a:lnTo>
                <a:lnTo>
                  <a:pt x="125859" y="335697"/>
                </a:lnTo>
                <a:lnTo>
                  <a:pt x="108521" y="394779"/>
                </a:lnTo>
                <a:lnTo>
                  <a:pt x="106299" y="425196"/>
                </a:lnTo>
                <a:lnTo>
                  <a:pt x="0" y="425196"/>
                </a:lnTo>
                <a:lnTo>
                  <a:pt x="8743" y="365042"/>
                </a:lnTo>
                <a:lnTo>
                  <a:pt x="34179" y="307480"/>
                </a:lnTo>
                <a:lnTo>
                  <a:pt x="75115" y="253086"/>
                </a:lnTo>
                <a:lnTo>
                  <a:pt x="130357" y="202436"/>
                </a:lnTo>
                <a:lnTo>
                  <a:pt x="162972" y="178695"/>
                </a:lnTo>
                <a:lnTo>
                  <a:pt x="198715" y="156106"/>
                </a:lnTo>
                <a:lnTo>
                  <a:pt x="237440" y="134740"/>
                </a:lnTo>
                <a:lnTo>
                  <a:pt x="278996" y="114670"/>
                </a:lnTo>
                <a:lnTo>
                  <a:pt x="323234" y="95968"/>
                </a:lnTo>
                <a:lnTo>
                  <a:pt x="370006" y="78706"/>
                </a:lnTo>
                <a:lnTo>
                  <a:pt x="419162" y="62955"/>
                </a:lnTo>
                <a:lnTo>
                  <a:pt x="470554" y="48787"/>
                </a:lnTo>
                <a:lnTo>
                  <a:pt x="524032" y="36275"/>
                </a:lnTo>
                <a:lnTo>
                  <a:pt x="579447" y="25491"/>
                </a:lnTo>
                <a:lnTo>
                  <a:pt x="636650" y="16506"/>
                </a:lnTo>
                <a:lnTo>
                  <a:pt x="695492" y="9392"/>
                </a:lnTo>
                <a:lnTo>
                  <a:pt x="755825" y="4222"/>
                </a:lnTo>
                <a:lnTo>
                  <a:pt x="817498" y="1067"/>
                </a:lnTo>
                <a:lnTo>
                  <a:pt x="880363" y="0"/>
                </a:lnTo>
                <a:lnTo>
                  <a:pt x="986663" y="0"/>
                </a:lnTo>
                <a:lnTo>
                  <a:pt x="1049598" y="1079"/>
                </a:lnTo>
                <a:lnTo>
                  <a:pt x="1111514" y="4273"/>
                </a:lnTo>
                <a:lnTo>
                  <a:pt x="1172237" y="9518"/>
                </a:lnTo>
                <a:lnTo>
                  <a:pt x="1231592" y="16746"/>
                </a:lnTo>
                <a:lnTo>
                  <a:pt x="1289404" y="25894"/>
                </a:lnTo>
                <a:lnTo>
                  <a:pt x="1345500" y="36896"/>
                </a:lnTo>
                <a:lnTo>
                  <a:pt x="1399704" y="49686"/>
                </a:lnTo>
                <a:lnTo>
                  <a:pt x="1451842" y="64200"/>
                </a:lnTo>
                <a:lnTo>
                  <a:pt x="1501739" y="80371"/>
                </a:lnTo>
                <a:lnTo>
                  <a:pt x="1549222" y="98135"/>
                </a:lnTo>
                <a:lnTo>
                  <a:pt x="1594115" y="117426"/>
                </a:lnTo>
                <a:lnTo>
                  <a:pt x="1636243" y="138179"/>
                </a:lnTo>
                <a:lnTo>
                  <a:pt x="1675433" y="160329"/>
                </a:lnTo>
                <a:lnTo>
                  <a:pt x="1711510" y="183810"/>
                </a:lnTo>
                <a:lnTo>
                  <a:pt x="1744299" y="208557"/>
                </a:lnTo>
                <a:lnTo>
                  <a:pt x="1773625" y="234504"/>
                </a:lnTo>
                <a:lnTo>
                  <a:pt x="1821194" y="289739"/>
                </a:lnTo>
                <a:lnTo>
                  <a:pt x="1839087" y="318897"/>
                </a:lnTo>
                <a:lnTo>
                  <a:pt x="1892300" y="318897"/>
                </a:lnTo>
                <a:lnTo>
                  <a:pt x="1813941" y="425196"/>
                </a:lnTo>
                <a:lnTo>
                  <a:pt x="1679702" y="318897"/>
                </a:lnTo>
                <a:lnTo>
                  <a:pt x="1732788" y="318897"/>
                </a:lnTo>
                <a:lnTo>
                  <a:pt x="1714895" y="289739"/>
                </a:lnTo>
                <a:lnTo>
                  <a:pt x="1667326" y="234504"/>
                </a:lnTo>
                <a:lnTo>
                  <a:pt x="1638000" y="208557"/>
                </a:lnTo>
                <a:lnTo>
                  <a:pt x="1605211" y="183810"/>
                </a:lnTo>
                <a:lnTo>
                  <a:pt x="1569134" y="160329"/>
                </a:lnTo>
                <a:lnTo>
                  <a:pt x="1529944" y="138179"/>
                </a:lnTo>
                <a:lnTo>
                  <a:pt x="1487816" y="117426"/>
                </a:lnTo>
                <a:lnTo>
                  <a:pt x="1442923" y="98135"/>
                </a:lnTo>
                <a:lnTo>
                  <a:pt x="1395440" y="80371"/>
                </a:lnTo>
                <a:lnTo>
                  <a:pt x="1345543" y="64200"/>
                </a:lnTo>
                <a:lnTo>
                  <a:pt x="1293405" y="49686"/>
                </a:lnTo>
                <a:lnTo>
                  <a:pt x="1239201" y="36896"/>
                </a:lnTo>
                <a:lnTo>
                  <a:pt x="1183105" y="25894"/>
                </a:lnTo>
                <a:lnTo>
                  <a:pt x="1125293" y="16746"/>
                </a:lnTo>
                <a:lnTo>
                  <a:pt x="1065938" y="9518"/>
                </a:lnTo>
                <a:lnTo>
                  <a:pt x="1005215" y="4273"/>
                </a:lnTo>
                <a:lnTo>
                  <a:pt x="943299" y="1079"/>
                </a:lnTo>
                <a:lnTo>
                  <a:pt x="880363" y="0"/>
                </a:lnTo>
              </a:path>
            </a:pathLst>
          </a:custGeom>
          <a:ln w="12192">
            <a:solidFill>
              <a:srgbClr val="7E7E7E"/>
            </a:solidFill>
          </a:ln>
        </p:spPr>
        <p:txBody>
          <a:bodyPr wrap="square" lIns="0" tIns="0" rIns="0" bIns="0" rtlCol="0"/>
          <a:lstStyle/>
          <a:p>
            <a:endParaRPr/>
          </a:p>
        </p:txBody>
      </p:sp>
      <p:sp>
        <p:nvSpPr>
          <p:cNvPr id="28" name="bk object 28"/>
          <p:cNvSpPr/>
          <p:nvPr/>
        </p:nvSpPr>
        <p:spPr>
          <a:xfrm>
            <a:off x="4103242" y="6045200"/>
            <a:ext cx="619125" cy="335915"/>
          </a:xfrm>
          <a:custGeom>
            <a:avLst/>
            <a:gdLst/>
            <a:ahLst/>
            <a:cxnLst/>
            <a:rect l="l" t="t" r="r" b="b"/>
            <a:pathLst>
              <a:path w="619125" h="335914">
                <a:moveTo>
                  <a:pt x="124333" y="212471"/>
                </a:moveTo>
                <a:lnTo>
                  <a:pt x="0" y="235203"/>
                </a:lnTo>
                <a:lnTo>
                  <a:pt x="20701" y="335534"/>
                </a:lnTo>
                <a:lnTo>
                  <a:pt x="46609" y="304800"/>
                </a:lnTo>
                <a:lnTo>
                  <a:pt x="204933" y="304800"/>
                </a:lnTo>
                <a:lnTo>
                  <a:pt x="239941" y="295284"/>
                </a:lnTo>
                <a:lnTo>
                  <a:pt x="281969" y="279687"/>
                </a:lnTo>
                <a:lnTo>
                  <a:pt x="324341" y="259889"/>
                </a:lnTo>
                <a:lnTo>
                  <a:pt x="335302" y="253723"/>
                </a:lnTo>
                <a:lnTo>
                  <a:pt x="171065" y="253723"/>
                </a:lnTo>
                <a:lnTo>
                  <a:pt x="133741" y="250952"/>
                </a:lnTo>
                <a:lnTo>
                  <a:pt x="98425" y="243204"/>
                </a:lnTo>
                <a:lnTo>
                  <a:pt x="124333" y="212471"/>
                </a:lnTo>
                <a:close/>
              </a:path>
              <a:path w="619125" h="335914">
                <a:moveTo>
                  <a:pt x="204933" y="304800"/>
                </a:moveTo>
                <a:lnTo>
                  <a:pt x="46609" y="304800"/>
                </a:lnTo>
                <a:lnTo>
                  <a:pt x="81925" y="312545"/>
                </a:lnTo>
                <a:lnTo>
                  <a:pt x="119249" y="315310"/>
                </a:lnTo>
                <a:lnTo>
                  <a:pt x="158248" y="313251"/>
                </a:lnTo>
                <a:lnTo>
                  <a:pt x="198590" y="306524"/>
                </a:lnTo>
                <a:lnTo>
                  <a:pt x="204933" y="304800"/>
                </a:lnTo>
                <a:close/>
              </a:path>
              <a:path w="619125" h="335914">
                <a:moveTo>
                  <a:pt x="618998" y="0"/>
                </a:moveTo>
                <a:lnTo>
                  <a:pt x="581544" y="41760"/>
                </a:lnTo>
                <a:lnTo>
                  <a:pt x="542438" y="80245"/>
                </a:lnTo>
                <a:lnTo>
                  <a:pt x="502015" y="115301"/>
                </a:lnTo>
                <a:lnTo>
                  <a:pt x="460605" y="146773"/>
                </a:lnTo>
                <a:lnTo>
                  <a:pt x="418541" y="174505"/>
                </a:lnTo>
                <a:lnTo>
                  <a:pt x="376157" y="198345"/>
                </a:lnTo>
                <a:lnTo>
                  <a:pt x="333785" y="218135"/>
                </a:lnTo>
                <a:lnTo>
                  <a:pt x="291757" y="233723"/>
                </a:lnTo>
                <a:lnTo>
                  <a:pt x="250406" y="244954"/>
                </a:lnTo>
                <a:lnTo>
                  <a:pt x="210064" y="251672"/>
                </a:lnTo>
                <a:lnTo>
                  <a:pt x="171065" y="253723"/>
                </a:lnTo>
                <a:lnTo>
                  <a:pt x="335302" y="253723"/>
                </a:lnTo>
                <a:lnTo>
                  <a:pt x="408789" y="208311"/>
                </a:lnTo>
                <a:lnTo>
                  <a:pt x="450199" y="176844"/>
                </a:lnTo>
                <a:lnTo>
                  <a:pt x="490622" y="141798"/>
                </a:lnTo>
                <a:lnTo>
                  <a:pt x="529728" y="103330"/>
                </a:lnTo>
                <a:lnTo>
                  <a:pt x="567182" y="61595"/>
                </a:lnTo>
                <a:lnTo>
                  <a:pt x="618998" y="0"/>
                </a:lnTo>
                <a:close/>
              </a:path>
            </a:pathLst>
          </a:custGeom>
          <a:solidFill>
            <a:srgbClr val="E36C09"/>
          </a:solidFill>
        </p:spPr>
        <p:txBody>
          <a:bodyPr wrap="square" lIns="0" tIns="0" rIns="0" bIns="0" rtlCol="0"/>
          <a:lstStyle/>
          <a:p>
            <a:endParaRPr/>
          </a:p>
        </p:txBody>
      </p:sp>
      <p:sp>
        <p:nvSpPr>
          <p:cNvPr id="29" name="bk object 29"/>
          <p:cNvSpPr/>
          <p:nvPr/>
        </p:nvSpPr>
        <p:spPr>
          <a:xfrm>
            <a:off x="4695697" y="5425947"/>
            <a:ext cx="206375" cy="649605"/>
          </a:xfrm>
          <a:custGeom>
            <a:avLst/>
            <a:gdLst/>
            <a:ahLst/>
            <a:cxnLst/>
            <a:rect l="l" t="t" r="r" b="b"/>
            <a:pathLst>
              <a:path w="206375" h="649604">
                <a:moveTo>
                  <a:pt x="127380" y="0"/>
                </a:moveTo>
                <a:lnTo>
                  <a:pt x="75564" y="61594"/>
                </a:lnTo>
                <a:lnTo>
                  <a:pt x="100694" y="87034"/>
                </a:lnTo>
                <a:lnTo>
                  <a:pt x="120924" y="116606"/>
                </a:lnTo>
                <a:lnTo>
                  <a:pt x="136311" y="149929"/>
                </a:lnTo>
                <a:lnTo>
                  <a:pt x="146892" y="186562"/>
                </a:lnTo>
                <a:lnTo>
                  <a:pt x="152730" y="226153"/>
                </a:lnTo>
                <a:lnTo>
                  <a:pt x="153872" y="268291"/>
                </a:lnTo>
                <a:lnTo>
                  <a:pt x="150368" y="312578"/>
                </a:lnTo>
                <a:lnTo>
                  <a:pt x="142268" y="358619"/>
                </a:lnTo>
                <a:lnTo>
                  <a:pt x="129624" y="406017"/>
                </a:lnTo>
                <a:lnTo>
                  <a:pt x="112485" y="454374"/>
                </a:lnTo>
                <a:lnTo>
                  <a:pt x="90903" y="503296"/>
                </a:lnTo>
                <a:lnTo>
                  <a:pt x="64928" y="552385"/>
                </a:lnTo>
                <a:lnTo>
                  <a:pt x="34610" y="601244"/>
                </a:lnTo>
                <a:lnTo>
                  <a:pt x="0" y="649477"/>
                </a:lnTo>
                <a:lnTo>
                  <a:pt x="38401" y="605012"/>
                </a:lnTo>
                <a:lnTo>
                  <a:pt x="73081" y="559199"/>
                </a:lnTo>
                <a:lnTo>
                  <a:pt x="103950" y="512424"/>
                </a:lnTo>
                <a:lnTo>
                  <a:pt x="130919" y="465074"/>
                </a:lnTo>
                <a:lnTo>
                  <a:pt x="153900" y="417533"/>
                </a:lnTo>
                <a:lnTo>
                  <a:pt x="172805" y="370189"/>
                </a:lnTo>
                <a:lnTo>
                  <a:pt x="187545" y="323428"/>
                </a:lnTo>
                <a:lnTo>
                  <a:pt x="198031" y="277635"/>
                </a:lnTo>
                <a:lnTo>
                  <a:pt x="204176" y="233197"/>
                </a:lnTo>
                <a:lnTo>
                  <a:pt x="205890" y="190499"/>
                </a:lnTo>
                <a:lnTo>
                  <a:pt x="203082" y="149915"/>
                </a:lnTo>
                <a:lnTo>
                  <a:pt x="195673" y="111871"/>
                </a:lnTo>
                <a:lnTo>
                  <a:pt x="166672" y="44839"/>
                </a:lnTo>
                <a:lnTo>
                  <a:pt x="139318" y="10794"/>
                </a:lnTo>
                <a:lnTo>
                  <a:pt x="133603" y="5206"/>
                </a:lnTo>
                <a:lnTo>
                  <a:pt x="127380" y="0"/>
                </a:lnTo>
                <a:close/>
              </a:path>
            </a:pathLst>
          </a:custGeom>
          <a:solidFill>
            <a:srgbClr val="B75608"/>
          </a:solidFill>
        </p:spPr>
        <p:txBody>
          <a:bodyPr wrap="square" lIns="0" tIns="0" rIns="0" bIns="0" rtlCol="0"/>
          <a:lstStyle/>
          <a:p>
            <a:endParaRPr/>
          </a:p>
        </p:txBody>
      </p:sp>
      <p:sp>
        <p:nvSpPr>
          <p:cNvPr id="30" name="bk object 30"/>
          <p:cNvSpPr/>
          <p:nvPr/>
        </p:nvSpPr>
        <p:spPr>
          <a:xfrm>
            <a:off x="4103242" y="5425947"/>
            <a:ext cx="798830" cy="955040"/>
          </a:xfrm>
          <a:custGeom>
            <a:avLst/>
            <a:gdLst/>
            <a:ahLst/>
            <a:cxnLst/>
            <a:rect l="l" t="t" r="r" b="b"/>
            <a:pathLst>
              <a:path w="798829" h="955039">
                <a:moveTo>
                  <a:pt x="618998" y="619251"/>
                </a:moveTo>
                <a:lnTo>
                  <a:pt x="581544" y="661012"/>
                </a:lnTo>
                <a:lnTo>
                  <a:pt x="542438" y="699497"/>
                </a:lnTo>
                <a:lnTo>
                  <a:pt x="502015" y="734553"/>
                </a:lnTo>
                <a:lnTo>
                  <a:pt x="460605" y="766025"/>
                </a:lnTo>
                <a:lnTo>
                  <a:pt x="418541" y="793757"/>
                </a:lnTo>
                <a:lnTo>
                  <a:pt x="376157" y="817597"/>
                </a:lnTo>
                <a:lnTo>
                  <a:pt x="333785" y="837387"/>
                </a:lnTo>
                <a:lnTo>
                  <a:pt x="291757" y="852975"/>
                </a:lnTo>
                <a:lnTo>
                  <a:pt x="250406" y="864206"/>
                </a:lnTo>
                <a:lnTo>
                  <a:pt x="210064" y="870924"/>
                </a:lnTo>
                <a:lnTo>
                  <a:pt x="171065" y="872975"/>
                </a:lnTo>
                <a:lnTo>
                  <a:pt x="133741" y="870204"/>
                </a:lnTo>
                <a:lnTo>
                  <a:pt x="98425" y="862456"/>
                </a:lnTo>
                <a:lnTo>
                  <a:pt x="124333" y="831723"/>
                </a:lnTo>
                <a:lnTo>
                  <a:pt x="0" y="854455"/>
                </a:lnTo>
                <a:lnTo>
                  <a:pt x="20701" y="954786"/>
                </a:lnTo>
                <a:lnTo>
                  <a:pt x="46609" y="924051"/>
                </a:lnTo>
                <a:lnTo>
                  <a:pt x="81925" y="931797"/>
                </a:lnTo>
                <a:lnTo>
                  <a:pt x="119249" y="934562"/>
                </a:lnTo>
                <a:lnTo>
                  <a:pt x="158248" y="932503"/>
                </a:lnTo>
                <a:lnTo>
                  <a:pt x="198590" y="925776"/>
                </a:lnTo>
                <a:lnTo>
                  <a:pt x="239941" y="914536"/>
                </a:lnTo>
                <a:lnTo>
                  <a:pt x="281969" y="898939"/>
                </a:lnTo>
                <a:lnTo>
                  <a:pt x="324341" y="879141"/>
                </a:lnTo>
                <a:lnTo>
                  <a:pt x="366725" y="855297"/>
                </a:lnTo>
                <a:lnTo>
                  <a:pt x="408789" y="827563"/>
                </a:lnTo>
                <a:lnTo>
                  <a:pt x="450199" y="796096"/>
                </a:lnTo>
                <a:lnTo>
                  <a:pt x="490622" y="761050"/>
                </a:lnTo>
                <a:lnTo>
                  <a:pt x="529728" y="722582"/>
                </a:lnTo>
                <a:lnTo>
                  <a:pt x="567182" y="680847"/>
                </a:lnTo>
                <a:lnTo>
                  <a:pt x="618998" y="619251"/>
                </a:lnTo>
                <a:lnTo>
                  <a:pt x="655363" y="573159"/>
                </a:lnTo>
                <a:lnTo>
                  <a:pt x="687763" y="526117"/>
                </a:lnTo>
                <a:lnTo>
                  <a:pt x="716133" y="478503"/>
                </a:lnTo>
                <a:lnTo>
                  <a:pt x="740413" y="430694"/>
                </a:lnTo>
                <a:lnTo>
                  <a:pt x="760541" y="383069"/>
                </a:lnTo>
                <a:lnTo>
                  <a:pt x="776455" y="336005"/>
                </a:lnTo>
                <a:lnTo>
                  <a:pt x="788093" y="289880"/>
                </a:lnTo>
                <a:lnTo>
                  <a:pt x="795393" y="245071"/>
                </a:lnTo>
                <a:lnTo>
                  <a:pt x="798293" y="201956"/>
                </a:lnTo>
                <a:lnTo>
                  <a:pt x="796732" y="160913"/>
                </a:lnTo>
                <a:lnTo>
                  <a:pt x="790647" y="122320"/>
                </a:lnTo>
                <a:lnTo>
                  <a:pt x="764659" y="53994"/>
                </a:lnTo>
                <a:lnTo>
                  <a:pt x="719836" y="0"/>
                </a:lnTo>
                <a:lnTo>
                  <a:pt x="668020" y="61594"/>
                </a:lnTo>
                <a:lnTo>
                  <a:pt x="693149" y="87034"/>
                </a:lnTo>
                <a:lnTo>
                  <a:pt x="713379" y="116606"/>
                </a:lnTo>
                <a:lnTo>
                  <a:pt x="728762" y="149915"/>
                </a:lnTo>
                <a:lnTo>
                  <a:pt x="739347" y="186562"/>
                </a:lnTo>
                <a:lnTo>
                  <a:pt x="745185" y="226153"/>
                </a:lnTo>
                <a:lnTo>
                  <a:pt x="746327" y="268291"/>
                </a:lnTo>
                <a:lnTo>
                  <a:pt x="742823" y="312578"/>
                </a:lnTo>
                <a:lnTo>
                  <a:pt x="734723" y="358619"/>
                </a:lnTo>
                <a:lnTo>
                  <a:pt x="722079" y="406017"/>
                </a:lnTo>
                <a:lnTo>
                  <a:pt x="704940" y="454374"/>
                </a:lnTo>
                <a:lnTo>
                  <a:pt x="683358" y="503296"/>
                </a:lnTo>
                <a:lnTo>
                  <a:pt x="657383" y="552385"/>
                </a:lnTo>
                <a:lnTo>
                  <a:pt x="627065" y="601244"/>
                </a:lnTo>
                <a:lnTo>
                  <a:pt x="592455" y="649477"/>
                </a:lnTo>
              </a:path>
            </a:pathLst>
          </a:custGeom>
          <a:ln w="12699">
            <a:solidFill>
              <a:srgbClr val="7E7E7E"/>
            </a:solidFill>
          </a:ln>
        </p:spPr>
        <p:txBody>
          <a:bodyPr wrap="square" lIns="0" tIns="0" rIns="0" bIns="0" rtlCol="0"/>
          <a:lstStyle/>
          <a:p>
            <a:endParaRPr/>
          </a:p>
        </p:txBody>
      </p:sp>
      <p:sp>
        <p:nvSpPr>
          <p:cNvPr id="31" name="bk object 31"/>
          <p:cNvSpPr/>
          <p:nvPr/>
        </p:nvSpPr>
        <p:spPr>
          <a:xfrm>
            <a:off x="1982879" y="5519420"/>
            <a:ext cx="217170" cy="629920"/>
          </a:xfrm>
          <a:custGeom>
            <a:avLst/>
            <a:gdLst/>
            <a:ahLst/>
            <a:cxnLst/>
            <a:rect l="l" t="t" r="r" b="b"/>
            <a:pathLst>
              <a:path w="217169" h="629920">
                <a:moveTo>
                  <a:pt x="117573" y="0"/>
                </a:moveTo>
                <a:lnTo>
                  <a:pt x="6067" y="4699"/>
                </a:lnTo>
                <a:lnTo>
                  <a:pt x="34896" y="36956"/>
                </a:lnTo>
                <a:lnTo>
                  <a:pt x="18454" y="74273"/>
                </a:lnTo>
                <a:lnTo>
                  <a:pt x="7224" y="114245"/>
                </a:lnTo>
                <a:lnTo>
                  <a:pt x="1106" y="156444"/>
                </a:lnTo>
                <a:lnTo>
                  <a:pt x="0" y="200438"/>
                </a:lnTo>
                <a:lnTo>
                  <a:pt x="3803" y="245800"/>
                </a:lnTo>
                <a:lnTo>
                  <a:pt x="12417" y="292100"/>
                </a:lnTo>
                <a:lnTo>
                  <a:pt x="25741" y="338907"/>
                </a:lnTo>
                <a:lnTo>
                  <a:pt x="43673" y="385793"/>
                </a:lnTo>
                <a:lnTo>
                  <a:pt x="66114" y="432327"/>
                </a:lnTo>
                <a:lnTo>
                  <a:pt x="92964" y="478082"/>
                </a:lnTo>
                <a:lnTo>
                  <a:pt x="124120" y="522626"/>
                </a:lnTo>
                <a:lnTo>
                  <a:pt x="159483" y="565530"/>
                </a:lnTo>
                <a:lnTo>
                  <a:pt x="217014" y="629919"/>
                </a:lnTo>
                <a:lnTo>
                  <a:pt x="181648" y="587015"/>
                </a:lnTo>
                <a:lnTo>
                  <a:pt x="150485" y="542471"/>
                </a:lnTo>
                <a:lnTo>
                  <a:pt x="123626" y="496716"/>
                </a:lnTo>
                <a:lnTo>
                  <a:pt x="101171" y="450182"/>
                </a:lnTo>
                <a:lnTo>
                  <a:pt x="83224" y="403296"/>
                </a:lnTo>
                <a:lnTo>
                  <a:pt x="69885" y="356489"/>
                </a:lnTo>
                <a:lnTo>
                  <a:pt x="61255" y="310189"/>
                </a:lnTo>
                <a:lnTo>
                  <a:pt x="57436" y="264827"/>
                </a:lnTo>
                <a:lnTo>
                  <a:pt x="58530" y="220833"/>
                </a:lnTo>
                <a:lnTo>
                  <a:pt x="64638" y="178634"/>
                </a:lnTo>
                <a:lnTo>
                  <a:pt x="75861" y="138662"/>
                </a:lnTo>
                <a:lnTo>
                  <a:pt x="92300" y="101345"/>
                </a:lnTo>
                <a:lnTo>
                  <a:pt x="120177" y="101345"/>
                </a:lnTo>
                <a:lnTo>
                  <a:pt x="117573" y="0"/>
                </a:lnTo>
                <a:close/>
              </a:path>
              <a:path w="217169" h="629920">
                <a:moveTo>
                  <a:pt x="120177" y="101345"/>
                </a:moveTo>
                <a:lnTo>
                  <a:pt x="92300" y="101345"/>
                </a:lnTo>
                <a:lnTo>
                  <a:pt x="121002" y="133476"/>
                </a:lnTo>
                <a:lnTo>
                  <a:pt x="120177" y="101345"/>
                </a:lnTo>
                <a:close/>
              </a:path>
            </a:pathLst>
          </a:custGeom>
          <a:solidFill>
            <a:srgbClr val="E36C09"/>
          </a:solidFill>
        </p:spPr>
        <p:txBody>
          <a:bodyPr wrap="square" lIns="0" tIns="0" rIns="0" bIns="0" rtlCol="0"/>
          <a:lstStyle/>
          <a:p>
            <a:endParaRPr/>
          </a:p>
        </p:txBody>
      </p:sp>
      <p:sp>
        <p:nvSpPr>
          <p:cNvPr id="32" name="bk object 32"/>
          <p:cNvSpPr/>
          <p:nvPr/>
        </p:nvSpPr>
        <p:spPr>
          <a:xfrm>
            <a:off x="2172080" y="6116320"/>
            <a:ext cx="614045" cy="236854"/>
          </a:xfrm>
          <a:custGeom>
            <a:avLst/>
            <a:gdLst/>
            <a:ahLst/>
            <a:cxnLst/>
            <a:rect l="l" t="t" r="r" b="b"/>
            <a:pathLst>
              <a:path w="614044" h="236854">
                <a:moveTo>
                  <a:pt x="0" y="0"/>
                </a:moveTo>
                <a:lnTo>
                  <a:pt x="34848" y="40964"/>
                </a:lnTo>
                <a:lnTo>
                  <a:pt x="71893" y="78386"/>
                </a:lnTo>
                <a:lnTo>
                  <a:pt x="110776" y="112149"/>
                </a:lnTo>
                <a:lnTo>
                  <a:pt x="151137" y="142138"/>
                </a:lnTo>
                <a:lnTo>
                  <a:pt x="192616" y="168237"/>
                </a:lnTo>
                <a:lnTo>
                  <a:pt x="234854" y="190331"/>
                </a:lnTo>
                <a:lnTo>
                  <a:pt x="277491" y="208304"/>
                </a:lnTo>
                <a:lnTo>
                  <a:pt x="320167" y="222041"/>
                </a:lnTo>
                <a:lnTo>
                  <a:pt x="362523" y="231425"/>
                </a:lnTo>
                <a:lnTo>
                  <a:pt x="404198" y="236342"/>
                </a:lnTo>
                <a:lnTo>
                  <a:pt x="444834" y="236675"/>
                </a:lnTo>
                <a:lnTo>
                  <a:pt x="484071" y="232310"/>
                </a:lnTo>
                <a:lnTo>
                  <a:pt x="521548" y="223130"/>
                </a:lnTo>
                <a:lnTo>
                  <a:pt x="589788" y="189864"/>
                </a:lnTo>
                <a:lnTo>
                  <a:pt x="611955" y="172537"/>
                </a:lnTo>
                <a:lnTo>
                  <a:pt x="363781" y="172537"/>
                </a:lnTo>
                <a:lnTo>
                  <a:pt x="318864" y="169056"/>
                </a:lnTo>
                <a:lnTo>
                  <a:pt x="272870" y="160231"/>
                </a:lnTo>
                <a:lnTo>
                  <a:pt x="226258" y="146150"/>
                </a:lnTo>
                <a:lnTo>
                  <a:pt x="179487" y="126901"/>
                </a:lnTo>
                <a:lnTo>
                  <a:pt x="133017" y="102573"/>
                </a:lnTo>
                <a:lnTo>
                  <a:pt x="87306" y="73255"/>
                </a:lnTo>
                <a:lnTo>
                  <a:pt x="42814" y="39034"/>
                </a:lnTo>
                <a:lnTo>
                  <a:pt x="0" y="0"/>
                </a:lnTo>
                <a:close/>
              </a:path>
              <a:path w="614044" h="236854">
                <a:moveTo>
                  <a:pt x="556132" y="106679"/>
                </a:moveTo>
                <a:lnTo>
                  <a:pt x="523490" y="131247"/>
                </a:lnTo>
                <a:lnTo>
                  <a:pt x="487475" y="150029"/>
                </a:lnTo>
                <a:lnTo>
                  <a:pt x="448545" y="163112"/>
                </a:lnTo>
                <a:lnTo>
                  <a:pt x="407161" y="170585"/>
                </a:lnTo>
                <a:lnTo>
                  <a:pt x="363781" y="172537"/>
                </a:lnTo>
                <a:lnTo>
                  <a:pt x="611955" y="172537"/>
                </a:lnTo>
                <a:lnTo>
                  <a:pt x="613663" y="171068"/>
                </a:lnTo>
                <a:lnTo>
                  <a:pt x="556132" y="106679"/>
                </a:lnTo>
                <a:close/>
              </a:path>
            </a:pathLst>
          </a:custGeom>
          <a:solidFill>
            <a:srgbClr val="B75608"/>
          </a:solidFill>
        </p:spPr>
        <p:txBody>
          <a:bodyPr wrap="square" lIns="0" tIns="0" rIns="0" bIns="0" rtlCol="0"/>
          <a:lstStyle/>
          <a:p>
            <a:endParaRPr/>
          </a:p>
        </p:txBody>
      </p:sp>
      <p:sp>
        <p:nvSpPr>
          <p:cNvPr id="33" name="bk object 33"/>
          <p:cNvSpPr/>
          <p:nvPr/>
        </p:nvSpPr>
        <p:spPr>
          <a:xfrm>
            <a:off x="1982879" y="5519420"/>
            <a:ext cx="803275" cy="834390"/>
          </a:xfrm>
          <a:custGeom>
            <a:avLst/>
            <a:gdLst/>
            <a:ahLst/>
            <a:cxnLst/>
            <a:rect l="l" t="t" r="r" b="b"/>
            <a:pathLst>
              <a:path w="803275" h="834389">
                <a:moveTo>
                  <a:pt x="217014" y="629919"/>
                </a:moveTo>
                <a:lnTo>
                  <a:pt x="181648" y="587015"/>
                </a:lnTo>
                <a:lnTo>
                  <a:pt x="150485" y="542471"/>
                </a:lnTo>
                <a:lnTo>
                  <a:pt x="123626" y="496716"/>
                </a:lnTo>
                <a:lnTo>
                  <a:pt x="101171" y="450182"/>
                </a:lnTo>
                <a:lnTo>
                  <a:pt x="83224" y="403296"/>
                </a:lnTo>
                <a:lnTo>
                  <a:pt x="69885" y="356489"/>
                </a:lnTo>
                <a:lnTo>
                  <a:pt x="61255" y="310189"/>
                </a:lnTo>
                <a:lnTo>
                  <a:pt x="57436" y="264827"/>
                </a:lnTo>
                <a:lnTo>
                  <a:pt x="58530" y="220833"/>
                </a:lnTo>
                <a:lnTo>
                  <a:pt x="64638" y="178634"/>
                </a:lnTo>
                <a:lnTo>
                  <a:pt x="75861" y="138662"/>
                </a:lnTo>
                <a:lnTo>
                  <a:pt x="92300" y="101345"/>
                </a:lnTo>
                <a:lnTo>
                  <a:pt x="121002" y="133476"/>
                </a:lnTo>
                <a:lnTo>
                  <a:pt x="117573" y="0"/>
                </a:lnTo>
                <a:lnTo>
                  <a:pt x="6067" y="4699"/>
                </a:lnTo>
                <a:lnTo>
                  <a:pt x="34896" y="36956"/>
                </a:lnTo>
                <a:lnTo>
                  <a:pt x="18454" y="74273"/>
                </a:lnTo>
                <a:lnTo>
                  <a:pt x="7224" y="114245"/>
                </a:lnTo>
                <a:lnTo>
                  <a:pt x="1106" y="156444"/>
                </a:lnTo>
                <a:lnTo>
                  <a:pt x="0" y="200438"/>
                </a:lnTo>
                <a:lnTo>
                  <a:pt x="3803" y="245800"/>
                </a:lnTo>
                <a:lnTo>
                  <a:pt x="12417" y="292100"/>
                </a:lnTo>
                <a:lnTo>
                  <a:pt x="25741" y="338907"/>
                </a:lnTo>
                <a:lnTo>
                  <a:pt x="43673" y="385793"/>
                </a:lnTo>
                <a:lnTo>
                  <a:pt x="66114" y="432327"/>
                </a:lnTo>
                <a:lnTo>
                  <a:pt x="92964" y="478082"/>
                </a:lnTo>
                <a:lnTo>
                  <a:pt x="124120" y="522626"/>
                </a:lnTo>
                <a:lnTo>
                  <a:pt x="159483" y="565530"/>
                </a:lnTo>
                <a:lnTo>
                  <a:pt x="217014" y="629919"/>
                </a:lnTo>
                <a:lnTo>
                  <a:pt x="257016" y="671282"/>
                </a:lnTo>
                <a:lnTo>
                  <a:pt x="299059" y="708213"/>
                </a:lnTo>
                <a:lnTo>
                  <a:pt x="342703" y="740609"/>
                </a:lnTo>
                <a:lnTo>
                  <a:pt x="387510" y="768367"/>
                </a:lnTo>
                <a:lnTo>
                  <a:pt x="433041" y="791382"/>
                </a:lnTo>
                <a:lnTo>
                  <a:pt x="478855" y="809550"/>
                </a:lnTo>
                <a:lnTo>
                  <a:pt x="524513" y="822769"/>
                </a:lnTo>
                <a:lnTo>
                  <a:pt x="569577" y="830933"/>
                </a:lnTo>
                <a:lnTo>
                  <a:pt x="613606" y="833940"/>
                </a:lnTo>
                <a:lnTo>
                  <a:pt x="656162" y="831685"/>
                </a:lnTo>
                <a:lnTo>
                  <a:pt x="696805" y="824064"/>
                </a:lnTo>
                <a:lnTo>
                  <a:pt x="735097" y="810973"/>
                </a:lnTo>
                <a:lnTo>
                  <a:pt x="770596" y="792310"/>
                </a:lnTo>
                <a:lnTo>
                  <a:pt x="802865" y="767968"/>
                </a:lnTo>
                <a:lnTo>
                  <a:pt x="745334" y="703579"/>
                </a:lnTo>
                <a:lnTo>
                  <a:pt x="712692" y="728147"/>
                </a:lnTo>
                <a:lnTo>
                  <a:pt x="676677" y="746929"/>
                </a:lnTo>
                <a:lnTo>
                  <a:pt x="637747" y="760012"/>
                </a:lnTo>
                <a:lnTo>
                  <a:pt x="596363" y="767485"/>
                </a:lnTo>
                <a:lnTo>
                  <a:pt x="552982" y="769437"/>
                </a:lnTo>
                <a:lnTo>
                  <a:pt x="508066" y="765956"/>
                </a:lnTo>
                <a:lnTo>
                  <a:pt x="462072" y="757131"/>
                </a:lnTo>
                <a:lnTo>
                  <a:pt x="415460" y="743050"/>
                </a:lnTo>
                <a:lnTo>
                  <a:pt x="368689" y="723801"/>
                </a:lnTo>
                <a:lnTo>
                  <a:pt x="322218" y="699473"/>
                </a:lnTo>
                <a:lnTo>
                  <a:pt x="276508" y="670155"/>
                </a:lnTo>
                <a:lnTo>
                  <a:pt x="232015" y="635934"/>
                </a:lnTo>
                <a:lnTo>
                  <a:pt x="189201" y="596900"/>
                </a:lnTo>
              </a:path>
            </a:pathLst>
          </a:custGeom>
          <a:ln w="12700">
            <a:solidFill>
              <a:srgbClr val="7E7E7E"/>
            </a:solidFill>
          </a:ln>
        </p:spPr>
        <p:txBody>
          <a:bodyPr wrap="square" lIns="0" tIns="0" rIns="0" bIns="0" rtlCol="0"/>
          <a:lstStyle/>
          <a:p>
            <a:endParaRPr/>
          </a:p>
        </p:txBody>
      </p:sp>
      <p:grpSp>
        <p:nvGrpSpPr>
          <p:cNvPr id="7" name="Group 6">
            <a:extLst>
              <a:ext uri="{FF2B5EF4-FFF2-40B4-BE49-F238E27FC236}">
                <a16:creationId xmlns:a16="http://schemas.microsoft.com/office/drawing/2014/main" id="{E1C65060-E566-D1B7-7A56-5715BC273433}"/>
              </a:ext>
            </a:extLst>
          </p:cNvPr>
          <p:cNvGrpSpPr/>
          <p:nvPr userDrawn="1"/>
        </p:nvGrpSpPr>
        <p:grpSpPr>
          <a:xfrm>
            <a:off x="2727960" y="5701284"/>
            <a:ext cx="1448562" cy="805434"/>
            <a:chOff x="2727960" y="5701284"/>
            <a:chExt cx="1448562" cy="805434"/>
          </a:xfrm>
        </p:grpSpPr>
        <p:sp>
          <p:nvSpPr>
            <p:cNvPr id="20" name="bk object 20"/>
            <p:cNvSpPr/>
            <p:nvPr/>
          </p:nvSpPr>
          <p:spPr>
            <a:xfrm>
              <a:off x="2727960" y="5701284"/>
              <a:ext cx="1448562" cy="805434"/>
            </a:xfrm>
            <a:prstGeom prst="rect">
              <a:avLst/>
            </a:prstGeom>
            <a:blipFill>
              <a:blip r:embed="rId10"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34" name="bk object 34"/>
            <p:cNvSpPr/>
            <p:nvPr/>
          </p:nvSpPr>
          <p:spPr>
            <a:xfrm>
              <a:off x="3244595" y="5887211"/>
              <a:ext cx="571500" cy="393191"/>
            </a:xfrm>
            <a:prstGeom prst="rect">
              <a:avLst/>
            </a:prstGeom>
            <a:blipFill>
              <a:blip r:embed="rId11"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grpSp>
      <p:sp>
        <p:nvSpPr>
          <p:cNvPr id="35" name="bk object 35"/>
          <p:cNvSpPr/>
          <p:nvPr/>
        </p:nvSpPr>
        <p:spPr>
          <a:xfrm>
            <a:off x="2695955" y="4815840"/>
            <a:ext cx="1514856" cy="694943"/>
          </a:xfrm>
          <a:prstGeom prst="rect">
            <a:avLst/>
          </a:prstGeom>
          <a:blipFill>
            <a:blip r:embed="rId1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descr="Logo&#10;&#10;Description automatically generated with medium confidence">
            <a:extLst>
              <a:ext uri="{FF2B5EF4-FFF2-40B4-BE49-F238E27FC236}">
                <a16:creationId xmlns:a16="http://schemas.microsoft.com/office/drawing/2014/main" id="{1B1A2E96-C691-63F2-78CE-93A18465F6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24400" y="162515"/>
            <a:ext cx="1886085" cy="751885"/>
          </a:xfrm>
          <a:prstGeom prst="rect">
            <a:avLst/>
          </a:prstGeom>
        </p:spPr>
      </p:pic>
      <p:sp>
        <p:nvSpPr>
          <p:cNvPr id="7" name="object 2">
            <a:extLst>
              <a:ext uri="{FF2B5EF4-FFF2-40B4-BE49-F238E27FC236}">
                <a16:creationId xmlns:a16="http://schemas.microsoft.com/office/drawing/2014/main" id="{3BB27C4C-640A-5A35-A710-6626EE45728F}"/>
              </a:ext>
            </a:extLst>
          </p:cNvPr>
          <p:cNvSpPr txBox="1"/>
          <p:nvPr userDrawn="1"/>
        </p:nvSpPr>
        <p:spPr>
          <a:xfrm>
            <a:off x="639266" y="590550"/>
            <a:ext cx="2942133" cy="166071"/>
          </a:xfrm>
          <a:prstGeom prst="rect">
            <a:avLst/>
          </a:prstGeom>
        </p:spPr>
        <p:txBody>
          <a:bodyPr vert="horz" wrap="square" lIns="0" tIns="12065" rIns="0" bIns="0" rtlCol="0">
            <a:spAutoFit/>
          </a:bodyPr>
          <a:lstStyle/>
          <a:p>
            <a:pPr marL="12700">
              <a:lnSpc>
                <a:spcPct val="100000"/>
              </a:lnSpc>
              <a:spcBef>
                <a:spcPts val="95"/>
              </a:spcBef>
            </a:pPr>
            <a:r>
              <a:rPr sz="1000" spc="-5" dirty="0">
                <a:solidFill>
                  <a:srgbClr val="585858"/>
                </a:solidFill>
                <a:latin typeface="Abadi" panose="020B0604020104020204" pitchFamily="34" charset="0"/>
                <a:ea typeface="宋体" panose="02010600030101010101" pitchFamily="2" charset="-122"/>
                <a:cs typeface="Britannic Bold"/>
              </a:rPr>
              <a:t>Colchis, where you </a:t>
            </a:r>
            <a:r>
              <a:rPr sz="1000" spc="-10" dirty="0">
                <a:solidFill>
                  <a:srgbClr val="585858"/>
                </a:solidFill>
                <a:latin typeface="Abadi" panose="020B0604020104020204" pitchFamily="34" charset="0"/>
                <a:ea typeface="宋体" panose="02010600030101010101" pitchFamily="2" charset="-122"/>
                <a:cs typeface="Britannic Bold"/>
              </a:rPr>
              <a:t>find </a:t>
            </a:r>
            <a:r>
              <a:rPr sz="1000" spc="-5" dirty="0">
                <a:solidFill>
                  <a:srgbClr val="585858"/>
                </a:solidFill>
                <a:latin typeface="Abadi" panose="020B0604020104020204" pitchFamily="34" charset="0"/>
                <a:ea typeface="宋体" panose="02010600030101010101" pitchFamily="2" charset="-122"/>
                <a:cs typeface="Britannic Bold"/>
              </a:rPr>
              <a:t>your golden</a:t>
            </a:r>
            <a:r>
              <a:rPr sz="1000" dirty="0">
                <a:solidFill>
                  <a:srgbClr val="585858"/>
                </a:solidFill>
                <a:latin typeface="Abadi" panose="020B0604020104020204" pitchFamily="34" charset="0"/>
                <a:ea typeface="宋体" panose="02010600030101010101" pitchFamily="2" charset="-122"/>
                <a:cs typeface="Britannic Bold"/>
              </a:rPr>
              <a:t> </a:t>
            </a:r>
            <a:r>
              <a:rPr sz="1000" spc="-10" dirty="0">
                <a:solidFill>
                  <a:srgbClr val="585858"/>
                </a:solidFill>
                <a:latin typeface="Abadi" panose="020B0604020104020204" pitchFamily="34" charset="0"/>
                <a:ea typeface="宋体" panose="02010600030101010101" pitchFamily="2" charset="-122"/>
                <a:cs typeface="Britannic Bold"/>
              </a:rPr>
              <a:t>fleece</a:t>
            </a:r>
            <a:endParaRPr sz="1000" dirty="0">
              <a:latin typeface="Abadi" panose="020B0604020104020204" pitchFamily="34" charset="0"/>
              <a:ea typeface="宋体" panose="02010600030101010101" pitchFamily="2" charset="-122"/>
              <a:cs typeface="Britannic Bo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pic>
        <p:nvPicPr>
          <p:cNvPr id="5" name="Picture 4" descr="Logo&#10;&#10;Description automatically generated with medium confidence">
            <a:extLst>
              <a:ext uri="{FF2B5EF4-FFF2-40B4-BE49-F238E27FC236}">
                <a16:creationId xmlns:a16="http://schemas.microsoft.com/office/drawing/2014/main" id="{9D50740D-A5BC-7C85-7FDE-D8BD5AC687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228600"/>
            <a:ext cx="1676400" cy="668294"/>
          </a:xfrm>
          <a:prstGeom prst="rect">
            <a:avLst/>
          </a:prstGeom>
        </p:spPr>
      </p:pic>
      <p:sp>
        <p:nvSpPr>
          <p:cNvPr id="6" name="object 2">
            <a:extLst>
              <a:ext uri="{FF2B5EF4-FFF2-40B4-BE49-F238E27FC236}">
                <a16:creationId xmlns:a16="http://schemas.microsoft.com/office/drawing/2014/main" id="{F732CCAD-301A-F491-EC8E-DF2517D55660}"/>
              </a:ext>
            </a:extLst>
          </p:cNvPr>
          <p:cNvSpPr txBox="1"/>
          <p:nvPr userDrawn="1"/>
        </p:nvSpPr>
        <p:spPr>
          <a:xfrm>
            <a:off x="3221227" y="561848"/>
            <a:ext cx="3192145" cy="177800"/>
          </a:xfrm>
          <a:prstGeom prst="rect">
            <a:avLst/>
          </a:prstGeom>
        </p:spPr>
        <p:txBody>
          <a:bodyPr vert="horz" wrap="square" lIns="0" tIns="12065" rIns="0" bIns="0" rtlCol="0">
            <a:spAutoFit/>
          </a:bodyPr>
          <a:lstStyle/>
          <a:p>
            <a:pPr marL="12700">
              <a:lnSpc>
                <a:spcPct val="100000"/>
              </a:lnSpc>
              <a:spcBef>
                <a:spcPts val="95"/>
              </a:spcBef>
            </a:pPr>
            <a:r>
              <a:rPr sz="1000" spc="-5" dirty="0">
                <a:solidFill>
                  <a:srgbClr val="585858"/>
                </a:solidFill>
                <a:latin typeface="宋体"/>
                <a:cs typeface="宋体"/>
              </a:rPr>
              <a:t>智能化、数字化、一体化“从岩心</a:t>
            </a:r>
            <a:r>
              <a:rPr sz="1000" spc="5" dirty="0">
                <a:solidFill>
                  <a:srgbClr val="585858"/>
                </a:solidFill>
                <a:latin typeface="宋体"/>
                <a:cs typeface="宋体"/>
              </a:rPr>
              <a:t>到</a:t>
            </a:r>
            <a:r>
              <a:rPr sz="1000" spc="-5" dirty="0">
                <a:solidFill>
                  <a:srgbClr val="585858"/>
                </a:solidFill>
                <a:latin typeface="宋体"/>
                <a:cs typeface="宋体"/>
              </a:rPr>
              <a:t>油藏</a:t>
            </a:r>
            <a:r>
              <a:rPr sz="1000" spc="5" dirty="0">
                <a:solidFill>
                  <a:srgbClr val="585858"/>
                </a:solidFill>
                <a:latin typeface="宋体"/>
                <a:cs typeface="宋体"/>
              </a:rPr>
              <a:t>”</a:t>
            </a:r>
            <a:r>
              <a:rPr sz="1000" spc="-5" dirty="0">
                <a:solidFill>
                  <a:srgbClr val="585858"/>
                </a:solidFill>
                <a:latin typeface="宋体"/>
                <a:cs typeface="宋体"/>
              </a:rPr>
              <a:t>特色</a:t>
            </a:r>
            <a:r>
              <a:rPr sz="1000" spc="5" dirty="0">
                <a:solidFill>
                  <a:srgbClr val="585858"/>
                </a:solidFill>
                <a:latin typeface="宋体"/>
                <a:cs typeface="宋体"/>
              </a:rPr>
              <a:t>解</a:t>
            </a:r>
            <a:r>
              <a:rPr sz="1000" spc="-5" dirty="0">
                <a:solidFill>
                  <a:srgbClr val="585858"/>
                </a:solidFill>
                <a:latin typeface="宋体"/>
                <a:cs typeface="宋体"/>
              </a:rPr>
              <a:t>决方案</a:t>
            </a:r>
            <a:endParaRPr sz="1000" dirty="0">
              <a:latin typeface="宋体"/>
              <a:cs typeface="宋体"/>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422867"/>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2.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7170382"/>
      </p:ext>
    </p:extLst>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userDrawn="1"/>
        </p:nvSpPr>
        <p:spPr>
          <a:xfrm>
            <a:off x="401574" y="864869"/>
            <a:ext cx="6048375" cy="0"/>
          </a:xfrm>
          <a:custGeom>
            <a:avLst/>
            <a:gdLst/>
            <a:ahLst/>
            <a:cxnLst/>
            <a:rect l="l" t="t" r="r" b="b"/>
            <a:pathLst>
              <a:path w="6048375">
                <a:moveTo>
                  <a:pt x="0" y="0"/>
                </a:moveTo>
                <a:lnTo>
                  <a:pt x="6048375" y="0"/>
                </a:lnTo>
              </a:path>
            </a:pathLst>
          </a:custGeom>
          <a:ln w="19812">
            <a:solidFill>
              <a:srgbClr val="A6A6A6"/>
            </a:solidFill>
          </a:ln>
        </p:spPr>
        <p:txBody>
          <a:bodyPr wrap="square" lIns="0" tIns="0" rIns="0" bIns="0" rtlCol="0"/>
          <a:lstStyle/>
          <a:p>
            <a:endParaRPr/>
          </a:p>
        </p:txBody>
      </p:sp>
    </p:spTree>
  </p:cSld>
  <p:clrMap bg1="lt1" tx1="dk1" bg2="lt2" tx2="dk2" accent1="accent1" accent2="accent2" accent3="accent3" accent4="accent4" accent5="accent5" accent6="accent6" hlink="hlink" folHlink="folHlink"/>
  <p:sldLayoutIdLst>
    <p:sldLayoutId id="2147483666" r:id="rId1"/>
    <p:sldLayoutId id="2147483662" r:id="rId2"/>
    <p:sldLayoutId id="2147483664" r:id="rId3"/>
    <p:sldLayoutId id="2147483665" r:id="rId4"/>
    <p:sldLayoutId id="2147483668"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21.tmp"/><Relationship Id="rId13" Type="http://schemas.openxmlformats.org/officeDocument/2006/relationships/image" Target="../media/image26.tmp"/><Relationship Id="rId18" Type="http://schemas.openxmlformats.org/officeDocument/2006/relationships/image" Target="../media/image31.png"/><Relationship Id="rId3" Type="http://schemas.openxmlformats.org/officeDocument/2006/relationships/image" Target="../media/image16.tmp"/><Relationship Id="rId7" Type="http://schemas.openxmlformats.org/officeDocument/2006/relationships/image" Target="../media/image20.tmp"/><Relationship Id="rId12" Type="http://schemas.openxmlformats.org/officeDocument/2006/relationships/image" Target="../media/image25.tmp"/><Relationship Id="rId17" Type="http://schemas.openxmlformats.org/officeDocument/2006/relationships/image" Target="../media/image30.png"/><Relationship Id="rId2" Type="http://schemas.openxmlformats.org/officeDocument/2006/relationships/image" Target="../media/image15.png"/><Relationship Id="rId16" Type="http://schemas.openxmlformats.org/officeDocument/2006/relationships/image" Target="../media/image29.png"/><Relationship Id="rId1" Type="http://schemas.openxmlformats.org/officeDocument/2006/relationships/slideLayout" Target="../slideLayouts/slideLayout1.xml"/><Relationship Id="rId6" Type="http://schemas.openxmlformats.org/officeDocument/2006/relationships/image" Target="../media/image19.tmp"/><Relationship Id="rId11" Type="http://schemas.openxmlformats.org/officeDocument/2006/relationships/image" Target="../media/image24.tmp"/><Relationship Id="rId5" Type="http://schemas.openxmlformats.org/officeDocument/2006/relationships/image" Target="../media/image18.tmp"/><Relationship Id="rId15" Type="http://schemas.openxmlformats.org/officeDocument/2006/relationships/image" Target="../media/image28.tmp"/><Relationship Id="rId10" Type="http://schemas.openxmlformats.org/officeDocument/2006/relationships/image" Target="../media/image23.png"/><Relationship Id="rId19" Type="http://schemas.openxmlformats.org/officeDocument/2006/relationships/image" Target="../media/image32.png"/><Relationship Id="rId4" Type="http://schemas.openxmlformats.org/officeDocument/2006/relationships/image" Target="../media/image17.tmp"/><Relationship Id="rId9" Type="http://schemas.openxmlformats.org/officeDocument/2006/relationships/image" Target="../media/image22.png"/><Relationship Id="rId14" Type="http://schemas.openxmlformats.org/officeDocument/2006/relationships/image" Target="../media/image27.tmp"/></Relationships>
</file>

<file path=ppt/slides/_rels/slide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tmp"/><Relationship Id="rId7" Type="http://schemas.openxmlformats.org/officeDocument/2006/relationships/image" Target="../media/image38.png"/><Relationship Id="rId12" Type="http://schemas.openxmlformats.org/officeDocument/2006/relationships/image" Target="../media/image15.png"/><Relationship Id="rId2"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42.tmp"/><Relationship Id="rId5" Type="http://schemas.openxmlformats.org/officeDocument/2006/relationships/image" Target="../media/image36.png"/><Relationship Id="rId10" Type="http://schemas.openxmlformats.org/officeDocument/2006/relationships/image" Target="../media/image41.tmp"/><Relationship Id="rId4" Type="http://schemas.openxmlformats.org/officeDocument/2006/relationships/image" Target="../media/image35.png"/><Relationship Id="rId9" Type="http://schemas.openxmlformats.org/officeDocument/2006/relationships/image" Target="../media/image40.tmp"/></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44.tmp"/><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1.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5.xml.rels><?xml version="1.0" encoding="UTF-8" standalone="yes"?>
<Relationships xmlns="http://schemas.openxmlformats.org/package/2006/relationships"><Relationship Id="rId8" Type="http://schemas.openxmlformats.org/officeDocument/2006/relationships/image" Target="../media/image55.tmp"/><Relationship Id="rId3" Type="http://schemas.openxmlformats.org/officeDocument/2006/relationships/image" Target="../media/image50.png"/><Relationship Id="rId7" Type="http://schemas.openxmlformats.org/officeDocument/2006/relationships/image" Target="../media/image54.tmp"/><Relationship Id="rId2" Type="http://schemas.openxmlformats.org/officeDocument/2006/relationships/image" Target="../media/image49.png"/><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52.png"/><Relationship Id="rId10" Type="http://schemas.openxmlformats.org/officeDocument/2006/relationships/image" Target="../media/image15.png"/><Relationship Id="rId4" Type="http://schemas.openxmlformats.org/officeDocument/2006/relationships/image" Target="../media/image51.png"/><Relationship Id="rId9" Type="http://schemas.openxmlformats.org/officeDocument/2006/relationships/image" Target="../media/image56.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7.emf"/><Relationship Id="rId1" Type="http://schemas.openxmlformats.org/officeDocument/2006/relationships/slideLayout" Target="../slideLayouts/slideLayout4.xml"/><Relationship Id="rId5" Type="http://schemas.openxmlformats.org/officeDocument/2006/relationships/image" Target="../media/image58.jpg"/><Relationship Id="rId4" Type="http://schemas.openxmlformats.org/officeDocument/2006/relationships/image" Target="../media/image34.tm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
        <p:nvSpPr>
          <p:cNvPr id="21" name="矩形 20"/>
          <p:cNvSpPr/>
          <p:nvPr/>
        </p:nvSpPr>
        <p:spPr>
          <a:xfrm>
            <a:off x="381000" y="2667000"/>
            <a:ext cx="5422900" cy="584775"/>
          </a:xfrm>
          <a:prstGeom prst="rect">
            <a:avLst/>
          </a:prstGeom>
          <a:noFill/>
        </p:spPr>
        <p:txBody>
          <a:bodyPr wrap="square">
            <a:spAutoFit/>
            <a:scene3d>
              <a:camera prst="orthographicFront"/>
              <a:lightRig rig="soft" dir="tl">
                <a:rot lat="0" lon="0" rev="0"/>
              </a:lightRig>
            </a:scene3d>
            <a:sp3d contourW="25400" prstMaterial="matte">
              <a:contourClr>
                <a:schemeClr val="accent2">
                  <a:tint val="20000"/>
                </a:schemeClr>
              </a:contourClr>
            </a:sp3d>
          </a:bodyPr>
          <a:lstStyle/>
          <a:p>
            <a:r>
              <a:rPr lang="en-US" altLang="zh-CN" sz="1600" spc="50" dirty="0">
                <a:ln w="11430"/>
                <a:solidFill>
                  <a:schemeClr val="accent6">
                    <a:lumMod val="75000"/>
                  </a:schemeClr>
                </a:solidFill>
                <a:effectLst/>
                <a:latin typeface="Arial" panose="020B0604020202020204" pitchFamily="34" charset="0"/>
                <a:ea typeface="微软雅黑" pitchFamily="34" charset="-122"/>
                <a:cs typeface="Arial" panose="020B0604020202020204" pitchFamily="34" charset="0"/>
              </a:rPr>
              <a:t>Reservoir Geophysics Integrated Seismic Forward Modeling Software</a:t>
            </a:r>
            <a:endParaRPr lang="zh-CN" altLang="en-US" sz="1600" spc="50" dirty="0">
              <a:ln w="11430"/>
              <a:solidFill>
                <a:schemeClr val="accent6">
                  <a:lumMod val="75000"/>
                </a:schemeClr>
              </a:solidFill>
              <a:effectLst/>
              <a:latin typeface="Arial" panose="020B0604020202020204" pitchFamily="34" charset="0"/>
              <a:ea typeface="微软雅黑" pitchFamily="34" charset="-122"/>
              <a:cs typeface="Arial" panose="020B0604020202020204" pitchFamily="34" charset="0"/>
            </a:endParaRPr>
          </a:p>
        </p:txBody>
      </p:sp>
      <p:pic>
        <p:nvPicPr>
          <p:cNvPr id="50" name="图片 4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1000" y="457200"/>
            <a:ext cx="2359135" cy="644186"/>
          </a:xfrm>
          <a:prstGeom prst="rect">
            <a:avLst/>
          </a:prstGeom>
        </p:spPr>
      </p:pic>
      <p:sp>
        <p:nvSpPr>
          <p:cNvPr id="51" name="文本框 50"/>
          <p:cNvSpPr txBox="1"/>
          <p:nvPr/>
        </p:nvSpPr>
        <p:spPr>
          <a:xfrm>
            <a:off x="381000" y="1676400"/>
            <a:ext cx="2590800" cy="707886"/>
          </a:xfrm>
          <a:prstGeom prst="rect">
            <a:avLst/>
          </a:prstGeom>
          <a:noFill/>
        </p:spPr>
        <p:txBody>
          <a:bodyPr wrap="square" rtlCol="0">
            <a:spAutoFit/>
          </a:bodyPr>
          <a:lstStyle/>
          <a:p>
            <a:r>
              <a:rPr lang="en-US" altLang="zh-CN" sz="4000" dirty="0">
                <a:latin typeface="Impact" panose="020B0806030902050204" pitchFamily="34" charset="0"/>
              </a:rPr>
              <a:t>Colchis</a:t>
            </a:r>
            <a:r>
              <a:rPr lang="en-US" altLang="zh-CN" sz="4000" dirty="0">
                <a:solidFill>
                  <a:srgbClr val="EC6900"/>
                </a:solidFill>
                <a:latin typeface="Impact" panose="020B0806030902050204" pitchFamily="34" charset="0"/>
              </a:rPr>
              <a:t>FM</a:t>
            </a:r>
            <a:endParaRPr lang="zh-CN" altLang="en-US" sz="4000" dirty="0">
              <a:solidFill>
                <a:srgbClr val="EC6900"/>
              </a:solidFill>
              <a:latin typeface="Impact" panose="020B0806030902050204" pitchFamily="34" charset="0"/>
            </a:endParaRPr>
          </a:p>
        </p:txBody>
      </p:sp>
      <p:sp>
        <p:nvSpPr>
          <p:cNvPr id="25" name="矩形 24"/>
          <p:cNvSpPr/>
          <p:nvPr/>
        </p:nvSpPr>
        <p:spPr>
          <a:xfrm>
            <a:off x="381000" y="2286000"/>
            <a:ext cx="4737100" cy="400110"/>
          </a:xfrm>
          <a:prstGeom prst="rect">
            <a:avLst/>
          </a:prstGeom>
          <a:noFill/>
        </p:spPr>
        <p:txBody>
          <a:bodyPr wrap="square">
            <a:spAutoFit/>
            <a:scene3d>
              <a:camera prst="orthographicFront"/>
              <a:lightRig rig="soft" dir="tl">
                <a:rot lat="0" lon="0" rev="0"/>
              </a:lightRig>
            </a:scene3d>
            <a:sp3d contourW="25400" prstMaterial="matte">
              <a:contourClr>
                <a:schemeClr val="accent2">
                  <a:tint val="20000"/>
                </a:schemeClr>
              </a:contourClr>
            </a:sp3d>
          </a:bodyPr>
          <a:lstStyle/>
          <a:p>
            <a:r>
              <a:rPr lang="zh-CN" altLang="en-US" sz="2000" spc="50" dirty="0">
                <a:ln w="11430"/>
                <a:solidFill>
                  <a:schemeClr val="accent6">
                    <a:lumMod val="75000"/>
                  </a:schemeClr>
                </a:solidFill>
                <a:latin typeface="黑体" panose="02010609060101010101" pitchFamily="49" charset="-122"/>
                <a:ea typeface="黑体" panose="02010609060101010101" pitchFamily="49" charset="-122"/>
                <a:cs typeface="Times New Roman" panose="02020603050405020304" pitchFamily="18" charset="0"/>
              </a:rPr>
              <a:t>油藏地球物理一体化地震正演软件</a:t>
            </a:r>
            <a:endParaRPr lang="zh-CN" altLang="en-US" sz="2000" spc="50" dirty="0">
              <a:ln w="11430"/>
              <a:solidFill>
                <a:schemeClr val="accent6">
                  <a:lumMod val="75000"/>
                </a:schemeClr>
              </a:solidFill>
              <a:effectLst/>
              <a:latin typeface="黑体" panose="02010609060101010101" pitchFamily="49" charset="-122"/>
              <a:ea typeface="黑体" panose="02010609060101010101" pitchFamily="49" charset="-122"/>
              <a:cs typeface="Times New Roman" panose="02020603050405020304" pitchFamily="18" charset="0"/>
            </a:endParaRPr>
          </a:p>
        </p:txBody>
      </p:sp>
      <p:sp>
        <p:nvSpPr>
          <p:cNvPr id="19" name="object 7"/>
          <p:cNvSpPr txBox="1"/>
          <p:nvPr/>
        </p:nvSpPr>
        <p:spPr>
          <a:xfrm>
            <a:off x="2133600" y="8815285"/>
            <a:ext cx="2743200" cy="197490"/>
          </a:xfrm>
          <a:prstGeom prst="rect">
            <a:avLst/>
          </a:prstGeom>
        </p:spPr>
        <p:txBody>
          <a:bodyPr vert="horz" wrap="square" lIns="0" tIns="12700" rIns="0" bIns="0" rtlCol="0">
            <a:spAutoFit/>
          </a:bodyPr>
          <a:lstStyle/>
          <a:p>
            <a:pPr marL="12700">
              <a:lnSpc>
                <a:spcPct val="100000"/>
              </a:lnSpc>
              <a:spcBef>
                <a:spcPts val="100"/>
              </a:spcBef>
            </a:pPr>
            <a:r>
              <a:rPr sz="1200" spc="-5" dirty="0" err="1">
                <a:solidFill>
                  <a:srgbClr val="585858"/>
                </a:solidFill>
                <a:latin typeface="SimHei" panose="02010609060101010101" pitchFamily="49" charset="-122"/>
                <a:ea typeface="SimHei" panose="02010609060101010101" pitchFamily="49" charset="-122"/>
                <a:cs typeface="等线"/>
              </a:rPr>
              <a:t>科吉思石油技术</a:t>
            </a:r>
            <a:r>
              <a:rPr lang="zh-CN" altLang="en-US" sz="1200" spc="-5" dirty="0">
                <a:solidFill>
                  <a:srgbClr val="585858"/>
                </a:solidFill>
                <a:latin typeface="SimHei" panose="02010609060101010101" pitchFamily="49" charset="-122"/>
                <a:ea typeface="SimHei" panose="02010609060101010101" pitchFamily="49" charset="-122"/>
                <a:cs typeface="等线"/>
              </a:rPr>
              <a:t>咨询（北京）有限公司</a:t>
            </a:r>
            <a:endParaRPr sz="1200" dirty="0">
              <a:latin typeface="SimHei" panose="02010609060101010101" pitchFamily="49" charset="-122"/>
              <a:ea typeface="SimHei" panose="02010609060101010101" pitchFamily="49" charset="-122"/>
              <a:cs typeface="等线"/>
            </a:endParaRPr>
          </a:p>
        </p:txBody>
      </p:sp>
      <p:sp>
        <p:nvSpPr>
          <p:cNvPr id="2" name="矩形 1"/>
          <p:cNvSpPr/>
          <p:nvPr/>
        </p:nvSpPr>
        <p:spPr>
          <a:xfrm>
            <a:off x="2362200" y="9012775"/>
            <a:ext cx="2199961" cy="276999"/>
          </a:xfrm>
          <a:prstGeom prst="rect">
            <a:avLst/>
          </a:prstGeom>
        </p:spPr>
        <p:txBody>
          <a:bodyPr wrap="none">
            <a:spAutoFit/>
          </a:bodyPr>
          <a:lstStyle/>
          <a:p>
            <a:r>
              <a:rPr lang="en-US" altLang="zh-CN" sz="1200" spc="10" dirty="0">
                <a:latin typeface="Arial" panose="020B0604020202020204" pitchFamily="34" charset="0"/>
                <a:cs typeface="Arial" panose="020B0604020202020204" pitchFamily="34" charset="0"/>
              </a:rPr>
              <a:t>Colchis </a:t>
            </a:r>
            <a:r>
              <a:rPr lang="en-US" altLang="zh-CN" sz="1200" spc="10" dirty="0" err="1">
                <a:latin typeface="Arial" panose="020B0604020202020204" pitchFamily="34" charset="0"/>
                <a:cs typeface="Arial" panose="020B0604020202020204" pitchFamily="34" charset="0"/>
              </a:rPr>
              <a:t>PetroConsulting</a:t>
            </a:r>
            <a:r>
              <a:rPr lang="en-US" altLang="zh-CN" sz="1200" spc="10" dirty="0">
                <a:latin typeface="Arial" panose="020B0604020202020204" pitchFamily="34" charset="0"/>
                <a:cs typeface="Arial" panose="020B0604020202020204" pitchFamily="34" charset="0"/>
              </a:rPr>
              <a:t> Ltd. </a:t>
            </a:r>
            <a:endParaRPr lang="zh-CN" alt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08971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11"/>
          <p:cNvSpPr txBox="1"/>
          <p:nvPr/>
        </p:nvSpPr>
        <p:spPr>
          <a:xfrm>
            <a:off x="472440" y="1524000"/>
            <a:ext cx="5867400" cy="2321148"/>
          </a:xfrm>
          <a:prstGeom prst="rect">
            <a:avLst/>
          </a:prstGeom>
        </p:spPr>
        <p:txBody>
          <a:bodyPr vert="horz" wrap="square" lIns="0" tIns="12700" rIns="0" bIns="0" rtlCol="0">
            <a:spAutoFit/>
          </a:bodyPr>
          <a:lstStyle/>
          <a:p>
            <a:pPr marL="12700" marR="5080" algn="just">
              <a:lnSpc>
                <a:spcPct val="300000"/>
              </a:lnSpc>
              <a:spcBef>
                <a:spcPts val="100"/>
              </a:spcBef>
            </a:pPr>
            <a:r>
              <a:rPr lang="en-US" altLang="zh-CN" sz="1400" spc="10" dirty="0">
                <a:latin typeface="Impact" panose="020B0806030902050204" pitchFamily="34" charset="0"/>
                <a:cs typeface="Times New Roman" panose="02020603050405020304" pitchFamily="18" charset="0"/>
              </a:rPr>
              <a:t>Colchis</a:t>
            </a:r>
            <a:r>
              <a:rPr lang="en-US" altLang="zh-CN" sz="1400" spc="10" dirty="0">
                <a:solidFill>
                  <a:srgbClr val="EB7112"/>
                </a:solidFill>
                <a:latin typeface="Impact" panose="020B0806030902050204" pitchFamily="34" charset="0"/>
                <a:cs typeface="Times New Roman" panose="02020603050405020304" pitchFamily="18" charset="0"/>
              </a:rPr>
              <a:t>FM </a:t>
            </a:r>
            <a:r>
              <a:rPr lang="zh-CN" altLang="en-US" sz="900" spc="10" dirty="0">
                <a:latin typeface="黑体" panose="02010609060101010101" pitchFamily="49" charset="-122"/>
                <a:ea typeface="黑体" panose="02010609060101010101" pitchFamily="49" charset="-122"/>
                <a:cs typeface="Times New Roman" panose="02020603050405020304" pitchFamily="18" charset="0"/>
              </a:rPr>
              <a:t>是科吉思石油技术公司自主研发的油藏地球物理一体化地震正演软件，其打通了岩石物理正演与地震正演，采用交互式岩石物理建模工作模式，实现了从油藏地球物理参数到地震的一体化正演工作流程，内置叠前波动方程正演、叠前时间偏移功能，能独立完成全部</a:t>
            </a:r>
            <a:r>
              <a:rPr lang="en-US" altLang="zh-CN" sz="900" spc="10" dirty="0">
                <a:latin typeface="黑体" panose="02010609060101010101" pitchFamily="49" charset="-122"/>
                <a:ea typeface="黑体" panose="02010609060101010101" pitchFamily="49" charset="-122"/>
                <a:cs typeface="Times New Roman" panose="02020603050405020304" pitchFamily="18" charset="0"/>
              </a:rPr>
              <a:t>1D</a:t>
            </a:r>
            <a:r>
              <a:rPr lang="zh-CN" altLang="en-US" sz="900" spc="10" dirty="0">
                <a:latin typeface="黑体" panose="02010609060101010101" pitchFamily="49" charset="-122"/>
                <a:ea typeface="黑体" panose="02010609060101010101" pitchFamily="49" charset="-122"/>
                <a:cs typeface="Times New Roman" panose="02020603050405020304" pitchFamily="18" charset="0"/>
              </a:rPr>
              <a:t>、</a:t>
            </a:r>
            <a:r>
              <a:rPr lang="en-US" altLang="zh-CN" sz="900" spc="10" dirty="0">
                <a:latin typeface="黑体" panose="02010609060101010101" pitchFamily="49" charset="-122"/>
                <a:ea typeface="黑体" panose="02010609060101010101" pitchFamily="49" charset="-122"/>
                <a:cs typeface="Times New Roman" panose="02020603050405020304" pitchFamily="18" charset="0"/>
              </a:rPr>
              <a:t>2D</a:t>
            </a:r>
            <a:r>
              <a:rPr lang="zh-CN" altLang="en-US" sz="900" spc="10" dirty="0">
                <a:latin typeface="黑体" panose="02010609060101010101" pitchFamily="49" charset="-122"/>
                <a:ea typeface="黑体" panose="02010609060101010101" pitchFamily="49" charset="-122"/>
                <a:cs typeface="Times New Roman" panose="02020603050405020304" pitchFamily="18" charset="0"/>
              </a:rPr>
              <a:t>叠后及叠前地震正演，可广泛应用于储层地震特征分析、时移地震等研究，简单易学，自动化程度高，可作为地质研究、地震解释、开发地震、储层反演等研究人员的油藏地球物理一体化正演工具，也可用于院校地球物理教学研究及行业培训。</a:t>
            </a:r>
            <a:endParaRPr sz="1100" dirty="0">
              <a:latin typeface="黑体" panose="02010609060101010101" pitchFamily="49" charset="-122"/>
              <a:ea typeface="黑体" panose="02010609060101010101" pitchFamily="49" charset="-122"/>
              <a:cs typeface="Times New Roman" panose="02020603050405020304" pitchFamily="18" charset="0"/>
            </a:endParaRPr>
          </a:p>
        </p:txBody>
      </p:sp>
      <p:pic>
        <p:nvPicPr>
          <p:cNvPr id="36" name="图片 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4800" y="685800"/>
            <a:ext cx="2511533" cy="685800"/>
          </a:xfrm>
          <a:prstGeom prst="rect">
            <a:avLst/>
          </a:prstGeom>
        </p:spPr>
      </p:pic>
      <p:sp>
        <p:nvSpPr>
          <p:cNvPr id="7" name="圆角矩形 6"/>
          <p:cNvSpPr/>
          <p:nvPr/>
        </p:nvSpPr>
        <p:spPr>
          <a:xfrm>
            <a:off x="452120" y="4876800"/>
            <a:ext cx="1143000" cy="3227327"/>
          </a:xfrm>
          <a:prstGeom prst="roundRect">
            <a:avLst/>
          </a:prstGeom>
          <a:solidFill>
            <a:schemeClr val="accent1">
              <a:lumMod val="20000"/>
              <a:lumOff val="80000"/>
            </a:schemeClr>
          </a:solidFill>
          <a:ln>
            <a:solidFill>
              <a:srgbClr val="6095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sp>
        <p:nvSpPr>
          <p:cNvPr id="8" name="圆角矩形 7"/>
          <p:cNvSpPr/>
          <p:nvPr/>
        </p:nvSpPr>
        <p:spPr>
          <a:xfrm>
            <a:off x="1722120" y="4876800"/>
            <a:ext cx="1163320" cy="3200400"/>
          </a:xfrm>
          <a:prstGeom prst="roundRect">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sp>
        <p:nvSpPr>
          <p:cNvPr id="9" name="圆角矩形 8"/>
          <p:cNvSpPr/>
          <p:nvPr/>
        </p:nvSpPr>
        <p:spPr>
          <a:xfrm>
            <a:off x="3017520" y="4876800"/>
            <a:ext cx="1143000" cy="3200400"/>
          </a:xfrm>
          <a:prstGeom prst="roundRect">
            <a:avLst/>
          </a:prstGeom>
          <a:solidFill>
            <a:schemeClr val="accent3">
              <a:lumMod val="20000"/>
              <a:lumOff val="8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圆角矩形 9"/>
          <p:cNvSpPr/>
          <p:nvPr/>
        </p:nvSpPr>
        <p:spPr>
          <a:xfrm>
            <a:off x="4312920" y="4876800"/>
            <a:ext cx="2057400" cy="3200400"/>
          </a:xfrm>
          <a:prstGeom prst="roundRect">
            <a:avLst/>
          </a:prstGeom>
          <a:solidFill>
            <a:schemeClr val="accent6">
              <a:lumMod val="20000"/>
              <a:lumOff val="80000"/>
            </a:schemeClr>
          </a:solidFill>
          <a:ln>
            <a:solidFill>
              <a:srgbClr val="EC6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1" name="组合 10"/>
          <p:cNvGrpSpPr/>
          <p:nvPr/>
        </p:nvGrpSpPr>
        <p:grpSpPr>
          <a:xfrm>
            <a:off x="563880" y="5029203"/>
            <a:ext cx="1061541" cy="901241"/>
            <a:chOff x="515603" y="2265014"/>
            <a:chExt cx="1523211" cy="1218477"/>
          </a:xfrm>
        </p:grpSpPr>
        <p:sp>
          <p:nvSpPr>
            <p:cNvPr id="12" name="文本框 11"/>
            <p:cNvSpPr txBox="1"/>
            <p:nvPr/>
          </p:nvSpPr>
          <p:spPr>
            <a:xfrm>
              <a:off x="741306" y="3192211"/>
              <a:ext cx="1297508" cy="291280"/>
            </a:xfrm>
            <a:prstGeom prst="rect">
              <a:avLst/>
            </a:prstGeom>
            <a:noFill/>
          </p:spPr>
          <p:txBody>
            <a:bodyPr wrap="square" rtlCol="0">
              <a:spAutoFit/>
            </a:bodyPr>
            <a:lstStyle/>
            <a:p>
              <a:r>
                <a:rPr lang="zh-CN" altLang="en-US" sz="800" dirty="0">
                  <a:solidFill>
                    <a:prstClr val="black"/>
                  </a:solidFill>
                  <a:latin typeface="黑体" panose="02010609060101010101" pitchFamily="49" charset="-122"/>
                  <a:ea typeface="黑体" panose="02010609060101010101" pitchFamily="49" charset="-122"/>
                </a:rPr>
                <a:t>地层格架模型</a:t>
              </a:r>
            </a:p>
          </p:txBody>
        </p:sp>
        <p:pic>
          <p:nvPicPr>
            <p:cNvPr id="13" name="图片 12" descr="屏幕剪辑"/>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5603" y="2265014"/>
              <a:ext cx="1371933" cy="880099"/>
            </a:xfrm>
            <a:prstGeom prst="rect">
              <a:avLst/>
            </a:prstGeom>
          </p:spPr>
        </p:pic>
      </p:grpSp>
      <p:grpSp>
        <p:nvGrpSpPr>
          <p:cNvPr id="14" name="组合 13"/>
          <p:cNvGrpSpPr/>
          <p:nvPr/>
        </p:nvGrpSpPr>
        <p:grpSpPr>
          <a:xfrm>
            <a:off x="563880" y="6096000"/>
            <a:ext cx="1219200" cy="910054"/>
            <a:chOff x="634538" y="803037"/>
            <a:chExt cx="2043158" cy="2046153"/>
          </a:xfrm>
        </p:grpSpPr>
        <p:sp>
          <p:nvSpPr>
            <p:cNvPr id="15" name="文本框 14"/>
            <p:cNvSpPr txBox="1"/>
            <p:nvPr/>
          </p:nvSpPr>
          <p:spPr>
            <a:xfrm>
              <a:off x="634538" y="2087990"/>
              <a:ext cx="2043158" cy="761200"/>
            </a:xfrm>
            <a:prstGeom prst="rect">
              <a:avLst/>
            </a:prstGeom>
            <a:noFill/>
          </p:spPr>
          <p:txBody>
            <a:bodyPr wrap="square" rtlCol="0">
              <a:spAutoFit/>
            </a:bodyPr>
            <a:lstStyle/>
            <a:p>
              <a:r>
                <a:rPr lang="zh-CN" altLang="en-US" sz="800" dirty="0">
                  <a:solidFill>
                    <a:prstClr val="black"/>
                  </a:solidFill>
                  <a:latin typeface="黑体" panose="02010609060101010101" pitchFamily="49" charset="-122"/>
                  <a:ea typeface="黑体" panose="02010609060101010101" pitchFamily="49" charset="-122"/>
                </a:rPr>
                <a:t>自由地质体绘制</a:t>
              </a:r>
            </a:p>
            <a:p>
              <a:r>
                <a:rPr lang="zh-CN" altLang="en-US" sz="800" dirty="0">
                  <a:solidFill>
                    <a:prstClr val="black"/>
                  </a:solidFill>
                  <a:latin typeface="黑体" panose="02010609060101010101" pitchFamily="49" charset="-122"/>
                  <a:ea typeface="黑体" panose="02010609060101010101" pitchFamily="49" charset="-122"/>
                </a:rPr>
                <a:t>及地质体模板库</a:t>
              </a:r>
            </a:p>
          </p:txBody>
        </p:sp>
        <p:pic>
          <p:nvPicPr>
            <p:cNvPr id="16" name="图片 15" descr="屏幕剪辑"/>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4538" y="803037"/>
              <a:ext cx="1584807" cy="1199289"/>
            </a:xfrm>
            <a:prstGeom prst="rect">
              <a:avLst/>
            </a:prstGeom>
          </p:spPr>
        </p:pic>
      </p:grpSp>
      <p:grpSp>
        <p:nvGrpSpPr>
          <p:cNvPr id="18" name="组合 17"/>
          <p:cNvGrpSpPr/>
          <p:nvPr/>
        </p:nvGrpSpPr>
        <p:grpSpPr>
          <a:xfrm>
            <a:off x="579120" y="7086599"/>
            <a:ext cx="914400" cy="863328"/>
            <a:chOff x="527158" y="4051412"/>
            <a:chExt cx="1540387" cy="1496318"/>
          </a:xfrm>
        </p:grpSpPr>
        <p:sp>
          <p:nvSpPr>
            <p:cNvPr id="19" name="文本框 18"/>
            <p:cNvSpPr txBox="1"/>
            <p:nvPr/>
          </p:nvSpPr>
          <p:spPr>
            <a:xfrm>
              <a:off x="768423" y="5174323"/>
              <a:ext cx="1215709" cy="373407"/>
            </a:xfrm>
            <a:prstGeom prst="rect">
              <a:avLst/>
            </a:prstGeom>
            <a:noFill/>
          </p:spPr>
          <p:txBody>
            <a:bodyPr wrap="square" rtlCol="0">
              <a:spAutoFit/>
            </a:bodyPr>
            <a:lstStyle/>
            <a:p>
              <a:r>
                <a:rPr lang="zh-CN" altLang="en-US" sz="800" dirty="0">
                  <a:solidFill>
                    <a:prstClr val="black"/>
                  </a:solidFill>
                  <a:latin typeface="黑体" panose="02010609060101010101" pitchFamily="49" charset="-122"/>
                  <a:ea typeface="黑体" panose="02010609060101010101" pitchFamily="49" charset="-122"/>
                </a:rPr>
                <a:t>缝洞型模型</a:t>
              </a:r>
            </a:p>
          </p:txBody>
        </p:sp>
        <p:pic>
          <p:nvPicPr>
            <p:cNvPr id="21" name="图片 20" descr="屏幕剪辑"/>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7158" y="4051412"/>
              <a:ext cx="1540387" cy="1116190"/>
            </a:xfrm>
            <a:prstGeom prst="rect">
              <a:avLst/>
            </a:prstGeom>
            <a:solidFill>
              <a:schemeClr val="tx1"/>
            </a:solidFill>
          </p:spPr>
        </p:pic>
      </p:grpSp>
      <p:pic>
        <p:nvPicPr>
          <p:cNvPr id="22" name="图片 21" descr="屏幕剪辑"/>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98320" y="5029200"/>
            <a:ext cx="975360" cy="685800"/>
          </a:xfrm>
          <a:prstGeom prst="rect">
            <a:avLst/>
          </a:prstGeom>
        </p:spPr>
      </p:pic>
      <p:pic>
        <p:nvPicPr>
          <p:cNvPr id="23" name="图片 22" descr="屏幕剪辑"/>
          <p:cNvPicPr>
            <a:picLocks noChangeAspect="1"/>
          </p:cNvPicPr>
          <p:nvPr/>
        </p:nvPicPr>
        <p:blipFill rotWithShape="1">
          <a:blip r:embed="rId7" cstate="print">
            <a:extLst>
              <a:ext uri="{28A0092B-C50C-407E-A947-70E740481C1C}">
                <a14:useLocalDpi xmlns:a14="http://schemas.microsoft.com/office/drawing/2010/main" val="0"/>
              </a:ext>
            </a:extLst>
          </a:blip>
          <a:srcRect l="2026" t="3798"/>
          <a:stretch/>
        </p:blipFill>
        <p:spPr>
          <a:xfrm>
            <a:off x="1783080" y="6096000"/>
            <a:ext cx="1038296" cy="533399"/>
          </a:xfrm>
          <a:prstGeom prst="rect">
            <a:avLst/>
          </a:prstGeom>
        </p:spPr>
      </p:pic>
      <p:pic>
        <p:nvPicPr>
          <p:cNvPr id="24" name="图片 23" descr="ColchisFM-2024.1.0 - D:\97_FM_Projects\test1258"/>
          <p:cNvPicPr>
            <a:picLocks noChangeAspect="1"/>
          </p:cNvPicPr>
          <p:nvPr/>
        </p:nvPicPr>
        <p:blipFill rotWithShape="1">
          <a:blip r:embed="rId8" cstate="print">
            <a:extLst>
              <a:ext uri="{28A0092B-C50C-407E-A947-70E740481C1C}">
                <a14:useLocalDpi xmlns:a14="http://schemas.microsoft.com/office/drawing/2010/main" val="0"/>
              </a:ext>
            </a:extLst>
          </a:blip>
          <a:srcRect l="9476" t="25746" r="5243" b="10584"/>
          <a:stretch/>
        </p:blipFill>
        <p:spPr>
          <a:xfrm>
            <a:off x="1783080" y="7086600"/>
            <a:ext cx="990600" cy="609599"/>
          </a:xfrm>
          <a:prstGeom prst="rect">
            <a:avLst/>
          </a:prstGeom>
        </p:spPr>
      </p:pic>
      <p:sp>
        <p:nvSpPr>
          <p:cNvPr id="25" name="文本框 24"/>
          <p:cNvSpPr txBox="1"/>
          <p:nvPr/>
        </p:nvSpPr>
        <p:spPr>
          <a:xfrm>
            <a:off x="1935480" y="7696200"/>
            <a:ext cx="838200" cy="338554"/>
          </a:xfrm>
          <a:prstGeom prst="rect">
            <a:avLst/>
          </a:prstGeom>
          <a:noFill/>
        </p:spPr>
        <p:txBody>
          <a:bodyPr wrap="square" rtlCol="0">
            <a:spAutoFit/>
          </a:bodyPr>
          <a:lstStyle/>
          <a:p>
            <a:pPr algn="ctr"/>
            <a:r>
              <a:rPr lang="zh-CN" altLang="en-US" sz="800" dirty="0">
                <a:solidFill>
                  <a:prstClr val="black"/>
                </a:solidFill>
                <a:latin typeface="黑体" panose="02010609060101010101" pitchFamily="49" charset="-122"/>
                <a:ea typeface="黑体" panose="02010609060101010101" pitchFamily="49" charset="-122"/>
              </a:rPr>
              <a:t>渐变及油水</a:t>
            </a:r>
            <a:endParaRPr lang="en-US" altLang="zh-CN" sz="800" dirty="0">
              <a:solidFill>
                <a:prstClr val="black"/>
              </a:solidFill>
              <a:latin typeface="黑体" panose="02010609060101010101" pitchFamily="49" charset="-122"/>
              <a:ea typeface="黑体" panose="02010609060101010101" pitchFamily="49" charset="-122"/>
            </a:endParaRPr>
          </a:p>
          <a:p>
            <a:pPr algn="ctr"/>
            <a:r>
              <a:rPr lang="zh-CN" altLang="en-US" sz="800" dirty="0">
                <a:solidFill>
                  <a:prstClr val="black"/>
                </a:solidFill>
                <a:latin typeface="黑体" panose="02010609060101010101" pitchFamily="49" charset="-122"/>
                <a:ea typeface="黑体" panose="02010609060101010101" pitchFamily="49" charset="-122"/>
              </a:rPr>
              <a:t>界面处理</a:t>
            </a:r>
          </a:p>
        </p:txBody>
      </p:sp>
      <p:sp>
        <p:nvSpPr>
          <p:cNvPr id="26" name="文本框 25"/>
          <p:cNvSpPr txBox="1"/>
          <p:nvPr/>
        </p:nvSpPr>
        <p:spPr>
          <a:xfrm>
            <a:off x="2011680" y="6705600"/>
            <a:ext cx="1068075" cy="215444"/>
          </a:xfrm>
          <a:prstGeom prst="rect">
            <a:avLst/>
          </a:prstGeom>
          <a:noFill/>
        </p:spPr>
        <p:txBody>
          <a:bodyPr wrap="square" rtlCol="0">
            <a:spAutoFit/>
          </a:bodyPr>
          <a:lstStyle/>
          <a:p>
            <a:r>
              <a:rPr lang="zh-CN" altLang="en-US" sz="800" dirty="0">
                <a:solidFill>
                  <a:prstClr val="black"/>
                </a:solidFill>
                <a:latin typeface="黑体" panose="02010609060101010101" pitchFamily="49" charset="-122"/>
                <a:ea typeface="黑体" panose="02010609060101010101" pitchFamily="49" charset="-122"/>
              </a:rPr>
              <a:t>图片数字化</a:t>
            </a:r>
          </a:p>
        </p:txBody>
      </p:sp>
      <p:sp>
        <p:nvSpPr>
          <p:cNvPr id="27" name="文本框 26"/>
          <p:cNvSpPr txBox="1"/>
          <p:nvPr/>
        </p:nvSpPr>
        <p:spPr>
          <a:xfrm>
            <a:off x="1798320" y="5715000"/>
            <a:ext cx="1488903" cy="215444"/>
          </a:xfrm>
          <a:prstGeom prst="rect">
            <a:avLst/>
          </a:prstGeom>
          <a:noFill/>
        </p:spPr>
        <p:txBody>
          <a:bodyPr wrap="square" rtlCol="0">
            <a:spAutoFit/>
          </a:bodyPr>
          <a:lstStyle/>
          <a:p>
            <a:r>
              <a:rPr lang="zh-CN" altLang="en-US" sz="800" dirty="0">
                <a:solidFill>
                  <a:prstClr val="black"/>
                </a:solidFill>
                <a:latin typeface="黑体" panose="02010609060101010101" pitchFamily="49" charset="-122"/>
                <a:ea typeface="黑体" panose="02010609060101010101" pitchFamily="49" charset="-122"/>
              </a:rPr>
              <a:t>利用测井内插模型</a:t>
            </a:r>
          </a:p>
        </p:txBody>
      </p:sp>
      <p:pic>
        <p:nvPicPr>
          <p:cNvPr id="28" name="图片 27" descr="WellPlot - colchis10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093720" y="5105401"/>
            <a:ext cx="1016443" cy="609599"/>
          </a:xfrm>
          <a:prstGeom prst="rect">
            <a:avLst/>
          </a:prstGeom>
        </p:spPr>
      </p:pic>
      <p:pic>
        <p:nvPicPr>
          <p:cNvPr id="29" name="图片 28" descr="屏幕剪辑"/>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093720" y="6096000"/>
            <a:ext cx="990600" cy="533400"/>
          </a:xfrm>
          <a:prstGeom prst="rect">
            <a:avLst/>
          </a:prstGeom>
        </p:spPr>
      </p:pic>
      <p:grpSp>
        <p:nvGrpSpPr>
          <p:cNvPr id="30" name="组合 29"/>
          <p:cNvGrpSpPr/>
          <p:nvPr/>
        </p:nvGrpSpPr>
        <p:grpSpPr>
          <a:xfrm>
            <a:off x="3078480" y="7010400"/>
            <a:ext cx="1066800" cy="685800"/>
            <a:chOff x="5189048" y="4205228"/>
            <a:chExt cx="1984483" cy="1423944"/>
          </a:xfrm>
        </p:grpSpPr>
        <p:grpSp>
          <p:nvGrpSpPr>
            <p:cNvPr id="32" name="组合 31"/>
            <p:cNvGrpSpPr/>
            <p:nvPr/>
          </p:nvGrpSpPr>
          <p:grpSpPr>
            <a:xfrm>
              <a:off x="5217816" y="4281129"/>
              <a:ext cx="1955715" cy="1348043"/>
              <a:chOff x="5170209" y="4211669"/>
              <a:chExt cx="2159306" cy="1535273"/>
            </a:xfrm>
          </p:grpSpPr>
          <p:pic>
            <p:nvPicPr>
              <p:cNvPr id="34" name="图片 33" descr="屏幕剪辑"/>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170209" y="4211669"/>
                <a:ext cx="1810218" cy="1184922"/>
              </a:xfrm>
              <a:prstGeom prst="rect">
                <a:avLst/>
              </a:prstGeom>
            </p:spPr>
          </p:pic>
          <p:pic>
            <p:nvPicPr>
              <p:cNvPr id="37" name="图片 36" descr="屏幕剪辑"/>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350473" y="4356148"/>
                <a:ext cx="1823550" cy="1169986"/>
              </a:xfrm>
              <a:prstGeom prst="rect">
                <a:avLst/>
              </a:prstGeom>
            </p:spPr>
          </p:pic>
          <p:pic>
            <p:nvPicPr>
              <p:cNvPr id="38" name="图片 37" descr="屏幕剪辑"/>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521375" y="4515514"/>
                <a:ext cx="1808140" cy="1231428"/>
              </a:xfrm>
              <a:prstGeom prst="rect">
                <a:avLst/>
              </a:prstGeom>
            </p:spPr>
          </p:pic>
          <p:sp>
            <p:nvSpPr>
              <p:cNvPr id="40" name="文本框 39"/>
              <p:cNvSpPr txBox="1"/>
              <p:nvPr/>
            </p:nvSpPr>
            <p:spPr>
              <a:xfrm>
                <a:off x="5304206" y="4322387"/>
                <a:ext cx="710666" cy="473071"/>
              </a:xfrm>
              <a:prstGeom prst="rect">
                <a:avLst/>
              </a:prstGeom>
              <a:noFill/>
            </p:spPr>
            <p:txBody>
              <a:bodyPr wrap="square" rtlCol="0">
                <a:spAutoFit/>
              </a:bodyPr>
              <a:lstStyle/>
              <a:p>
                <a:r>
                  <a:rPr lang="en-US" altLang="zh-CN" sz="700" dirty="0">
                    <a:solidFill>
                      <a:prstClr val="black"/>
                    </a:solidFill>
                    <a:latin typeface="Arial" panose="020B0604020202020204" pitchFamily="34" charset="0"/>
                    <a:cs typeface="Arial" panose="020B0604020202020204" pitchFamily="34" charset="0"/>
                  </a:rPr>
                  <a:t>Vs</a:t>
                </a:r>
                <a:endParaRPr lang="zh-CN" altLang="en-US" sz="700" dirty="0">
                  <a:solidFill>
                    <a:prstClr val="black"/>
                  </a:solidFill>
                  <a:latin typeface="Arial" panose="020B0604020202020204" pitchFamily="34" charset="0"/>
                  <a:cs typeface="Arial" panose="020B0604020202020204" pitchFamily="34" charset="0"/>
                </a:endParaRPr>
              </a:p>
            </p:txBody>
          </p:sp>
          <p:sp>
            <p:nvSpPr>
              <p:cNvPr id="41" name="文本框 40"/>
              <p:cNvSpPr txBox="1"/>
              <p:nvPr/>
            </p:nvSpPr>
            <p:spPr>
              <a:xfrm>
                <a:off x="5545359" y="4485608"/>
                <a:ext cx="639571" cy="473071"/>
              </a:xfrm>
              <a:prstGeom prst="rect">
                <a:avLst/>
              </a:prstGeom>
              <a:noFill/>
            </p:spPr>
            <p:txBody>
              <a:bodyPr wrap="square" rtlCol="0">
                <a:spAutoFit/>
              </a:bodyPr>
              <a:lstStyle/>
              <a:p>
                <a:r>
                  <a:rPr lang="en-US" altLang="zh-CN" sz="700" dirty="0" err="1">
                    <a:solidFill>
                      <a:prstClr val="black"/>
                    </a:solidFill>
                    <a:latin typeface="Arial" panose="020B0604020202020204" pitchFamily="34" charset="0"/>
                    <a:cs typeface="Arial" panose="020B0604020202020204" pitchFamily="34" charset="0"/>
                  </a:rPr>
                  <a:t>Vp</a:t>
                </a:r>
                <a:endParaRPr lang="zh-CN" altLang="en-US" sz="700" dirty="0">
                  <a:solidFill>
                    <a:prstClr val="black"/>
                  </a:solidFill>
                  <a:latin typeface="Arial" panose="020B0604020202020204" pitchFamily="34" charset="0"/>
                  <a:cs typeface="Arial" panose="020B0604020202020204" pitchFamily="34" charset="0"/>
                </a:endParaRPr>
              </a:p>
            </p:txBody>
          </p:sp>
        </p:grpSp>
        <p:sp>
          <p:nvSpPr>
            <p:cNvPr id="33" name="文本框 32"/>
            <p:cNvSpPr txBox="1"/>
            <p:nvPr/>
          </p:nvSpPr>
          <p:spPr>
            <a:xfrm>
              <a:off x="5189048" y="4205228"/>
              <a:ext cx="949244" cy="415379"/>
            </a:xfrm>
            <a:prstGeom prst="rect">
              <a:avLst/>
            </a:prstGeom>
            <a:noFill/>
          </p:spPr>
          <p:txBody>
            <a:bodyPr wrap="square" rtlCol="0">
              <a:spAutoFit/>
            </a:bodyPr>
            <a:lstStyle/>
            <a:p>
              <a:r>
                <a:rPr lang="en-US" altLang="zh-CN" sz="700" dirty="0">
                  <a:solidFill>
                    <a:prstClr val="black"/>
                  </a:solidFill>
                  <a:latin typeface="Arial" panose="020B0604020202020204" pitchFamily="34" charset="0"/>
                  <a:cs typeface="Arial" panose="020B0604020202020204" pitchFamily="34" charset="0"/>
                </a:rPr>
                <a:t>Density</a:t>
              </a:r>
              <a:endParaRPr lang="zh-CN" altLang="en-US" sz="700" dirty="0">
                <a:solidFill>
                  <a:prstClr val="black"/>
                </a:solidFill>
                <a:latin typeface="Arial" panose="020B0604020202020204" pitchFamily="34" charset="0"/>
                <a:cs typeface="Arial" panose="020B0604020202020204" pitchFamily="34" charset="0"/>
              </a:endParaRPr>
            </a:p>
          </p:txBody>
        </p:sp>
      </p:grpSp>
      <p:pic>
        <p:nvPicPr>
          <p:cNvPr id="42" name="图片 41" descr="屏幕剪辑"/>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389120" y="5105400"/>
            <a:ext cx="914400" cy="611929"/>
          </a:xfrm>
          <a:prstGeom prst="rect">
            <a:avLst/>
          </a:prstGeom>
        </p:spPr>
      </p:pic>
      <p:pic>
        <p:nvPicPr>
          <p:cNvPr id="43" name="图片 42" descr=" Wavelete Edit"/>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379720" y="5105400"/>
            <a:ext cx="914399" cy="612386"/>
          </a:xfrm>
          <a:prstGeom prst="rect">
            <a:avLst/>
          </a:prstGeom>
        </p:spPr>
      </p:pic>
      <p:pic>
        <p:nvPicPr>
          <p:cNvPr id="44" name="图片 43" descr="屏幕剪辑"/>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373880" y="6096000"/>
            <a:ext cx="890595" cy="622913"/>
          </a:xfrm>
          <a:prstGeom prst="rect">
            <a:avLst/>
          </a:prstGeom>
        </p:spPr>
      </p:pic>
      <p:pic>
        <p:nvPicPr>
          <p:cNvPr id="45" name="图片 44" descr="屏幕剪辑"/>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364480" y="6096000"/>
            <a:ext cx="914399" cy="609600"/>
          </a:xfrm>
          <a:prstGeom prst="rect">
            <a:avLst/>
          </a:prstGeom>
        </p:spPr>
      </p:pic>
      <p:pic>
        <p:nvPicPr>
          <p:cNvPr id="46" name="图片 45" descr="屏幕剪辑"/>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373880" y="7086600"/>
            <a:ext cx="917461" cy="685800"/>
          </a:xfrm>
          <a:prstGeom prst="rect">
            <a:avLst/>
          </a:prstGeom>
        </p:spPr>
      </p:pic>
      <p:pic>
        <p:nvPicPr>
          <p:cNvPr id="47" name="图片 46" descr="屏幕剪辑"/>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5364480" y="7086600"/>
            <a:ext cx="914399" cy="685800"/>
          </a:xfrm>
          <a:prstGeom prst="rect">
            <a:avLst/>
          </a:prstGeom>
        </p:spPr>
      </p:pic>
      <p:sp>
        <p:nvSpPr>
          <p:cNvPr id="48" name="文本框 47"/>
          <p:cNvSpPr txBox="1"/>
          <p:nvPr/>
        </p:nvSpPr>
        <p:spPr>
          <a:xfrm>
            <a:off x="4373880" y="7772400"/>
            <a:ext cx="1066800" cy="215444"/>
          </a:xfrm>
          <a:prstGeom prst="rect">
            <a:avLst/>
          </a:prstGeom>
          <a:noFill/>
        </p:spPr>
        <p:txBody>
          <a:bodyPr wrap="square" rtlCol="0">
            <a:spAutoFit/>
          </a:bodyPr>
          <a:lstStyle/>
          <a:p>
            <a:r>
              <a:rPr lang="zh-CN" altLang="en-US" sz="800" dirty="0">
                <a:solidFill>
                  <a:prstClr val="black"/>
                </a:solidFill>
                <a:latin typeface="黑体" panose="02010609060101010101" pitchFamily="49" charset="-122"/>
                <a:ea typeface="黑体" panose="02010609060101010101" pitchFamily="49" charset="-122"/>
              </a:rPr>
              <a:t>叠后正演实时联动</a:t>
            </a:r>
          </a:p>
        </p:txBody>
      </p:sp>
      <p:sp>
        <p:nvSpPr>
          <p:cNvPr id="49" name="文本框 48"/>
          <p:cNvSpPr txBox="1"/>
          <p:nvPr/>
        </p:nvSpPr>
        <p:spPr>
          <a:xfrm>
            <a:off x="5440680" y="7772400"/>
            <a:ext cx="829245" cy="215444"/>
          </a:xfrm>
          <a:prstGeom prst="rect">
            <a:avLst/>
          </a:prstGeom>
          <a:noFill/>
        </p:spPr>
        <p:txBody>
          <a:bodyPr wrap="square" rtlCol="0">
            <a:spAutoFit/>
          </a:bodyPr>
          <a:lstStyle/>
          <a:p>
            <a:r>
              <a:rPr lang="zh-CN" altLang="en-US" sz="800" dirty="0">
                <a:solidFill>
                  <a:prstClr val="black"/>
                </a:solidFill>
                <a:latin typeface="黑体" panose="02010609060101010101" pitchFamily="49" charset="-122"/>
                <a:ea typeface="黑体" panose="02010609060101010101" pitchFamily="49" charset="-122"/>
              </a:rPr>
              <a:t>叠前时间偏移</a:t>
            </a:r>
          </a:p>
        </p:txBody>
      </p:sp>
      <p:sp>
        <p:nvSpPr>
          <p:cNvPr id="50" name="文本框 49"/>
          <p:cNvSpPr txBox="1"/>
          <p:nvPr/>
        </p:nvSpPr>
        <p:spPr>
          <a:xfrm>
            <a:off x="4450080" y="6705600"/>
            <a:ext cx="914400" cy="338554"/>
          </a:xfrm>
          <a:prstGeom prst="rect">
            <a:avLst/>
          </a:prstGeom>
          <a:noFill/>
        </p:spPr>
        <p:txBody>
          <a:bodyPr wrap="square" rtlCol="0">
            <a:spAutoFit/>
          </a:bodyPr>
          <a:lstStyle/>
          <a:p>
            <a:pPr algn="ctr"/>
            <a:r>
              <a:rPr lang="zh-CN" altLang="en-US" sz="800" dirty="0">
                <a:solidFill>
                  <a:prstClr val="black"/>
                </a:solidFill>
                <a:latin typeface="黑体" panose="02010609060101010101" pitchFamily="49" charset="-122"/>
                <a:ea typeface="黑体" panose="02010609060101010101" pitchFamily="49" charset="-122"/>
              </a:rPr>
              <a:t>波场快照及</a:t>
            </a:r>
            <a:endParaRPr lang="en-US" altLang="zh-CN" sz="800" dirty="0">
              <a:solidFill>
                <a:prstClr val="black"/>
              </a:solidFill>
              <a:latin typeface="黑体" panose="02010609060101010101" pitchFamily="49" charset="-122"/>
              <a:ea typeface="黑体" panose="02010609060101010101" pitchFamily="49" charset="-122"/>
            </a:endParaRPr>
          </a:p>
          <a:p>
            <a:pPr algn="ctr"/>
            <a:r>
              <a:rPr lang="zh-CN" altLang="en-US" sz="800" dirty="0">
                <a:solidFill>
                  <a:prstClr val="black"/>
                </a:solidFill>
                <a:latin typeface="黑体" panose="02010609060101010101" pitchFamily="49" charset="-122"/>
                <a:ea typeface="黑体" panose="02010609060101010101" pitchFamily="49" charset="-122"/>
              </a:rPr>
              <a:t>炮集正演</a:t>
            </a:r>
            <a:endParaRPr lang="en-US" altLang="zh-CN" sz="800" dirty="0">
              <a:solidFill>
                <a:prstClr val="black"/>
              </a:solidFill>
              <a:latin typeface="黑体" panose="02010609060101010101" pitchFamily="49" charset="-122"/>
              <a:ea typeface="黑体" panose="02010609060101010101" pitchFamily="49" charset="-122"/>
            </a:endParaRPr>
          </a:p>
        </p:txBody>
      </p:sp>
      <p:sp>
        <p:nvSpPr>
          <p:cNvPr id="51" name="矩形 50"/>
          <p:cNvSpPr/>
          <p:nvPr/>
        </p:nvSpPr>
        <p:spPr>
          <a:xfrm>
            <a:off x="5440680" y="6705600"/>
            <a:ext cx="762000" cy="338554"/>
          </a:xfrm>
          <a:prstGeom prst="rect">
            <a:avLst/>
          </a:prstGeom>
          <a:noFill/>
        </p:spPr>
        <p:txBody>
          <a:bodyPr wrap="square" rtlCol="0">
            <a:spAutoFit/>
          </a:bodyPr>
          <a:lstStyle/>
          <a:p>
            <a:pPr algn="ctr"/>
            <a:r>
              <a:rPr lang="zh-CN" altLang="en-US" sz="800" dirty="0">
                <a:solidFill>
                  <a:prstClr val="black"/>
                </a:solidFill>
                <a:latin typeface="黑体" panose="02010609060101010101" pitchFamily="49" charset="-122"/>
                <a:ea typeface="黑体" panose="02010609060101010101" pitchFamily="49" charset="-122"/>
              </a:rPr>
              <a:t>道集处理及</a:t>
            </a:r>
            <a:r>
              <a:rPr lang="en-US" altLang="zh-CN" sz="800" dirty="0">
                <a:solidFill>
                  <a:prstClr val="black"/>
                </a:solidFill>
                <a:latin typeface="黑体" panose="02010609060101010101" pitchFamily="49" charset="-122"/>
                <a:ea typeface="黑体" panose="02010609060101010101" pitchFamily="49" charset="-122"/>
              </a:rPr>
              <a:t>AVO</a:t>
            </a:r>
            <a:r>
              <a:rPr lang="zh-CN" altLang="en-US" sz="800" dirty="0">
                <a:solidFill>
                  <a:prstClr val="black"/>
                </a:solidFill>
                <a:latin typeface="黑体" panose="02010609060101010101" pitchFamily="49" charset="-122"/>
                <a:ea typeface="黑体" panose="02010609060101010101" pitchFamily="49" charset="-122"/>
              </a:rPr>
              <a:t>结果分析</a:t>
            </a:r>
          </a:p>
        </p:txBody>
      </p:sp>
      <p:sp>
        <p:nvSpPr>
          <p:cNvPr id="52" name="矩形 51"/>
          <p:cNvSpPr/>
          <p:nvPr/>
        </p:nvSpPr>
        <p:spPr>
          <a:xfrm>
            <a:off x="4312920" y="5715000"/>
            <a:ext cx="1143000" cy="338554"/>
          </a:xfrm>
          <a:prstGeom prst="rect">
            <a:avLst/>
          </a:prstGeom>
          <a:noFill/>
        </p:spPr>
        <p:txBody>
          <a:bodyPr wrap="square" rtlCol="0">
            <a:spAutoFit/>
          </a:bodyPr>
          <a:lstStyle/>
          <a:p>
            <a:pPr algn="ctr"/>
            <a:r>
              <a:rPr lang="zh-CN" altLang="en-US" sz="800" dirty="0">
                <a:solidFill>
                  <a:prstClr val="black"/>
                </a:solidFill>
                <a:latin typeface="黑体" panose="02010609060101010101" pitchFamily="49" charset="-122"/>
                <a:ea typeface="黑体" panose="02010609060101010101" pitchFamily="49" charset="-122"/>
              </a:rPr>
              <a:t>盆地速度、精细速度场建立及时深切换</a:t>
            </a:r>
          </a:p>
        </p:txBody>
      </p:sp>
      <p:sp>
        <p:nvSpPr>
          <p:cNvPr id="53" name="文本框 52"/>
          <p:cNvSpPr txBox="1"/>
          <p:nvPr/>
        </p:nvSpPr>
        <p:spPr>
          <a:xfrm>
            <a:off x="5532120" y="5715000"/>
            <a:ext cx="609600" cy="215444"/>
          </a:xfrm>
          <a:prstGeom prst="rect">
            <a:avLst/>
          </a:prstGeom>
          <a:noFill/>
        </p:spPr>
        <p:txBody>
          <a:bodyPr wrap="square" rtlCol="0">
            <a:spAutoFit/>
          </a:bodyPr>
          <a:lstStyle/>
          <a:p>
            <a:r>
              <a:rPr lang="zh-CN" altLang="en-US" sz="800" dirty="0">
                <a:solidFill>
                  <a:prstClr val="black"/>
                </a:solidFill>
                <a:latin typeface="黑体" panose="02010609060101010101" pitchFamily="49" charset="-122"/>
                <a:ea typeface="黑体" panose="02010609060101010101" pitchFamily="49" charset="-122"/>
              </a:rPr>
              <a:t>子波编辑</a:t>
            </a:r>
          </a:p>
        </p:txBody>
      </p:sp>
      <p:sp>
        <p:nvSpPr>
          <p:cNvPr id="54" name="文本框 53"/>
          <p:cNvSpPr txBox="1"/>
          <p:nvPr/>
        </p:nvSpPr>
        <p:spPr>
          <a:xfrm>
            <a:off x="3093720" y="5715000"/>
            <a:ext cx="1066800" cy="338554"/>
          </a:xfrm>
          <a:prstGeom prst="rect">
            <a:avLst/>
          </a:prstGeom>
          <a:noFill/>
        </p:spPr>
        <p:txBody>
          <a:bodyPr wrap="square" rtlCol="0">
            <a:spAutoFit/>
          </a:bodyPr>
          <a:lstStyle/>
          <a:p>
            <a:r>
              <a:rPr lang="zh-CN" altLang="en-US" sz="800" dirty="0">
                <a:solidFill>
                  <a:prstClr val="black"/>
                </a:solidFill>
                <a:latin typeface="黑体" panose="02010609060101010101" pitchFamily="49" charset="-122"/>
                <a:ea typeface="黑体" panose="02010609060101010101" pitchFamily="49" charset="-122"/>
              </a:rPr>
              <a:t>利用测井岩石正演建立岩石物理模型</a:t>
            </a:r>
          </a:p>
        </p:txBody>
      </p:sp>
      <p:sp>
        <p:nvSpPr>
          <p:cNvPr id="55" name="文本框 54"/>
          <p:cNvSpPr txBox="1"/>
          <p:nvPr/>
        </p:nvSpPr>
        <p:spPr>
          <a:xfrm>
            <a:off x="3093720" y="6629400"/>
            <a:ext cx="1053121" cy="338554"/>
          </a:xfrm>
          <a:prstGeom prst="rect">
            <a:avLst/>
          </a:prstGeom>
          <a:noFill/>
        </p:spPr>
        <p:txBody>
          <a:bodyPr wrap="square" rtlCol="0">
            <a:spAutoFit/>
          </a:bodyPr>
          <a:lstStyle/>
          <a:p>
            <a:r>
              <a:rPr lang="zh-CN" altLang="en-US" sz="800" dirty="0">
                <a:solidFill>
                  <a:prstClr val="black"/>
                </a:solidFill>
                <a:latin typeface="黑体" panose="02010609060101010101" pitchFamily="49" charset="-122"/>
                <a:ea typeface="黑体" panose="02010609060101010101" pitchFamily="49" charset="-122"/>
              </a:rPr>
              <a:t>利用岩石物理模型正演计算油藏参数</a:t>
            </a:r>
          </a:p>
        </p:txBody>
      </p:sp>
      <p:sp>
        <p:nvSpPr>
          <p:cNvPr id="56" name="文本框 55"/>
          <p:cNvSpPr txBox="1"/>
          <p:nvPr/>
        </p:nvSpPr>
        <p:spPr>
          <a:xfrm>
            <a:off x="3230880" y="7772400"/>
            <a:ext cx="875799" cy="215444"/>
          </a:xfrm>
          <a:prstGeom prst="rect">
            <a:avLst/>
          </a:prstGeom>
          <a:noFill/>
        </p:spPr>
        <p:txBody>
          <a:bodyPr wrap="square" rtlCol="0">
            <a:spAutoFit/>
          </a:bodyPr>
          <a:lstStyle/>
          <a:p>
            <a:r>
              <a:rPr lang="zh-CN" altLang="en-US" sz="800" dirty="0">
                <a:solidFill>
                  <a:prstClr val="black"/>
                </a:solidFill>
                <a:latin typeface="黑体" panose="02010609060101010101" pitchFamily="49" charset="-122"/>
                <a:ea typeface="黑体" panose="02010609060101010101" pitchFamily="49" charset="-122"/>
              </a:rPr>
              <a:t>弹性参数模型</a:t>
            </a:r>
          </a:p>
        </p:txBody>
      </p:sp>
      <p:sp>
        <p:nvSpPr>
          <p:cNvPr id="57" name="右箭头 56"/>
          <p:cNvSpPr/>
          <p:nvPr/>
        </p:nvSpPr>
        <p:spPr>
          <a:xfrm>
            <a:off x="1569720" y="8305800"/>
            <a:ext cx="152401" cy="228600"/>
          </a:xfrm>
          <a:prstGeom prst="rightArrow">
            <a:avLst/>
          </a:prstGeom>
          <a:solidFill>
            <a:schemeClr val="accent2">
              <a:lumMod val="40000"/>
              <a:lumOff val="6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black"/>
              </a:solidFill>
            </a:endParaRPr>
          </a:p>
        </p:txBody>
      </p:sp>
      <p:sp>
        <p:nvSpPr>
          <p:cNvPr id="58" name="右箭头 57"/>
          <p:cNvSpPr/>
          <p:nvPr/>
        </p:nvSpPr>
        <p:spPr>
          <a:xfrm>
            <a:off x="4160521" y="8305800"/>
            <a:ext cx="152400" cy="228600"/>
          </a:xfrm>
          <a:prstGeom prst="rightArrow">
            <a:avLst/>
          </a:prstGeom>
          <a:solidFill>
            <a:schemeClr val="accent2">
              <a:lumMod val="40000"/>
              <a:lumOff val="6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black"/>
              </a:solidFill>
            </a:endParaRPr>
          </a:p>
        </p:txBody>
      </p:sp>
      <p:sp>
        <p:nvSpPr>
          <p:cNvPr id="59" name="右箭头 58"/>
          <p:cNvSpPr/>
          <p:nvPr/>
        </p:nvSpPr>
        <p:spPr>
          <a:xfrm>
            <a:off x="2865121" y="8305800"/>
            <a:ext cx="152399" cy="228600"/>
          </a:xfrm>
          <a:prstGeom prst="rightArrow">
            <a:avLst/>
          </a:prstGeom>
          <a:solidFill>
            <a:schemeClr val="accent2">
              <a:lumMod val="40000"/>
              <a:lumOff val="6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black"/>
              </a:solidFill>
            </a:endParaRPr>
          </a:p>
        </p:txBody>
      </p:sp>
      <p:sp>
        <p:nvSpPr>
          <p:cNvPr id="60" name="圆角矩形 59"/>
          <p:cNvSpPr/>
          <p:nvPr/>
        </p:nvSpPr>
        <p:spPr>
          <a:xfrm>
            <a:off x="426720" y="8229600"/>
            <a:ext cx="1143000" cy="380999"/>
          </a:xfrm>
          <a:prstGeom prst="roundRect">
            <a:avLst/>
          </a:prstGeom>
          <a:solidFill>
            <a:schemeClr val="accent2">
              <a:lumMod val="40000"/>
              <a:lumOff val="60000"/>
            </a:schemeClr>
          </a:solidFill>
          <a:ln>
            <a:solidFill>
              <a:srgbClr val="6095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a:solidFill>
                  <a:prstClr val="black"/>
                </a:solidFill>
                <a:latin typeface="黑体" panose="02010609060101010101" pitchFamily="49" charset="-122"/>
                <a:ea typeface="黑体" panose="02010609060101010101" pitchFamily="49" charset="-122"/>
              </a:rPr>
              <a:t>地质建模</a:t>
            </a:r>
            <a:endParaRPr lang="zh-CN" altLang="en-US" sz="1050" dirty="0">
              <a:solidFill>
                <a:prstClr val="black"/>
              </a:solidFill>
              <a:latin typeface="黑体" panose="02010609060101010101" pitchFamily="49" charset="-122"/>
              <a:ea typeface="黑体" panose="02010609060101010101" pitchFamily="49" charset="-122"/>
            </a:endParaRPr>
          </a:p>
        </p:txBody>
      </p:sp>
      <p:sp>
        <p:nvSpPr>
          <p:cNvPr id="61" name="圆角矩形 60"/>
          <p:cNvSpPr/>
          <p:nvPr/>
        </p:nvSpPr>
        <p:spPr>
          <a:xfrm>
            <a:off x="1722120" y="8229600"/>
            <a:ext cx="1143000" cy="381000"/>
          </a:xfrm>
          <a:prstGeom prst="roundRect">
            <a:avLst/>
          </a:prstGeom>
          <a:solidFill>
            <a:schemeClr val="accent2">
              <a:lumMod val="40000"/>
              <a:lumOff val="60000"/>
            </a:schemeClr>
          </a:solidFill>
          <a:ln>
            <a:solidFill>
              <a:srgbClr val="604A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a:solidFill>
                  <a:prstClr val="black"/>
                </a:solidFill>
                <a:latin typeface="黑体" panose="02010609060101010101" pitchFamily="49" charset="-122"/>
                <a:ea typeface="黑体" panose="02010609060101010101" pitchFamily="49" charset="-122"/>
              </a:rPr>
              <a:t>油藏参数模型</a:t>
            </a:r>
            <a:r>
              <a:rPr lang="en-US" altLang="zh-CN" sz="800" dirty="0" err="1">
                <a:solidFill>
                  <a:prstClr val="black"/>
                </a:solidFill>
                <a:ea typeface="黑体" panose="02010609060101010101" pitchFamily="49" charset="-122"/>
              </a:rPr>
              <a:t>Quat</a:t>
            </a:r>
            <a:r>
              <a:rPr lang="en-US" altLang="zh-CN" sz="800" dirty="0">
                <a:solidFill>
                  <a:prstClr val="black"/>
                </a:solidFill>
                <a:ea typeface="黑体" panose="02010609060101010101" pitchFamily="49" charset="-122"/>
              </a:rPr>
              <a:t>\Clay\</a:t>
            </a:r>
            <a:r>
              <a:rPr lang="en-US" altLang="zh-CN" sz="800" dirty="0" err="1">
                <a:solidFill>
                  <a:prstClr val="black"/>
                </a:solidFill>
                <a:ea typeface="黑体" panose="02010609060101010101" pitchFamily="49" charset="-122"/>
              </a:rPr>
              <a:t>Por</a:t>
            </a:r>
            <a:r>
              <a:rPr lang="en-US" altLang="zh-CN" sz="800" dirty="0">
                <a:solidFill>
                  <a:prstClr val="black"/>
                </a:solidFill>
                <a:ea typeface="黑体" panose="02010609060101010101" pitchFamily="49" charset="-122"/>
              </a:rPr>
              <a:t>\Sw...</a:t>
            </a:r>
            <a:endParaRPr lang="zh-CN" altLang="en-US" sz="1050" dirty="0">
              <a:solidFill>
                <a:prstClr val="black"/>
              </a:solidFill>
              <a:latin typeface="黑体" panose="02010609060101010101" pitchFamily="49" charset="-122"/>
              <a:ea typeface="黑体" panose="02010609060101010101" pitchFamily="49" charset="-122"/>
            </a:endParaRPr>
          </a:p>
        </p:txBody>
      </p:sp>
      <p:sp>
        <p:nvSpPr>
          <p:cNvPr id="62" name="圆角矩形 61"/>
          <p:cNvSpPr/>
          <p:nvPr/>
        </p:nvSpPr>
        <p:spPr>
          <a:xfrm>
            <a:off x="3017520" y="8229600"/>
            <a:ext cx="1143000" cy="381000"/>
          </a:xfrm>
          <a:prstGeom prst="roundRect">
            <a:avLst/>
          </a:prstGeom>
          <a:solidFill>
            <a:schemeClr val="accent2">
              <a:lumMod val="40000"/>
              <a:lumOff val="6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a:solidFill>
                  <a:prstClr val="black"/>
                </a:solidFill>
                <a:latin typeface="黑体" panose="02010609060101010101" pitchFamily="49" charset="-122"/>
                <a:ea typeface="黑体" panose="02010609060101010101" pitchFamily="49" charset="-122"/>
              </a:rPr>
              <a:t>弹性参数模型</a:t>
            </a:r>
            <a:endParaRPr lang="en-US" altLang="zh-CN" sz="900" dirty="0">
              <a:solidFill>
                <a:prstClr val="black"/>
              </a:solidFill>
              <a:latin typeface="黑体" panose="02010609060101010101" pitchFamily="49" charset="-122"/>
              <a:ea typeface="黑体" panose="02010609060101010101" pitchFamily="49" charset="-122"/>
            </a:endParaRPr>
          </a:p>
          <a:p>
            <a:pPr algn="ctr"/>
            <a:r>
              <a:rPr lang="en-US" altLang="zh-CN" sz="900" dirty="0" err="1">
                <a:solidFill>
                  <a:prstClr val="black"/>
                </a:solidFill>
                <a:ea typeface="黑体" panose="02010609060101010101" pitchFamily="49" charset="-122"/>
              </a:rPr>
              <a:t>Vp</a:t>
            </a:r>
            <a:r>
              <a:rPr lang="en-US" altLang="zh-CN" sz="900" dirty="0">
                <a:solidFill>
                  <a:prstClr val="black"/>
                </a:solidFill>
                <a:ea typeface="黑体" panose="02010609060101010101" pitchFamily="49" charset="-122"/>
              </a:rPr>
              <a:t>\Vs\Density</a:t>
            </a:r>
            <a:endParaRPr lang="zh-CN" altLang="en-US" sz="900" dirty="0">
              <a:solidFill>
                <a:prstClr val="black"/>
              </a:solidFill>
              <a:ea typeface="黑体" panose="02010609060101010101" pitchFamily="49" charset="-122"/>
            </a:endParaRPr>
          </a:p>
        </p:txBody>
      </p:sp>
      <p:sp>
        <p:nvSpPr>
          <p:cNvPr id="63" name="圆角矩形 62"/>
          <p:cNvSpPr/>
          <p:nvPr/>
        </p:nvSpPr>
        <p:spPr>
          <a:xfrm>
            <a:off x="4312920" y="8229600"/>
            <a:ext cx="2057400" cy="380999"/>
          </a:xfrm>
          <a:prstGeom prst="roundRect">
            <a:avLst/>
          </a:prstGeom>
          <a:solidFill>
            <a:schemeClr val="accent2">
              <a:lumMod val="40000"/>
              <a:lumOff val="60000"/>
            </a:schemeClr>
          </a:solidFill>
          <a:ln>
            <a:solidFill>
              <a:srgbClr val="EC6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a:solidFill>
                  <a:prstClr val="black"/>
                </a:solidFill>
                <a:latin typeface="黑体" panose="02010609060101010101" pitchFamily="49" charset="-122"/>
                <a:ea typeface="黑体" panose="02010609060101010101" pitchFamily="49" charset="-122"/>
              </a:rPr>
              <a:t>地震正演及结果分析</a:t>
            </a:r>
          </a:p>
        </p:txBody>
      </p:sp>
      <p:sp>
        <p:nvSpPr>
          <p:cNvPr id="4" name="矩形 3"/>
          <p:cNvSpPr/>
          <p:nvPr/>
        </p:nvSpPr>
        <p:spPr>
          <a:xfrm>
            <a:off x="1600200" y="4495800"/>
            <a:ext cx="4038600" cy="261610"/>
          </a:xfrm>
          <a:prstGeom prst="rect">
            <a:avLst/>
          </a:prstGeom>
        </p:spPr>
        <p:txBody>
          <a:bodyPr wrap="square">
            <a:spAutoFit/>
          </a:bodyPr>
          <a:lstStyle/>
          <a:p>
            <a:r>
              <a:rPr lang="zh-CN" altLang="en-US" sz="1100" dirty="0">
                <a:solidFill>
                  <a:prstClr val="black"/>
                </a:solidFill>
                <a:latin typeface="Arial" panose="020B0604020202020204" pitchFamily="34" charset="0"/>
                <a:ea typeface="黑体" panose="02010609060101010101" pitchFamily="49" charset="-122"/>
                <a:cs typeface="Arial" panose="020B0604020202020204" pitchFamily="34" charset="0"/>
              </a:rPr>
              <a:t>ColchisFM油藏地球物理一体化地震正演软件流程总览</a:t>
            </a:r>
            <a:endParaRPr lang="zh-CN" altLang="en-US" sz="1100" dirty="0">
              <a:latin typeface="Arial" panose="020B0604020202020204" pitchFamily="34" charset="0"/>
              <a:cs typeface="Arial" panose="020B0604020202020204" pitchFamily="34" charset="0"/>
            </a:endParaRPr>
          </a:p>
        </p:txBody>
      </p:sp>
      <p:sp>
        <p:nvSpPr>
          <p:cNvPr id="64" name="文本框 63"/>
          <p:cNvSpPr txBox="1"/>
          <p:nvPr/>
        </p:nvSpPr>
        <p:spPr>
          <a:xfrm>
            <a:off x="3276600" y="9448800"/>
            <a:ext cx="263214" cy="261610"/>
          </a:xfrm>
          <a:prstGeom prst="rect">
            <a:avLst/>
          </a:prstGeom>
          <a:noFill/>
        </p:spPr>
        <p:txBody>
          <a:bodyPr wrap="none" rtlCol="0">
            <a:spAutoFit/>
          </a:bodyPr>
          <a:lstStyle/>
          <a:p>
            <a:r>
              <a:rPr lang="en-US" altLang="zh-CN" sz="1100" dirty="0">
                <a:latin typeface="Arial" panose="020B0604020202020204" pitchFamily="34" charset="0"/>
                <a:cs typeface="Arial" panose="020B0604020202020204" pitchFamily="34" charset="0"/>
              </a:rPr>
              <a:t>1</a:t>
            </a:r>
            <a:endParaRPr lang="zh-CN" alt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387254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3429000" y="1295400"/>
            <a:ext cx="2895600" cy="2056323"/>
            <a:chOff x="682260" y="3117579"/>
            <a:chExt cx="2203491" cy="1877647"/>
          </a:xfrm>
        </p:grpSpPr>
        <p:sp>
          <p:nvSpPr>
            <p:cNvPr id="45" name="object 9"/>
            <p:cNvSpPr txBox="1"/>
            <p:nvPr/>
          </p:nvSpPr>
          <p:spPr>
            <a:xfrm>
              <a:off x="682260" y="3117579"/>
              <a:ext cx="2203490" cy="391105"/>
            </a:xfrm>
            <a:prstGeom prst="rect">
              <a:avLst/>
            </a:prstGeom>
          </p:spPr>
          <p:txBody>
            <a:bodyPr vert="horz" wrap="square" lIns="0" tIns="12700" rIns="0" bIns="0" rtlCol="0">
              <a:spAutoFit/>
            </a:bodyPr>
            <a:lstStyle/>
            <a:p>
              <a:pPr marL="285750" indent="-285750" algn="just">
                <a:lnSpc>
                  <a:spcPct val="150000"/>
                </a:lnSpc>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支持</a:t>
              </a:r>
              <a:r>
                <a:rPr lang="en-US" altLang="zh-CN" sz="900" dirty="0">
                  <a:latin typeface="Arial" panose="020B0604020202020204" pitchFamily="34" charset="0"/>
                  <a:ea typeface="黑体" panose="02010609060101010101" pitchFamily="49" charset="-122"/>
                  <a:cs typeface="Arial" panose="020B0604020202020204" pitchFamily="34" charset="0"/>
                </a:rPr>
                <a:t>Xu-White</a:t>
              </a:r>
              <a:r>
                <a:rPr lang="zh-CN" altLang="en-US" sz="900" dirty="0">
                  <a:latin typeface="Arial" panose="020B0604020202020204" pitchFamily="34" charset="0"/>
                  <a:ea typeface="黑体" panose="02010609060101010101" pitchFamily="49" charset="-122"/>
                  <a:cs typeface="Arial" panose="020B0604020202020204" pitchFamily="34" charset="0"/>
                </a:rPr>
                <a:t>、微分有效介质模型（</a:t>
              </a:r>
              <a:r>
                <a:rPr lang="en-US" altLang="zh-CN" sz="900" dirty="0">
                  <a:latin typeface="Arial" panose="020B0604020202020204" pitchFamily="34" charset="0"/>
                  <a:ea typeface="黑体" panose="02010609060101010101" pitchFamily="49" charset="-122"/>
                  <a:cs typeface="Arial" panose="020B0604020202020204" pitchFamily="34" charset="0"/>
                </a:rPr>
                <a:t>DEM)</a:t>
              </a:r>
              <a:r>
                <a:rPr lang="zh-CN" altLang="en-US" sz="900" dirty="0">
                  <a:latin typeface="Arial" panose="020B0604020202020204" pitchFamily="34" charset="0"/>
                  <a:ea typeface="黑体" panose="02010609060101010101" pitchFamily="49" charset="-122"/>
                  <a:cs typeface="Arial" panose="020B0604020202020204" pitchFamily="34" charset="0"/>
                </a:rPr>
                <a:t>、自洽模型、</a:t>
              </a:r>
              <a:r>
                <a:rPr lang="en-US" altLang="zh-CN" sz="900" dirty="0">
                  <a:latin typeface="Arial" panose="020B0604020202020204" pitchFamily="34" charset="0"/>
                  <a:ea typeface="黑体" panose="02010609060101010101" pitchFamily="49" charset="-122"/>
                  <a:cs typeface="Arial" panose="020B0604020202020204" pitchFamily="34" charset="0"/>
                </a:rPr>
                <a:t>Xu-Payne</a:t>
              </a:r>
              <a:r>
                <a:rPr lang="zh-CN" altLang="en-US" sz="900" dirty="0">
                  <a:latin typeface="Arial" panose="020B0604020202020204" pitchFamily="34" charset="0"/>
                  <a:ea typeface="黑体" panose="02010609060101010101" pitchFamily="49" charset="-122"/>
                  <a:cs typeface="Arial" panose="020B0604020202020204" pitchFamily="34" charset="0"/>
                </a:rPr>
                <a:t>等</a:t>
              </a:r>
            </a:p>
          </p:txBody>
        </p:sp>
        <p:sp>
          <p:nvSpPr>
            <p:cNvPr id="46" name="object 9"/>
            <p:cNvSpPr txBox="1"/>
            <p:nvPr/>
          </p:nvSpPr>
          <p:spPr>
            <a:xfrm>
              <a:off x="682260" y="3535052"/>
              <a:ext cx="2203491" cy="391105"/>
            </a:xfrm>
            <a:prstGeom prst="rect">
              <a:avLst/>
            </a:prstGeom>
          </p:spPr>
          <p:txBody>
            <a:bodyPr vert="horz" wrap="square" lIns="0" tIns="12700" rIns="0" bIns="0" rtlCol="0">
              <a:spAutoFit/>
            </a:bodyPr>
            <a:lstStyle/>
            <a:p>
              <a:pPr marL="285750" indent="-285750" algn="just">
                <a:lnSpc>
                  <a:spcPct val="150000"/>
                </a:lnSpc>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正演方法、骨架点、孔隙度、泥质、长宽比、流体参数、温度、压力均可交互修改</a:t>
              </a:r>
            </a:p>
          </p:txBody>
        </p:sp>
        <p:sp>
          <p:nvSpPr>
            <p:cNvPr id="47" name="object 9"/>
            <p:cNvSpPr txBox="1"/>
            <p:nvPr/>
          </p:nvSpPr>
          <p:spPr>
            <a:xfrm>
              <a:off x="682260" y="4022105"/>
              <a:ext cx="2203491" cy="169791"/>
            </a:xfrm>
            <a:prstGeom prst="rect">
              <a:avLst/>
            </a:prstGeom>
          </p:spPr>
          <p:txBody>
            <a:bodyPr vert="horz" wrap="square" lIns="0" tIns="12700" rIns="0" bIns="0" rtlCol="0">
              <a:spAutoFit/>
            </a:bodyPr>
            <a:lstStyle/>
            <a:p>
              <a:pPr marL="285750" indent="-285750" algn="just">
                <a:lnSpc>
                  <a:spcPct val="125000"/>
                </a:lnSpc>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支持多种复杂矿物岩石物理建模</a:t>
              </a:r>
            </a:p>
          </p:txBody>
        </p:sp>
        <p:sp>
          <p:nvSpPr>
            <p:cNvPr id="48" name="object 9"/>
            <p:cNvSpPr txBox="1"/>
            <p:nvPr/>
          </p:nvSpPr>
          <p:spPr>
            <a:xfrm>
              <a:off x="682260" y="4300421"/>
              <a:ext cx="2203491" cy="138174"/>
            </a:xfrm>
            <a:prstGeom prst="rect">
              <a:avLst/>
            </a:prstGeom>
          </p:spPr>
          <p:txBody>
            <a:bodyPr vert="horz" wrap="square" lIns="0" tIns="12700" rIns="0" bIns="0" rtlCol="0">
              <a:spAutoFit/>
            </a:bodyPr>
            <a:lstStyle/>
            <a:p>
              <a:pPr marL="285750" indent="-285750" algn="just">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岩石物理模板库建立及管理</a:t>
              </a:r>
            </a:p>
          </p:txBody>
        </p:sp>
        <p:sp>
          <p:nvSpPr>
            <p:cNvPr id="49" name="object 9"/>
            <p:cNvSpPr txBox="1"/>
            <p:nvPr/>
          </p:nvSpPr>
          <p:spPr>
            <a:xfrm>
              <a:off x="682260" y="4578736"/>
              <a:ext cx="2203491" cy="138174"/>
            </a:xfrm>
            <a:prstGeom prst="rect">
              <a:avLst/>
            </a:prstGeom>
          </p:spPr>
          <p:txBody>
            <a:bodyPr vert="horz" wrap="square" lIns="0" tIns="12700" rIns="0" bIns="0" rtlCol="0">
              <a:spAutoFit/>
            </a:bodyPr>
            <a:lstStyle/>
            <a:p>
              <a:pPr marL="285750" indent="-285750" algn="just">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岩石物理研究成果的加载、管理</a:t>
              </a:r>
            </a:p>
          </p:txBody>
        </p:sp>
        <p:sp>
          <p:nvSpPr>
            <p:cNvPr id="50" name="object 9"/>
            <p:cNvSpPr txBox="1"/>
            <p:nvPr/>
          </p:nvSpPr>
          <p:spPr>
            <a:xfrm>
              <a:off x="682260" y="4857052"/>
              <a:ext cx="2203491" cy="138174"/>
            </a:xfrm>
            <a:prstGeom prst="rect">
              <a:avLst/>
            </a:prstGeom>
          </p:spPr>
          <p:txBody>
            <a:bodyPr vert="horz" wrap="square" lIns="0" tIns="12700" rIns="0" bIns="0" rtlCol="0">
              <a:spAutoFit/>
            </a:bodyPr>
            <a:lstStyle/>
            <a:p>
              <a:pPr marL="285750" indent="-285750" algn="just">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已完成全国主要盆地</a:t>
              </a:r>
              <a:r>
                <a:rPr lang="en-US" altLang="zh-CN" sz="900" dirty="0">
                  <a:latin typeface="Arial" panose="020B0604020202020204" pitchFamily="34" charset="0"/>
                  <a:ea typeface="黑体" panose="02010609060101010101" pitchFamily="49" charset="-122"/>
                  <a:cs typeface="Arial" panose="020B0604020202020204" pitchFamily="34" charset="0"/>
                </a:rPr>
                <a:t>/</a:t>
              </a:r>
              <a:r>
                <a:rPr lang="zh-CN" altLang="en-US" sz="900" dirty="0">
                  <a:latin typeface="Arial" panose="020B0604020202020204" pitchFamily="34" charset="0"/>
                  <a:ea typeface="黑体" panose="02010609060101010101" pitchFamily="49" charset="-122"/>
                  <a:cs typeface="Arial" panose="020B0604020202020204" pitchFamily="34" charset="0"/>
                </a:rPr>
                <a:t>油田的典型岩石物理库</a:t>
              </a:r>
            </a:p>
          </p:txBody>
        </p:sp>
      </p:grpSp>
      <p:pic>
        <p:nvPicPr>
          <p:cNvPr id="53" name="图片 52"/>
          <p:cNvPicPr>
            <a:picLocks noChangeAspect="1"/>
          </p:cNvPicPr>
          <p:nvPr/>
        </p:nvPicPr>
        <p:blipFill rotWithShape="1">
          <a:blip r:embed="rId2" cstate="hqprint">
            <a:extLst>
              <a:ext uri="{28A0092B-C50C-407E-A947-70E740481C1C}">
                <a14:useLocalDpi xmlns:a14="http://schemas.microsoft.com/office/drawing/2010/main" val="0"/>
              </a:ext>
            </a:extLst>
          </a:blip>
          <a:srcRect/>
          <a:stretch/>
        </p:blipFill>
        <p:spPr>
          <a:xfrm>
            <a:off x="609600" y="838200"/>
            <a:ext cx="2362200" cy="1288026"/>
          </a:xfrm>
          <a:prstGeom prst="rect">
            <a:avLst/>
          </a:prstGeom>
          <a:ln>
            <a:noFill/>
          </a:ln>
        </p:spPr>
      </p:pic>
      <p:sp>
        <p:nvSpPr>
          <p:cNvPr id="71" name="矩形 70"/>
          <p:cNvSpPr/>
          <p:nvPr/>
        </p:nvSpPr>
        <p:spPr>
          <a:xfrm>
            <a:off x="1066800" y="2057400"/>
            <a:ext cx="1524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a:solidFill>
                  <a:schemeClr val="tx1"/>
                </a:solidFill>
                <a:latin typeface="Arial" panose="020B0604020202020204" pitchFamily="34" charset="0"/>
                <a:ea typeface="黑体" panose="02010609060101010101" pitchFamily="49" charset="-122"/>
                <a:cs typeface="Arial" panose="020B0604020202020204" pitchFamily="34" charset="0"/>
              </a:rPr>
              <a:t>交互岩石物理正演 </a:t>
            </a:r>
            <a:r>
              <a:rPr lang="en-US" altLang="zh-CN" sz="700" dirty="0">
                <a:solidFill>
                  <a:schemeClr val="tx1"/>
                </a:solidFill>
                <a:latin typeface="Arial" panose="020B0604020202020204" pitchFamily="34" charset="0"/>
                <a:ea typeface="黑体" panose="02010609060101010101" pitchFamily="49" charset="-122"/>
                <a:cs typeface="Arial" panose="020B0604020202020204" pitchFamily="34" charset="0"/>
              </a:rPr>
              <a:t>ColchisRP</a:t>
            </a:r>
            <a:endParaRPr lang="zh-CN" altLang="en-US" sz="700" dirty="0">
              <a:solidFill>
                <a:schemeClr val="tx1"/>
              </a:solidFill>
              <a:latin typeface="Arial" panose="020B0604020202020204" pitchFamily="34" charset="0"/>
              <a:ea typeface="黑体" panose="02010609060101010101" pitchFamily="49" charset="-122"/>
              <a:cs typeface="Arial" panose="020B0604020202020204" pitchFamily="34" charset="0"/>
            </a:endParaRPr>
          </a:p>
        </p:txBody>
      </p:sp>
      <p:sp>
        <p:nvSpPr>
          <p:cNvPr id="72" name="矩形 71"/>
          <p:cNvSpPr/>
          <p:nvPr/>
        </p:nvSpPr>
        <p:spPr>
          <a:xfrm>
            <a:off x="685800" y="3429000"/>
            <a:ext cx="22098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a:solidFill>
                  <a:schemeClr val="tx1"/>
                </a:solidFill>
                <a:latin typeface="黑体" panose="02010609060101010101" pitchFamily="49" charset="-122"/>
                <a:ea typeface="黑体" panose="02010609060101010101" pitchFamily="49" charset="-122"/>
              </a:rPr>
              <a:t>岩石物理正演与实际测量的曲线、合成道集对比</a:t>
            </a:r>
          </a:p>
        </p:txBody>
      </p:sp>
      <p:sp>
        <p:nvSpPr>
          <p:cNvPr id="107" name="矩形 106"/>
          <p:cNvSpPr/>
          <p:nvPr/>
        </p:nvSpPr>
        <p:spPr>
          <a:xfrm>
            <a:off x="914400" y="6400800"/>
            <a:ext cx="1646382"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a:solidFill>
                  <a:schemeClr val="tx1"/>
                </a:solidFill>
                <a:latin typeface="黑体" panose="02010609060101010101" pitchFamily="49" charset="-122"/>
                <a:ea typeface="黑体" panose="02010609060101010101" pitchFamily="49" charset="-122"/>
              </a:rPr>
              <a:t>数字化正演模拟</a:t>
            </a:r>
          </a:p>
        </p:txBody>
      </p:sp>
      <p:sp>
        <p:nvSpPr>
          <p:cNvPr id="114" name="矩形 113"/>
          <p:cNvSpPr/>
          <p:nvPr/>
        </p:nvSpPr>
        <p:spPr>
          <a:xfrm>
            <a:off x="457200" y="4953000"/>
            <a:ext cx="25146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a:solidFill>
                  <a:schemeClr val="tx1"/>
                </a:solidFill>
                <a:latin typeface="黑体" panose="02010609060101010101" pitchFamily="49" charset="-122"/>
                <a:ea typeface="黑体" panose="02010609060101010101" pitchFamily="49" charset="-122"/>
              </a:rPr>
              <a:t>地震层序地层模型与正演模拟</a:t>
            </a:r>
          </a:p>
        </p:txBody>
      </p:sp>
      <p:pic>
        <p:nvPicPr>
          <p:cNvPr id="69" name="图片 68" descr="ColchisFM-2024.2.0 - D:\97_FM_Projects\test9450"/>
          <p:cNvPicPr>
            <a:picLocks/>
          </p:cNvPicPr>
          <p:nvPr/>
        </p:nvPicPr>
        <p:blipFill>
          <a:blip r:embed="rId3">
            <a:extLst>
              <a:ext uri="{28A0092B-C50C-407E-A947-70E740481C1C}">
                <a14:useLocalDpi xmlns:a14="http://schemas.microsoft.com/office/drawing/2010/main" val="0"/>
              </a:ext>
            </a:extLst>
          </a:blip>
          <a:stretch>
            <a:fillRect/>
          </a:stretch>
        </p:blipFill>
        <p:spPr>
          <a:xfrm>
            <a:off x="609600" y="3733800"/>
            <a:ext cx="2359152" cy="1289304"/>
          </a:xfrm>
          <a:prstGeom prst="rect">
            <a:avLst/>
          </a:prstGeom>
        </p:spPr>
      </p:pic>
      <p:pic>
        <p:nvPicPr>
          <p:cNvPr id="4" name="图片 3"/>
          <p:cNvPicPr>
            <a:picLocks/>
          </p:cNvPicPr>
          <p:nvPr/>
        </p:nvPicPr>
        <p:blipFill>
          <a:blip r:embed="rId4">
            <a:extLst>
              <a:ext uri="{28A0092B-C50C-407E-A947-70E740481C1C}">
                <a14:useLocalDpi xmlns:a14="http://schemas.microsoft.com/office/drawing/2010/main" val="0"/>
              </a:ext>
            </a:extLst>
          </a:blip>
          <a:stretch>
            <a:fillRect/>
          </a:stretch>
        </p:blipFill>
        <p:spPr>
          <a:xfrm>
            <a:off x="609600" y="5181600"/>
            <a:ext cx="2359152" cy="1289304"/>
          </a:xfrm>
          <a:prstGeom prst="rect">
            <a:avLst/>
          </a:prstGeom>
        </p:spPr>
      </p:pic>
      <p:pic>
        <p:nvPicPr>
          <p:cNvPr id="12" name="图片 11"/>
          <p:cNvPicPr>
            <a:picLocks/>
          </p:cNvPicPr>
          <p:nvPr/>
        </p:nvPicPr>
        <p:blipFill>
          <a:blip r:embed="rId5">
            <a:extLst>
              <a:ext uri="{28A0092B-C50C-407E-A947-70E740481C1C}">
                <a14:useLocalDpi xmlns:a14="http://schemas.microsoft.com/office/drawing/2010/main" val="0"/>
              </a:ext>
            </a:extLst>
          </a:blip>
          <a:stretch>
            <a:fillRect/>
          </a:stretch>
        </p:blipFill>
        <p:spPr>
          <a:xfrm>
            <a:off x="609600" y="2286000"/>
            <a:ext cx="2359152" cy="1289304"/>
          </a:xfrm>
          <a:prstGeom prst="rect">
            <a:avLst/>
          </a:prstGeom>
        </p:spPr>
      </p:pic>
      <p:sp>
        <p:nvSpPr>
          <p:cNvPr id="51" name="矩形 50"/>
          <p:cNvSpPr/>
          <p:nvPr/>
        </p:nvSpPr>
        <p:spPr>
          <a:xfrm>
            <a:off x="3581400" y="990600"/>
            <a:ext cx="3505200" cy="261610"/>
          </a:xfrm>
          <a:prstGeom prst="rect">
            <a:avLst/>
          </a:prstGeom>
        </p:spPr>
        <p:txBody>
          <a:bodyPr wrap="square">
            <a:spAutoFit/>
          </a:bodyPr>
          <a:lstStyle/>
          <a:p>
            <a:r>
              <a:rPr lang="zh-CN" altLang="en-US" sz="1100" b="1" dirty="0">
                <a:solidFill>
                  <a:srgbClr val="EB7112"/>
                </a:solidFill>
                <a:latin typeface="Arial" panose="020B0604020202020204" pitchFamily="34" charset="0"/>
                <a:ea typeface="黑体" panose="02010609060101010101" pitchFamily="49" charset="-122"/>
                <a:cs typeface="Arial" panose="020B0604020202020204" pitchFamily="34" charset="0"/>
              </a:rPr>
              <a:t>交互岩石物理正演</a:t>
            </a:r>
            <a:r>
              <a:rPr lang="en-US" altLang="zh-CN" sz="1100" b="1" dirty="0">
                <a:solidFill>
                  <a:srgbClr val="EB7112"/>
                </a:solidFill>
                <a:latin typeface="Arial" panose="020B0604020202020204" pitchFamily="34" charset="0"/>
                <a:ea typeface="黑体" panose="02010609060101010101" pitchFamily="49" charset="-122"/>
                <a:cs typeface="Arial" panose="020B0604020202020204" pitchFamily="34" charset="0"/>
              </a:rPr>
              <a:t>(ColchisRP)</a:t>
            </a:r>
            <a:endParaRPr lang="zh-CN" altLang="en-US" sz="1100" b="1" dirty="0">
              <a:solidFill>
                <a:srgbClr val="EB7112"/>
              </a:solidFill>
              <a:latin typeface="Arial" panose="020B0604020202020204" pitchFamily="34" charset="0"/>
              <a:ea typeface="黑体" panose="02010609060101010101" pitchFamily="49" charset="-122"/>
              <a:cs typeface="Arial" panose="020B0604020202020204" pitchFamily="34" charset="0"/>
            </a:endParaRPr>
          </a:p>
        </p:txBody>
      </p:sp>
      <p:sp>
        <p:nvSpPr>
          <p:cNvPr id="77" name="矩形 76"/>
          <p:cNvSpPr/>
          <p:nvPr/>
        </p:nvSpPr>
        <p:spPr>
          <a:xfrm>
            <a:off x="3200400" y="762000"/>
            <a:ext cx="838200" cy="461665"/>
          </a:xfrm>
          <a:prstGeom prst="rect">
            <a:avLst/>
          </a:prstGeom>
        </p:spPr>
        <p:txBody>
          <a:bodyPr wrap="square">
            <a:spAutoFit/>
          </a:bodyPr>
          <a:lstStyle/>
          <a:p>
            <a:r>
              <a:rPr lang="en-US" altLang="zh-CN" sz="2400" dirty="0">
                <a:solidFill>
                  <a:srgbClr val="EB7112"/>
                </a:solidFill>
                <a:latin typeface="Impact" panose="020B0806030902050204" pitchFamily="34" charset="0"/>
                <a:ea typeface="黑体" panose="02010609060101010101" pitchFamily="49" charset="-122"/>
                <a:cs typeface="Times New Roman" panose="02020603050405020304" pitchFamily="18" charset="0"/>
              </a:rPr>
              <a:t>01</a:t>
            </a:r>
            <a:endParaRPr lang="zh-CN" altLang="en-US" sz="2400" dirty="0">
              <a:solidFill>
                <a:srgbClr val="EB7112"/>
              </a:solidFill>
              <a:latin typeface="Impact" panose="020B0806030902050204" pitchFamily="34" charset="0"/>
              <a:ea typeface="黑体" panose="02010609060101010101" pitchFamily="49" charset="-122"/>
              <a:cs typeface="Times New Roman" panose="02020603050405020304" pitchFamily="18" charset="0"/>
            </a:endParaRPr>
          </a:p>
        </p:txBody>
      </p:sp>
      <p:sp>
        <p:nvSpPr>
          <p:cNvPr id="79" name="矩形 78"/>
          <p:cNvSpPr/>
          <p:nvPr/>
        </p:nvSpPr>
        <p:spPr>
          <a:xfrm>
            <a:off x="3200400" y="3581400"/>
            <a:ext cx="784698" cy="461665"/>
          </a:xfrm>
          <a:prstGeom prst="rect">
            <a:avLst/>
          </a:prstGeom>
        </p:spPr>
        <p:txBody>
          <a:bodyPr wrap="square">
            <a:spAutoFit/>
          </a:bodyPr>
          <a:lstStyle/>
          <a:p>
            <a:r>
              <a:rPr lang="en-US" altLang="zh-CN" sz="2400" dirty="0">
                <a:solidFill>
                  <a:srgbClr val="EB7112"/>
                </a:solidFill>
                <a:latin typeface="Impact" panose="020B0806030902050204" pitchFamily="34" charset="0"/>
                <a:ea typeface="黑体" panose="02010609060101010101" pitchFamily="49" charset="-122"/>
                <a:cs typeface="Times New Roman" panose="02020603050405020304" pitchFamily="18" charset="0"/>
              </a:rPr>
              <a:t>02</a:t>
            </a:r>
            <a:endParaRPr lang="zh-CN" altLang="en-US" sz="2400" dirty="0">
              <a:solidFill>
                <a:srgbClr val="EB7112"/>
              </a:solidFill>
              <a:latin typeface="Impact" panose="020B0806030902050204" pitchFamily="34" charset="0"/>
              <a:ea typeface="黑体" panose="02010609060101010101" pitchFamily="49" charset="-122"/>
              <a:cs typeface="Times New Roman" panose="02020603050405020304" pitchFamily="18" charset="0"/>
            </a:endParaRPr>
          </a:p>
        </p:txBody>
      </p:sp>
      <p:grpSp>
        <p:nvGrpSpPr>
          <p:cNvPr id="97" name="组合 96"/>
          <p:cNvGrpSpPr/>
          <p:nvPr/>
        </p:nvGrpSpPr>
        <p:grpSpPr>
          <a:xfrm>
            <a:off x="3458183" y="4191000"/>
            <a:ext cx="2895599" cy="2056323"/>
            <a:chOff x="730986" y="1052790"/>
            <a:chExt cx="2881793" cy="2056323"/>
          </a:xfrm>
        </p:grpSpPr>
        <p:sp>
          <p:nvSpPr>
            <p:cNvPr id="98" name="object 9"/>
            <p:cNvSpPr txBox="1"/>
            <p:nvPr/>
          </p:nvSpPr>
          <p:spPr>
            <a:xfrm>
              <a:off x="730986" y="1052790"/>
              <a:ext cx="2881793" cy="401392"/>
            </a:xfrm>
            <a:prstGeom prst="rect">
              <a:avLst/>
            </a:prstGeom>
          </p:spPr>
          <p:txBody>
            <a:bodyPr vert="horz" wrap="square" lIns="0" tIns="12700" rIns="0" bIns="0" rtlCol="0">
              <a:spAutoFit/>
            </a:bodyPr>
            <a:lstStyle/>
            <a:p>
              <a:pPr marL="285750" indent="-285750" algn="just">
                <a:lnSpc>
                  <a:spcPct val="150000"/>
                </a:lnSpc>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复杂正演模型自动化建立，可处理正</a:t>
              </a:r>
              <a:r>
                <a:rPr lang="en-US" altLang="zh-CN" sz="900" dirty="0">
                  <a:latin typeface="Arial" panose="020B0604020202020204" pitchFamily="34" charset="0"/>
                  <a:ea typeface="黑体" panose="02010609060101010101" pitchFamily="49" charset="-122"/>
                  <a:cs typeface="Arial" panose="020B0604020202020204" pitchFamily="34" charset="0"/>
                </a:rPr>
                <a:t>/</a:t>
              </a:r>
              <a:r>
                <a:rPr lang="zh-CN" altLang="en-US" sz="900" dirty="0">
                  <a:latin typeface="Arial" panose="020B0604020202020204" pitchFamily="34" charset="0"/>
                  <a:ea typeface="黑体" panose="02010609060101010101" pitchFamily="49" charset="-122"/>
                  <a:cs typeface="Arial" panose="020B0604020202020204" pitchFamily="34" charset="0"/>
                </a:rPr>
                <a:t>逆断层、 地层尖灭、地层超覆、削截、透镜体等</a:t>
              </a:r>
            </a:p>
          </p:txBody>
        </p:sp>
        <p:sp>
          <p:nvSpPr>
            <p:cNvPr id="99" name="object 9"/>
            <p:cNvSpPr txBox="1"/>
            <p:nvPr/>
          </p:nvSpPr>
          <p:spPr>
            <a:xfrm>
              <a:off x="730986" y="1586190"/>
              <a:ext cx="2881793" cy="428322"/>
            </a:xfrm>
            <a:prstGeom prst="rect">
              <a:avLst/>
            </a:prstGeom>
          </p:spPr>
          <p:txBody>
            <a:bodyPr vert="horz" wrap="square" lIns="0" tIns="12700" rIns="0" bIns="0" rtlCol="0">
              <a:spAutoFit/>
            </a:bodyPr>
            <a:lstStyle/>
            <a:p>
              <a:pPr marL="285750" indent="-285750" algn="just">
                <a:lnSpc>
                  <a:spcPct val="150000"/>
                </a:lnSpc>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智能创建和编辑，油、气、水界面自动处理，层位、断层、地质体智能识别，可交互编辑</a:t>
              </a:r>
            </a:p>
          </p:txBody>
        </p:sp>
        <p:sp>
          <p:nvSpPr>
            <p:cNvPr id="100" name="object 9"/>
            <p:cNvSpPr txBox="1"/>
            <p:nvPr/>
          </p:nvSpPr>
          <p:spPr>
            <a:xfrm>
              <a:off x="730986" y="2119590"/>
              <a:ext cx="2833576" cy="151323"/>
            </a:xfrm>
            <a:prstGeom prst="rect">
              <a:avLst/>
            </a:prstGeom>
          </p:spPr>
          <p:txBody>
            <a:bodyPr vert="horz" wrap="square" lIns="0" tIns="12700" rIns="0" bIns="0" rtlCol="0">
              <a:spAutoFit/>
            </a:bodyPr>
            <a:lstStyle/>
            <a:p>
              <a:pPr marL="285750" indent="-285750" algn="just">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内含地质网格及层序模式，模型地质意义明确</a:t>
              </a:r>
            </a:p>
          </p:txBody>
        </p:sp>
        <p:sp>
          <p:nvSpPr>
            <p:cNvPr id="101" name="object 9"/>
            <p:cNvSpPr txBox="1"/>
            <p:nvPr/>
          </p:nvSpPr>
          <p:spPr>
            <a:xfrm>
              <a:off x="730986" y="2424390"/>
              <a:ext cx="2833575" cy="401392"/>
            </a:xfrm>
            <a:prstGeom prst="rect">
              <a:avLst/>
            </a:prstGeom>
          </p:spPr>
          <p:txBody>
            <a:bodyPr vert="horz" wrap="square" lIns="0" tIns="12700" rIns="0" bIns="0" rtlCol="0">
              <a:spAutoFit/>
            </a:bodyPr>
            <a:lstStyle/>
            <a:p>
              <a:pPr marL="285750" indent="-285750" algn="just">
                <a:lnSpc>
                  <a:spcPct val="150000"/>
                </a:lnSpc>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内置常用地质体样式库，可针对不同油田开发对应插件</a:t>
              </a:r>
            </a:p>
          </p:txBody>
        </p:sp>
        <p:sp>
          <p:nvSpPr>
            <p:cNvPr id="102" name="object 9"/>
            <p:cNvSpPr txBox="1"/>
            <p:nvPr/>
          </p:nvSpPr>
          <p:spPr>
            <a:xfrm>
              <a:off x="730986" y="2957790"/>
              <a:ext cx="2833575" cy="151323"/>
            </a:xfrm>
            <a:prstGeom prst="rect">
              <a:avLst/>
            </a:prstGeom>
          </p:spPr>
          <p:txBody>
            <a:bodyPr vert="horz" wrap="square" lIns="0" tIns="12700" rIns="0" bIns="0" rtlCol="0">
              <a:spAutoFit/>
            </a:bodyPr>
            <a:lstStyle/>
            <a:p>
              <a:pPr marL="285750" indent="-285750" algn="just">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支持风化带、裂缝孔隙、碳酸岩地质模型建立</a:t>
              </a:r>
            </a:p>
          </p:txBody>
        </p:sp>
      </p:grpSp>
      <p:sp>
        <p:nvSpPr>
          <p:cNvPr id="76" name="矩形 75"/>
          <p:cNvSpPr/>
          <p:nvPr/>
        </p:nvSpPr>
        <p:spPr>
          <a:xfrm>
            <a:off x="3657600" y="3810000"/>
            <a:ext cx="2924783" cy="261610"/>
          </a:xfrm>
          <a:prstGeom prst="rect">
            <a:avLst/>
          </a:prstGeom>
        </p:spPr>
        <p:txBody>
          <a:bodyPr wrap="square">
            <a:spAutoFit/>
          </a:bodyPr>
          <a:lstStyle/>
          <a:p>
            <a:r>
              <a:rPr lang="zh-CN" altLang="en-US" sz="1100" b="1" dirty="0">
                <a:solidFill>
                  <a:srgbClr val="EB7112"/>
                </a:solidFill>
                <a:latin typeface="黑体" panose="02010609060101010101" pitchFamily="49" charset="-122"/>
                <a:ea typeface="黑体" panose="02010609060101010101" pitchFamily="49" charset="-122"/>
                <a:cs typeface="Times New Roman" panose="02020603050405020304" pitchFamily="18" charset="0"/>
              </a:rPr>
              <a:t>交互式地质模型构建</a:t>
            </a:r>
            <a:endParaRPr lang="en-US" altLang="zh-CN" sz="1100" b="1" dirty="0">
              <a:solidFill>
                <a:srgbClr val="EB7112"/>
              </a:solidFill>
              <a:latin typeface="黑体" panose="02010609060101010101" pitchFamily="49" charset="-122"/>
              <a:ea typeface="黑体" panose="02010609060101010101" pitchFamily="49" charset="-122"/>
              <a:cs typeface="Times New Roman" panose="02020603050405020304" pitchFamily="18" charset="0"/>
            </a:endParaRPr>
          </a:p>
        </p:txBody>
      </p:sp>
      <p:sp>
        <p:nvSpPr>
          <p:cNvPr id="56" name="矩形 55"/>
          <p:cNvSpPr/>
          <p:nvPr/>
        </p:nvSpPr>
        <p:spPr>
          <a:xfrm>
            <a:off x="3657600" y="6781800"/>
            <a:ext cx="2590800" cy="261610"/>
          </a:xfrm>
          <a:prstGeom prst="rect">
            <a:avLst/>
          </a:prstGeom>
        </p:spPr>
        <p:txBody>
          <a:bodyPr wrap="square">
            <a:spAutoFit/>
          </a:bodyPr>
          <a:lstStyle/>
          <a:p>
            <a:r>
              <a:rPr lang="zh-CN" altLang="en-US" sz="1100" b="1" dirty="0">
                <a:solidFill>
                  <a:srgbClr val="EE791B"/>
                </a:solidFill>
                <a:latin typeface="黑体" panose="02010609060101010101" pitchFamily="49" charset="-122"/>
                <a:ea typeface="黑体" panose="02010609060101010101" pitchFamily="49" charset="-122"/>
                <a:cs typeface="Times New Roman" panose="02020603050405020304" pitchFamily="18" charset="0"/>
              </a:rPr>
              <a:t>精细油藏地球物理参数计算及赋值</a:t>
            </a:r>
            <a:endParaRPr lang="en-US" altLang="zh-CN" sz="1100" b="1" dirty="0">
              <a:solidFill>
                <a:srgbClr val="EE791B"/>
              </a:solidFill>
              <a:latin typeface="黑体" panose="02010609060101010101" pitchFamily="49" charset="-122"/>
              <a:ea typeface="黑体" panose="02010609060101010101" pitchFamily="49" charset="-122"/>
              <a:cs typeface="Times New Roman" panose="02020603050405020304" pitchFamily="18" charset="0"/>
            </a:endParaRPr>
          </a:p>
        </p:txBody>
      </p:sp>
      <p:grpSp>
        <p:nvGrpSpPr>
          <p:cNvPr id="57" name="组合 56"/>
          <p:cNvGrpSpPr/>
          <p:nvPr/>
        </p:nvGrpSpPr>
        <p:grpSpPr>
          <a:xfrm>
            <a:off x="3429000" y="7162800"/>
            <a:ext cx="2895600" cy="2122714"/>
            <a:chOff x="368397" y="1752025"/>
            <a:chExt cx="2590800" cy="2122714"/>
          </a:xfrm>
        </p:grpSpPr>
        <p:sp>
          <p:nvSpPr>
            <p:cNvPr id="59" name="object 9"/>
            <p:cNvSpPr txBox="1"/>
            <p:nvPr/>
          </p:nvSpPr>
          <p:spPr>
            <a:xfrm>
              <a:off x="368397" y="1752025"/>
              <a:ext cx="2590800" cy="401392"/>
            </a:xfrm>
            <a:prstGeom prst="rect">
              <a:avLst/>
            </a:prstGeom>
          </p:spPr>
          <p:txBody>
            <a:bodyPr vert="horz" wrap="square" lIns="0" tIns="12700" rIns="0" bIns="0" rtlCol="0">
              <a:spAutoFit/>
            </a:bodyPr>
            <a:lstStyle/>
            <a:p>
              <a:pPr marL="285750" indent="-285750" algn="just">
                <a:lnSpc>
                  <a:spcPct val="150000"/>
                </a:lnSpc>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支持油藏参数网格化赋值，严格层序原则进行各种属性的内插</a:t>
              </a:r>
              <a:r>
                <a:rPr lang="en-US" altLang="zh-CN" sz="900" dirty="0">
                  <a:latin typeface="Arial" panose="020B0604020202020204" pitchFamily="34" charset="0"/>
                  <a:ea typeface="黑体" panose="02010609060101010101" pitchFamily="49" charset="-122"/>
                  <a:cs typeface="Arial" panose="020B0604020202020204" pitchFamily="34" charset="0"/>
                </a:rPr>
                <a:t>/</a:t>
              </a:r>
              <a:r>
                <a:rPr lang="zh-CN" altLang="en-US" sz="900" dirty="0">
                  <a:latin typeface="Arial" panose="020B0604020202020204" pitchFamily="34" charset="0"/>
                  <a:ea typeface="黑体" panose="02010609060101010101" pitchFamily="49" charset="-122"/>
                  <a:cs typeface="Arial" panose="020B0604020202020204" pitchFamily="34" charset="0"/>
                </a:rPr>
                <a:t>外推</a:t>
              </a:r>
            </a:p>
          </p:txBody>
        </p:sp>
        <p:sp>
          <p:nvSpPr>
            <p:cNvPr id="60" name="object 9"/>
            <p:cNvSpPr txBox="1"/>
            <p:nvPr/>
          </p:nvSpPr>
          <p:spPr>
            <a:xfrm>
              <a:off x="368397" y="2209225"/>
              <a:ext cx="2590800" cy="220573"/>
            </a:xfrm>
            <a:prstGeom prst="rect">
              <a:avLst/>
            </a:prstGeom>
          </p:spPr>
          <p:txBody>
            <a:bodyPr vert="horz" wrap="square" lIns="0" tIns="12700" rIns="0" bIns="0" rtlCol="0">
              <a:spAutoFit/>
            </a:bodyPr>
            <a:lstStyle/>
            <a:p>
              <a:pPr marL="285750" indent="-285750" algn="just">
                <a:lnSpc>
                  <a:spcPct val="150000"/>
                </a:lnSpc>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内置国际顶尖实验室各种岩石、流体标准测量结果</a:t>
              </a:r>
            </a:p>
          </p:txBody>
        </p:sp>
        <p:sp>
          <p:nvSpPr>
            <p:cNvPr id="61" name="object 9"/>
            <p:cNvSpPr txBox="1"/>
            <p:nvPr/>
          </p:nvSpPr>
          <p:spPr>
            <a:xfrm>
              <a:off x="368397" y="2514025"/>
              <a:ext cx="2590800" cy="428322"/>
            </a:xfrm>
            <a:prstGeom prst="rect">
              <a:avLst/>
            </a:prstGeom>
          </p:spPr>
          <p:txBody>
            <a:bodyPr vert="horz" wrap="square" lIns="0" tIns="12700" rIns="0" bIns="0" rtlCol="0">
              <a:spAutoFit/>
            </a:bodyPr>
            <a:lstStyle/>
            <a:p>
              <a:pPr marL="285750" indent="-285750" algn="just">
                <a:lnSpc>
                  <a:spcPct val="150000"/>
                </a:lnSpc>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支持按单类属性</a:t>
              </a:r>
              <a:r>
                <a:rPr lang="en-US" altLang="zh-CN" sz="900" dirty="0" err="1">
                  <a:latin typeface="Arial" panose="020B0604020202020204" pitchFamily="34" charset="0"/>
                  <a:ea typeface="黑体" panose="02010609060101010101" pitchFamily="49" charset="-122"/>
                  <a:cs typeface="Arial" panose="020B0604020202020204" pitchFamily="34" charset="0"/>
                </a:rPr>
                <a:t>Vp</a:t>
              </a:r>
              <a:r>
                <a:rPr lang="en-US" altLang="zh-CN" sz="900" dirty="0">
                  <a:latin typeface="Arial" panose="020B0604020202020204" pitchFamily="34" charset="0"/>
                  <a:ea typeface="黑体" panose="02010609060101010101" pitchFamily="49" charset="-122"/>
                  <a:cs typeface="Arial" panose="020B0604020202020204" pitchFamily="34" charset="0"/>
                </a:rPr>
                <a:t>/</a:t>
              </a:r>
              <a:r>
                <a:rPr lang="en-US" altLang="zh-CN" sz="900" dirty="0" err="1">
                  <a:latin typeface="Arial" panose="020B0604020202020204" pitchFamily="34" charset="0"/>
                  <a:ea typeface="黑体" panose="02010609060101010101" pitchFamily="49" charset="-122"/>
                  <a:cs typeface="Arial" panose="020B0604020202020204" pitchFamily="34" charset="0"/>
                </a:rPr>
                <a:t>Ip</a:t>
              </a:r>
              <a:r>
                <a:rPr lang="en-US" altLang="zh-CN" sz="900" dirty="0">
                  <a:latin typeface="Arial" panose="020B0604020202020204" pitchFamily="34" charset="0"/>
                  <a:ea typeface="黑体" panose="02010609060101010101" pitchFamily="49" charset="-122"/>
                  <a:cs typeface="Arial" panose="020B0604020202020204" pitchFamily="34" charset="0"/>
                </a:rPr>
                <a:t>/Is</a:t>
              </a:r>
              <a:r>
                <a:rPr lang="zh-CN" altLang="en-US" sz="900" dirty="0">
                  <a:latin typeface="Arial" panose="020B0604020202020204" pitchFamily="34" charset="0"/>
                  <a:ea typeface="黑体" panose="02010609060101010101" pitchFamily="49" charset="-122"/>
                  <a:cs typeface="Arial" panose="020B0604020202020204" pitchFamily="34" charset="0"/>
                </a:rPr>
                <a:t>赋值或给定岩性、孔隙度、饱和度利用岩石物理实时赋值</a:t>
              </a:r>
            </a:p>
          </p:txBody>
        </p:sp>
        <p:sp>
          <p:nvSpPr>
            <p:cNvPr id="73" name="object 9"/>
            <p:cNvSpPr txBox="1"/>
            <p:nvPr/>
          </p:nvSpPr>
          <p:spPr>
            <a:xfrm>
              <a:off x="368397" y="2971225"/>
              <a:ext cx="2590800" cy="428322"/>
            </a:xfrm>
            <a:prstGeom prst="rect">
              <a:avLst/>
            </a:prstGeom>
          </p:spPr>
          <p:txBody>
            <a:bodyPr vert="horz" wrap="square" lIns="0" tIns="12700" rIns="0" bIns="0" rtlCol="0">
              <a:spAutoFit/>
            </a:bodyPr>
            <a:lstStyle/>
            <a:p>
              <a:pPr marL="285750" indent="-285750" algn="just">
                <a:lnSpc>
                  <a:spcPct val="150000"/>
                </a:lnSpc>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支持按地层、地质体属性赋值，同时具有灵活的属性计算器功能</a:t>
              </a:r>
            </a:p>
          </p:txBody>
        </p:sp>
        <p:sp>
          <p:nvSpPr>
            <p:cNvPr id="75" name="object 9"/>
            <p:cNvSpPr txBox="1"/>
            <p:nvPr/>
          </p:nvSpPr>
          <p:spPr>
            <a:xfrm>
              <a:off x="368397" y="3446417"/>
              <a:ext cx="2590800" cy="428322"/>
            </a:xfrm>
            <a:prstGeom prst="rect">
              <a:avLst/>
            </a:prstGeom>
          </p:spPr>
          <p:txBody>
            <a:bodyPr vert="horz" wrap="square" lIns="0" tIns="12700" rIns="0" bIns="0" rtlCol="0">
              <a:spAutoFit/>
            </a:bodyPr>
            <a:lstStyle/>
            <a:p>
              <a:pPr marL="285750" indent="-285750" algn="just">
                <a:lnSpc>
                  <a:spcPct val="150000"/>
                </a:lnSpc>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支持任意体的时变、空变参数设置，如压实规律、地温梯度、地压梯度等</a:t>
              </a:r>
            </a:p>
          </p:txBody>
        </p:sp>
      </p:grpSp>
      <p:sp>
        <p:nvSpPr>
          <p:cNvPr id="58" name="矩形 57"/>
          <p:cNvSpPr/>
          <p:nvPr/>
        </p:nvSpPr>
        <p:spPr>
          <a:xfrm>
            <a:off x="3200400" y="6553200"/>
            <a:ext cx="838200" cy="461665"/>
          </a:xfrm>
          <a:prstGeom prst="rect">
            <a:avLst/>
          </a:prstGeom>
        </p:spPr>
        <p:txBody>
          <a:bodyPr wrap="square">
            <a:spAutoFit/>
          </a:bodyPr>
          <a:lstStyle/>
          <a:p>
            <a:r>
              <a:rPr lang="en-US" altLang="zh-CN" sz="2400" dirty="0">
                <a:solidFill>
                  <a:srgbClr val="EB7112"/>
                </a:solidFill>
                <a:latin typeface="Impact" panose="020B0806030902050204" pitchFamily="34" charset="0"/>
                <a:ea typeface="黑体" panose="02010609060101010101" pitchFamily="49" charset="-122"/>
                <a:cs typeface="Times New Roman" panose="02020603050405020304" pitchFamily="18" charset="0"/>
              </a:rPr>
              <a:t>03</a:t>
            </a:r>
            <a:endParaRPr lang="zh-CN" altLang="en-US" sz="2400" dirty="0">
              <a:solidFill>
                <a:srgbClr val="EB7112"/>
              </a:solidFill>
              <a:latin typeface="Impact" panose="020B0806030902050204" pitchFamily="34" charset="0"/>
              <a:ea typeface="黑体" panose="02010609060101010101" pitchFamily="49" charset="-122"/>
              <a:cs typeface="Times New Roman" panose="02020603050405020304" pitchFamily="18" charset="0"/>
            </a:endParaRPr>
          </a:p>
        </p:txBody>
      </p:sp>
      <p:grpSp>
        <p:nvGrpSpPr>
          <p:cNvPr id="5" name="组合 4"/>
          <p:cNvGrpSpPr/>
          <p:nvPr/>
        </p:nvGrpSpPr>
        <p:grpSpPr>
          <a:xfrm>
            <a:off x="609600" y="6629400"/>
            <a:ext cx="2359152" cy="1371600"/>
            <a:chOff x="3886199" y="1066800"/>
            <a:chExt cx="2514601" cy="1668379"/>
          </a:xfrm>
        </p:grpSpPr>
        <p:sp>
          <p:nvSpPr>
            <p:cNvPr id="83" name="矩形 82"/>
            <p:cNvSpPr/>
            <p:nvPr/>
          </p:nvSpPr>
          <p:spPr>
            <a:xfrm>
              <a:off x="3886199" y="2271740"/>
              <a:ext cx="1371600" cy="4634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a:solidFill>
                    <a:schemeClr val="tx1"/>
                  </a:solidFill>
                  <a:latin typeface="黑体" panose="02010609060101010101" pitchFamily="49" charset="-122"/>
                  <a:ea typeface="黑体" panose="02010609060101010101" pitchFamily="49" charset="-122"/>
                  <a:cs typeface="Times New Roman" panose="02020603050405020304" pitchFamily="18" charset="0"/>
                </a:rPr>
                <a:t>按地层、体、同类属性赋值</a:t>
              </a:r>
              <a:endParaRPr lang="zh-CN" altLang="en-US" sz="700" dirty="0">
                <a:solidFill>
                  <a:schemeClr val="tx1"/>
                </a:solidFill>
                <a:latin typeface="黑体" panose="02010609060101010101" pitchFamily="49" charset="-122"/>
                <a:ea typeface="黑体" panose="02010609060101010101" pitchFamily="49" charset="-122"/>
              </a:endParaRPr>
            </a:p>
          </p:txBody>
        </p:sp>
        <p:sp>
          <p:nvSpPr>
            <p:cNvPr id="84" name="矩形 83"/>
            <p:cNvSpPr/>
            <p:nvPr/>
          </p:nvSpPr>
          <p:spPr>
            <a:xfrm>
              <a:off x="5104513" y="2271740"/>
              <a:ext cx="1295400" cy="4634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a:solidFill>
                    <a:schemeClr val="tx1"/>
                  </a:solidFill>
                  <a:latin typeface="黑体" panose="02010609060101010101" pitchFamily="49" charset="-122"/>
                  <a:ea typeface="黑体" panose="02010609060101010101" pitchFamily="49" charset="-122"/>
                  <a:cs typeface="Times New Roman" panose="02020603050405020304" pitchFamily="18" charset="0"/>
                </a:rPr>
                <a:t>油藏属性赋值</a:t>
              </a:r>
              <a:endParaRPr lang="zh-CN" altLang="en-US" sz="600" dirty="0">
                <a:solidFill>
                  <a:schemeClr val="tx1"/>
                </a:solidFill>
                <a:latin typeface="黑体" panose="02010609060101010101" pitchFamily="49" charset="-122"/>
                <a:ea typeface="黑体" panose="02010609060101010101" pitchFamily="49" charset="-122"/>
              </a:endParaRPr>
            </a:p>
          </p:txBody>
        </p:sp>
        <p:pic>
          <p:nvPicPr>
            <p:cNvPr id="85" name="图片 84"/>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5181600" y="1066801"/>
              <a:ext cx="1219200" cy="1347536"/>
            </a:xfrm>
            <a:prstGeom prst="rect">
              <a:avLst/>
            </a:prstGeom>
            <a:ln>
              <a:noFill/>
            </a:ln>
          </p:spPr>
        </p:pic>
        <p:grpSp>
          <p:nvGrpSpPr>
            <p:cNvPr id="86" name="组合 85"/>
            <p:cNvGrpSpPr/>
            <p:nvPr/>
          </p:nvGrpSpPr>
          <p:grpSpPr>
            <a:xfrm>
              <a:off x="3886200" y="1066800"/>
              <a:ext cx="1295400" cy="1347536"/>
              <a:chOff x="2775283" y="687464"/>
              <a:chExt cx="5050247" cy="4941978"/>
            </a:xfrm>
          </p:grpSpPr>
          <p:pic>
            <p:nvPicPr>
              <p:cNvPr id="87" name="图片 8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75283" y="687464"/>
                <a:ext cx="5050247" cy="4941978"/>
              </a:xfrm>
              <a:prstGeom prst="rect">
                <a:avLst/>
              </a:prstGeom>
            </p:spPr>
          </p:pic>
          <p:pic>
            <p:nvPicPr>
              <p:cNvPr id="88" name="图片 87"/>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3465097" y="2061410"/>
                <a:ext cx="4227096" cy="3259163"/>
              </a:xfrm>
              <a:prstGeom prst="rect">
                <a:avLst/>
              </a:prstGeom>
            </p:spPr>
          </p:pic>
        </p:grpSp>
      </p:grpSp>
      <p:pic>
        <p:nvPicPr>
          <p:cNvPr id="90" name="图片 89" descr="ColchisFM-2024.2.0 - D:\97_FM_Projects\test346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71600" y="7924800"/>
            <a:ext cx="1600200" cy="1295400"/>
          </a:xfrm>
          <a:prstGeom prst="rect">
            <a:avLst/>
          </a:prstGeom>
        </p:spPr>
      </p:pic>
      <p:pic>
        <p:nvPicPr>
          <p:cNvPr id="91" name="图片 90" descr="ColchisFM-2024.2.0 - D:\97_FM_Projects\test346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09599" y="7924800"/>
            <a:ext cx="762000" cy="685800"/>
          </a:xfrm>
          <a:prstGeom prst="rect">
            <a:avLst/>
          </a:prstGeom>
        </p:spPr>
      </p:pic>
      <p:pic>
        <p:nvPicPr>
          <p:cNvPr id="92" name="图片 91" descr="Define Boundary"/>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09599" y="8610600"/>
            <a:ext cx="762000" cy="609600"/>
          </a:xfrm>
          <a:prstGeom prst="rect">
            <a:avLst/>
          </a:prstGeom>
        </p:spPr>
      </p:pic>
      <p:sp>
        <p:nvSpPr>
          <p:cNvPr id="93" name="矩形 92"/>
          <p:cNvSpPr/>
          <p:nvPr/>
        </p:nvSpPr>
        <p:spPr>
          <a:xfrm>
            <a:off x="1676400" y="8686800"/>
            <a:ext cx="198120" cy="381000"/>
          </a:xfrm>
          <a:prstGeom prst="rect">
            <a:avLst/>
          </a:prstGeom>
          <a:ln w="12700">
            <a:tailEnd type="triangl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solidFill>
                <a:prstClr val="black"/>
              </a:solidFill>
            </a:endParaRPr>
          </a:p>
        </p:txBody>
      </p:sp>
      <p:cxnSp>
        <p:nvCxnSpPr>
          <p:cNvPr id="94" name="直接箭头连接符 93"/>
          <p:cNvCxnSpPr>
            <a:stCxn id="93" idx="1"/>
          </p:cNvCxnSpPr>
          <p:nvPr/>
        </p:nvCxnSpPr>
        <p:spPr>
          <a:xfrm flipH="1">
            <a:off x="1112520" y="8877300"/>
            <a:ext cx="563880" cy="114300"/>
          </a:xfrm>
          <a:prstGeom prst="straightConnector1">
            <a:avLst/>
          </a:prstGeom>
          <a:ln w="12700">
            <a:tailEnd type="triangle"/>
          </a:ln>
        </p:spPr>
        <p:style>
          <a:lnRef idx="2">
            <a:schemeClr val="accent1"/>
          </a:lnRef>
          <a:fillRef idx="0">
            <a:schemeClr val="accent1"/>
          </a:fillRef>
          <a:effectRef idx="1">
            <a:schemeClr val="accent1"/>
          </a:effectRef>
          <a:fontRef idx="minor">
            <a:schemeClr val="tx1"/>
          </a:fontRef>
        </p:style>
      </p:cxnSp>
      <p:sp>
        <p:nvSpPr>
          <p:cNvPr id="96" name="矩形 95"/>
          <p:cNvSpPr/>
          <p:nvPr/>
        </p:nvSpPr>
        <p:spPr>
          <a:xfrm>
            <a:off x="1142999" y="9144000"/>
            <a:ext cx="1293223" cy="2757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a:solidFill>
                  <a:schemeClr val="tx1"/>
                </a:solidFill>
                <a:latin typeface="黑体" panose="02010609060101010101" pitchFamily="49" charset="-122"/>
                <a:ea typeface="黑体" panose="02010609060101010101" pitchFamily="49" charset="-122"/>
                <a:cs typeface="Times New Roman" panose="02020603050405020304" pitchFamily="18" charset="0"/>
              </a:rPr>
              <a:t>油藏参数网格化赋值</a:t>
            </a:r>
            <a:endParaRPr lang="zh-CN" altLang="en-US" sz="700" dirty="0">
              <a:solidFill>
                <a:schemeClr val="tx1"/>
              </a:solidFill>
              <a:latin typeface="黑体" panose="02010609060101010101" pitchFamily="49" charset="-122"/>
              <a:ea typeface="黑体" panose="02010609060101010101" pitchFamily="49" charset="-122"/>
            </a:endParaRPr>
          </a:p>
        </p:txBody>
      </p:sp>
      <p:sp>
        <p:nvSpPr>
          <p:cNvPr id="54" name="文本框 53"/>
          <p:cNvSpPr txBox="1"/>
          <p:nvPr/>
        </p:nvSpPr>
        <p:spPr>
          <a:xfrm>
            <a:off x="3276600" y="9448800"/>
            <a:ext cx="263214" cy="261610"/>
          </a:xfrm>
          <a:prstGeom prst="rect">
            <a:avLst/>
          </a:prstGeom>
          <a:noFill/>
        </p:spPr>
        <p:txBody>
          <a:bodyPr wrap="none" rtlCol="0">
            <a:spAutoFit/>
          </a:bodyPr>
          <a:lstStyle/>
          <a:p>
            <a:r>
              <a:rPr lang="en-US" altLang="zh-CN" sz="1100" dirty="0">
                <a:latin typeface="Arial" panose="020B0604020202020204" pitchFamily="34" charset="0"/>
                <a:cs typeface="Arial" panose="020B0604020202020204" pitchFamily="34" charset="0"/>
              </a:rPr>
              <a:t>2</a:t>
            </a:r>
            <a:endParaRPr lang="zh-CN" altLang="en-US" sz="1100" dirty="0">
              <a:latin typeface="Arial" panose="020B0604020202020204" pitchFamily="34" charset="0"/>
              <a:cs typeface="Arial" panose="020B0604020202020204" pitchFamily="34" charset="0"/>
            </a:endParaRPr>
          </a:p>
        </p:txBody>
      </p:sp>
      <p:cxnSp>
        <p:nvCxnSpPr>
          <p:cNvPr id="62" name="直接连接符 61"/>
          <p:cNvCxnSpPr/>
          <p:nvPr/>
        </p:nvCxnSpPr>
        <p:spPr>
          <a:xfrm flipH="1">
            <a:off x="1752600" y="685800"/>
            <a:ext cx="4191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63" name="图片 6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57200" y="381000"/>
            <a:ext cx="1395296" cy="381000"/>
          </a:xfrm>
          <a:prstGeom prst="rect">
            <a:avLst/>
          </a:prstGeom>
        </p:spPr>
      </p:pic>
      <p:cxnSp>
        <p:nvCxnSpPr>
          <p:cNvPr id="64" name="直接连接符 63"/>
          <p:cNvCxnSpPr/>
          <p:nvPr/>
        </p:nvCxnSpPr>
        <p:spPr>
          <a:xfrm flipH="1">
            <a:off x="6019800" y="685800"/>
            <a:ext cx="381000"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5" name="文本框 64"/>
          <p:cNvSpPr txBox="1"/>
          <p:nvPr/>
        </p:nvSpPr>
        <p:spPr>
          <a:xfrm>
            <a:off x="4800600" y="228600"/>
            <a:ext cx="1752600" cy="523220"/>
          </a:xfrm>
          <a:prstGeom prst="rect">
            <a:avLst/>
          </a:prstGeom>
          <a:noFill/>
        </p:spPr>
        <p:txBody>
          <a:bodyPr wrap="square" rtlCol="0">
            <a:spAutoFit/>
          </a:bodyPr>
          <a:lstStyle/>
          <a:p>
            <a:r>
              <a:rPr lang="en-US" altLang="zh-CN" sz="2800" dirty="0">
                <a:latin typeface="Impact" panose="020B0806030902050204" pitchFamily="34" charset="0"/>
              </a:rPr>
              <a:t>Colchis</a:t>
            </a:r>
            <a:r>
              <a:rPr lang="en-US" altLang="zh-CN" sz="2800" dirty="0">
                <a:solidFill>
                  <a:srgbClr val="EB7112"/>
                </a:solidFill>
                <a:latin typeface="Impact" panose="020B0806030902050204" pitchFamily="34" charset="0"/>
              </a:rPr>
              <a:t>FM</a:t>
            </a:r>
            <a:endParaRPr lang="zh-CN" altLang="en-US" sz="2800" dirty="0">
              <a:solidFill>
                <a:srgbClr val="EB7112"/>
              </a:solidFill>
              <a:latin typeface="Impact" panose="020B080603090205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p:cNvPicPr>
          <p:nvPr/>
        </p:nvPicPr>
        <p:blipFill>
          <a:blip r:embed="rId2"/>
          <a:stretch>
            <a:fillRect/>
          </a:stretch>
        </p:blipFill>
        <p:spPr>
          <a:xfrm>
            <a:off x="4038600" y="838200"/>
            <a:ext cx="2359152" cy="1289304"/>
          </a:xfrm>
          <a:prstGeom prst="rect">
            <a:avLst/>
          </a:prstGeom>
        </p:spPr>
      </p:pic>
      <p:sp>
        <p:nvSpPr>
          <p:cNvPr id="7" name="矩形 6"/>
          <p:cNvSpPr/>
          <p:nvPr/>
        </p:nvSpPr>
        <p:spPr>
          <a:xfrm>
            <a:off x="762000" y="4572000"/>
            <a:ext cx="3200400" cy="261610"/>
          </a:xfrm>
          <a:prstGeom prst="rect">
            <a:avLst/>
          </a:prstGeom>
        </p:spPr>
        <p:txBody>
          <a:bodyPr wrap="square">
            <a:spAutoFit/>
          </a:bodyPr>
          <a:lstStyle/>
          <a:p>
            <a:r>
              <a:rPr lang="zh-CN" altLang="en-US" sz="1100" b="1" dirty="0">
                <a:solidFill>
                  <a:srgbClr val="EC6900"/>
                </a:solidFill>
                <a:latin typeface="黑体" panose="02010609060101010101" pitchFamily="49" charset="-122"/>
                <a:ea typeface="黑体" panose="02010609060101010101" pitchFamily="49" charset="-122"/>
                <a:cs typeface="Times New Roman" panose="02020603050405020304" pitchFamily="18" charset="0"/>
              </a:rPr>
              <a:t>多种方式建立速度场及时深转换</a:t>
            </a:r>
          </a:p>
        </p:txBody>
      </p:sp>
      <p:sp>
        <p:nvSpPr>
          <p:cNvPr id="9" name="矩形 8"/>
          <p:cNvSpPr/>
          <p:nvPr/>
        </p:nvSpPr>
        <p:spPr>
          <a:xfrm>
            <a:off x="762000" y="7543800"/>
            <a:ext cx="3352800" cy="261610"/>
          </a:xfrm>
          <a:prstGeom prst="rect">
            <a:avLst/>
          </a:prstGeom>
        </p:spPr>
        <p:txBody>
          <a:bodyPr wrap="square">
            <a:spAutoFit/>
          </a:bodyPr>
          <a:lstStyle/>
          <a:p>
            <a:r>
              <a:rPr lang="zh-CN" altLang="en-US" sz="1100" b="1" dirty="0">
                <a:solidFill>
                  <a:srgbClr val="F66E00"/>
                </a:solidFill>
                <a:latin typeface="黑体" panose="02010609060101010101" pitchFamily="49" charset="-122"/>
                <a:ea typeface="黑体" panose="02010609060101010101" pitchFamily="49" charset="-122"/>
                <a:cs typeface="Times New Roman" panose="02020603050405020304" pitchFamily="18" charset="0"/>
              </a:rPr>
              <a:t>一键开启叠前正演及叠前时间偏移</a:t>
            </a:r>
            <a:endParaRPr lang="en-US" altLang="zh-CN" sz="1100" b="1" dirty="0">
              <a:solidFill>
                <a:srgbClr val="F66E00"/>
              </a:solidFill>
              <a:latin typeface="黑体" panose="02010609060101010101" pitchFamily="49" charset="-122"/>
              <a:ea typeface="黑体" panose="02010609060101010101" pitchFamily="49" charset="-122"/>
              <a:cs typeface="Times New Roman" panose="02020603050405020304" pitchFamily="18" charset="0"/>
            </a:endParaRPr>
          </a:p>
        </p:txBody>
      </p:sp>
      <p:grpSp>
        <p:nvGrpSpPr>
          <p:cNvPr id="97" name="组合 96"/>
          <p:cNvGrpSpPr/>
          <p:nvPr/>
        </p:nvGrpSpPr>
        <p:grpSpPr>
          <a:xfrm>
            <a:off x="609600" y="5029200"/>
            <a:ext cx="2895600" cy="1522923"/>
            <a:chOff x="913461" y="1893669"/>
            <a:chExt cx="3124200" cy="1522923"/>
          </a:xfrm>
        </p:grpSpPr>
        <p:sp>
          <p:nvSpPr>
            <p:cNvPr id="98" name="object 9"/>
            <p:cNvSpPr txBox="1"/>
            <p:nvPr/>
          </p:nvSpPr>
          <p:spPr>
            <a:xfrm>
              <a:off x="913461" y="1893669"/>
              <a:ext cx="3124200" cy="359073"/>
            </a:xfrm>
            <a:prstGeom prst="rect">
              <a:avLst/>
            </a:prstGeom>
          </p:spPr>
          <p:txBody>
            <a:bodyPr vert="horz" wrap="square" lIns="0" tIns="12700" rIns="0" bIns="0" rtlCol="0">
              <a:spAutoFit/>
            </a:bodyPr>
            <a:lstStyle/>
            <a:p>
              <a:pPr marL="285750" indent="-285750" algn="just">
                <a:lnSpc>
                  <a:spcPct val="125000"/>
                </a:lnSpc>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支持时间、深度域模型编辑，内置常数速度场，可保持构造形态进行时深域切换</a:t>
              </a:r>
            </a:p>
          </p:txBody>
        </p:sp>
        <p:sp>
          <p:nvSpPr>
            <p:cNvPr id="99" name="object 9"/>
            <p:cNvSpPr txBox="1"/>
            <p:nvPr/>
          </p:nvSpPr>
          <p:spPr>
            <a:xfrm>
              <a:off x="913461" y="2427069"/>
              <a:ext cx="3124200" cy="151323"/>
            </a:xfrm>
            <a:prstGeom prst="rect">
              <a:avLst/>
            </a:prstGeom>
          </p:spPr>
          <p:txBody>
            <a:bodyPr vert="horz" wrap="square" lIns="0" tIns="12700" rIns="0" bIns="0" rtlCol="0">
              <a:spAutoFit/>
            </a:bodyPr>
            <a:lstStyle/>
            <a:p>
              <a:pPr marL="285750" indent="-285750">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支持华北速度等外部速度场导入</a:t>
              </a:r>
            </a:p>
          </p:txBody>
        </p:sp>
        <p:sp>
          <p:nvSpPr>
            <p:cNvPr id="100" name="object 9"/>
            <p:cNvSpPr txBox="1"/>
            <p:nvPr/>
          </p:nvSpPr>
          <p:spPr>
            <a:xfrm>
              <a:off x="913461" y="2731869"/>
              <a:ext cx="3124200" cy="359073"/>
            </a:xfrm>
            <a:prstGeom prst="rect">
              <a:avLst/>
            </a:prstGeom>
          </p:spPr>
          <p:txBody>
            <a:bodyPr vert="horz" wrap="square" lIns="0" tIns="12700" rIns="0" bIns="0" rtlCol="0">
              <a:spAutoFit/>
            </a:bodyPr>
            <a:lstStyle/>
            <a:p>
              <a:pPr marL="285750" indent="-285750">
                <a:lnSpc>
                  <a:spcPct val="125000"/>
                </a:lnSpc>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支持精细速度场，可考察浅层气及异常地质体、断层等对时深转换的影响</a:t>
              </a:r>
            </a:p>
          </p:txBody>
        </p:sp>
        <p:sp>
          <p:nvSpPr>
            <p:cNvPr id="101" name="object 9"/>
            <p:cNvSpPr txBox="1"/>
            <p:nvPr/>
          </p:nvSpPr>
          <p:spPr>
            <a:xfrm>
              <a:off x="913461" y="3265269"/>
              <a:ext cx="3124200" cy="151323"/>
            </a:xfrm>
            <a:prstGeom prst="rect">
              <a:avLst/>
            </a:prstGeom>
          </p:spPr>
          <p:txBody>
            <a:bodyPr vert="horz" wrap="square" lIns="0" tIns="12700" rIns="0" bIns="0" rtlCol="0">
              <a:spAutoFit/>
            </a:bodyPr>
            <a:lstStyle/>
            <a:p>
              <a:pPr marL="285750" indent="-285750">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支持内部自动对网格进行高精度时深转换</a:t>
              </a:r>
            </a:p>
          </p:txBody>
        </p:sp>
      </p:grpSp>
      <p:grpSp>
        <p:nvGrpSpPr>
          <p:cNvPr id="102" name="组合 101"/>
          <p:cNvGrpSpPr/>
          <p:nvPr/>
        </p:nvGrpSpPr>
        <p:grpSpPr>
          <a:xfrm>
            <a:off x="457200" y="7620000"/>
            <a:ext cx="3406325" cy="1728763"/>
            <a:chOff x="228600" y="5791200"/>
            <a:chExt cx="3270524" cy="1728763"/>
          </a:xfrm>
        </p:grpSpPr>
        <p:sp>
          <p:nvSpPr>
            <p:cNvPr id="103" name="object 9"/>
            <p:cNvSpPr txBox="1"/>
            <p:nvPr/>
          </p:nvSpPr>
          <p:spPr>
            <a:xfrm>
              <a:off x="228600" y="5791200"/>
              <a:ext cx="3124200" cy="185948"/>
            </a:xfrm>
            <a:prstGeom prst="rect">
              <a:avLst/>
            </a:prstGeom>
          </p:spPr>
          <p:txBody>
            <a:bodyPr vert="horz" wrap="square" lIns="0" tIns="12700" rIns="0" bIns="0" rtlCol="0">
              <a:spAutoFit/>
            </a:bodyPr>
            <a:lstStyle/>
            <a:p>
              <a:pPr marL="285750" indent="-285750" algn="just">
                <a:lnSpc>
                  <a:spcPct val="125000"/>
                </a:lnSpc>
                <a:buClr>
                  <a:schemeClr val="accent6">
                    <a:lumMod val="75000"/>
                  </a:schemeClr>
                </a:buClr>
                <a:buFont typeface="Wingdings" panose="05000000000000000000" pitchFamily="2" charset="2"/>
                <a:buChar char="n"/>
              </a:pPr>
              <a:endParaRPr lang="zh-CN" altLang="en-US" sz="900" dirty="0">
                <a:latin typeface="Arial" panose="020B0604020202020204" pitchFamily="34" charset="0"/>
                <a:ea typeface="黑体" panose="02010609060101010101" pitchFamily="49" charset="-122"/>
                <a:cs typeface="Arial" panose="020B0604020202020204" pitchFamily="34" charset="0"/>
              </a:endParaRPr>
            </a:p>
          </p:txBody>
        </p:sp>
        <p:sp>
          <p:nvSpPr>
            <p:cNvPr id="104" name="object 9"/>
            <p:cNvSpPr txBox="1"/>
            <p:nvPr/>
          </p:nvSpPr>
          <p:spPr>
            <a:xfrm>
              <a:off x="374924" y="6148363"/>
              <a:ext cx="3124200" cy="185948"/>
            </a:xfrm>
            <a:prstGeom prst="rect">
              <a:avLst/>
            </a:prstGeom>
          </p:spPr>
          <p:txBody>
            <a:bodyPr vert="horz" wrap="square" lIns="0" tIns="12700" rIns="0" bIns="0" rtlCol="0">
              <a:spAutoFit/>
            </a:bodyPr>
            <a:lstStyle/>
            <a:p>
              <a:pPr marL="285750" indent="-285750" algn="just">
                <a:lnSpc>
                  <a:spcPct val="125000"/>
                </a:lnSpc>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支持开展一维</a:t>
              </a:r>
              <a:r>
                <a:rPr lang="en-US" altLang="zh-CN" sz="900" dirty="0">
                  <a:latin typeface="Arial" panose="020B0604020202020204" pitchFamily="34" charset="0"/>
                  <a:ea typeface="黑体" panose="02010609060101010101" pitchFamily="49" charset="-122"/>
                  <a:cs typeface="Arial" panose="020B0604020202020204" pitchFamily="34" charset="0"/>
                </a:rPr>
                <a:t>AVO</a:t>
              </a:r>
              <a:r>
                <a:rPr lang="zh-CN" altLang="en-US" sz="900" dirty="0">
                  <a:latin typeface="Arial" panose="020B0604020202020204" pitchFamily="34" charset="0"/>
                  <a:ea typeface="黑体" panose="02010609060101010101" pitchFamily="49" charset="-122"/>
                  <a:cs typeface="Arial" panose="020B0604020202020204" pitchFamily="34" charset="0"/>
                </a:rPr>
                <a:t>道集正演</a:t>
              </a:r>
            </a:p>
          </p:txBody>
        </p:sp>
        <p:sp>
          <p:nvSpPr>
            <p:cNvPr id="105" name="object 9"/>
            <p:cNvSpPr txBox="1"/>
            <p:nvPr/>
          </p:nvSpPr>
          <p:spPr>
            <a:xfrm>
              <a:off x="374924" y="6453163"/>
              <a:ext cx="3124200" cy="185948"/>
            </a:xfrm>
            <a:prstGeom prst="rect">
              <a:avLst/>
            </a:prstGeom>
          </p:spPr>
          <p:txBody>
            <a:bodyPr vert="horz" wrap="square" lIns="0" tIns="12700" rIns="0" bIns="0" rtlCol="0">
              <a:spAutoFit/>
            </a:bodyPr>
            <a:lstStyle/>
            <a:p>
              <a:pPr marL="285750" indent="-285750" algn="just">
                <a:lnSpc>
                  <a:spcPct val="125000"/>
                </a:lnSpc>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支持二维声波方程、全弹性波方程正演</a:t>
              </a:r>
            </a:p>
          </p:txBody>
        </p:sp>
        <p:sp>
          <p:nvSpPr>
            <p:cNvPr id="106" name="object 9"/>
            <p:cNvSpPr txBox="1"/>
            <p:nvPr/>
          </p:nvSpPr>
          <p:spPr>
            <a:xfrm>
              <a:off x="374924" y="6757963"/>
              <a:ext cx="3124200" cy="185948"/>
            </a:xfrm>
            <a:prstGeom prst="rect">
              <a:avLst/>
            </a:prstGeom>
          </p:spPr>
          <p:txBody>
            <a:bodyPr vert="horz" wrap="square" lIns="0" tIns="12700" rIns="0" bIns="0" rtlCol="0">
              <a:spAutoFit/>
            </a:bodyPr>
            <a:lstStyle/>
            <a:p>
              <a:pPr marL="285750" indent="-285750" algn="just">
                <a:lnSpc>
                  <a:spcPct val="125000"/>
                </a:lnSpc>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支持自动进行抽道集处理</a:t>
              </a:r>
            </a:p>
          </p:txBody>
        </p:sp>
        <p:sp>
          <p:nvSpPr>
            <p:cNvPr id="107" name="object 9"/>
            <p:cNvSpPr txBox="1"/>
            <p:nvPr/>
          </p:nvSpPr>
          <p:spPr>
            <a:xfrm>
              <a:off x="374924" y="7062763"/>
              <a:ext cx="3124200" cy="185948"/>
            </a:xfrm>
            <a:prstGeom prst="rect">
              <a:avLst/>
            </a:prstGeom>
          </p:spPr>
          <p:txBody>
            <a:bodyPr vert="horz" wrap="square" lIns="0" tIns="12700" rIns="0" bIns="0" rtlCol="0">
              <a:spAutoFit/>
            </a:bodyPr>
            <a:lstStyle/>
            <a:p>
              <a:pPr marL="285750" indent="-285750" algn="just">
                <a:lnSpc>
                  <a:spcPct val="125000"/>
                </a:lnSpc>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支持自动进行叠前时间偏移处理及叠加</a:t>
              </a:r>
            </a:p>
          </p:txBody>
        </p:sp>
        <p:sp>
          <p:nvSpPr>
            <p:cNvPr id="108" name="object 9"/>
            <p:cNvSpPr txBox="1"/>
            <p:nvPr/>
          </p:nvSpPr>
          <p:spPr>
            <a:xfrm>
              <a:off x="364038" y="7334015"/>
              <a:ext cx="3124200" cy="185948"/>
            </a:xfrm>
            <a:prstGeom prst="rect">
              <a:avLst/>
            </a:prstGeom>
          </p:spPr>
          <p:txBody>
            <a:bodyPr vert="horz" wrap="square" lIns="0" tIns="12700" rIns="0" bIns="0" rtlCol="0">
              <a:spAutoFit/>
            </a:bodyPr>
            <a:lstStyle/>
            <a:p>
              <a:pPr marL="285750" indent="-285750" algn="just">
                <a:lnSpc>
                  <a:spcPct val="125000"/>
                </a:lnSpc>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支持多线程与</a:t>
              </a:r>
              <a:r>
                <a:rPr lang="en-US" altLang="zh-CN" sz="900" dirty="0">
                  <a:latin typeface="Arial" panose="020B0604020202020204" pitchFamily="34" charset="0"/>
                  <a:ea typeface="黑体" panose="02010609060101010101" pitchFamily="49" charset="-122"/>
                  <a:cs typeface="Arial" panose="020B0604020202020204" pitchFamily="34" charset="0"/>
                </a:rPr>
                <a:t>GPU</a:t>
              </a:r>
              <a:r>
                <a:rPr lang="zh-CN" altLang="en-US" sz="900" dirty="0">
                  <a:latin typeface="Arial" panose="020B0604020202020204" pitchFamily="34" charset="0"/>
                  <a:ea typeface="黑体" panose="02010609060101010101" pitchFamily="49" charset="-122"/>
                  <a:cs typeface="Arial" panose="020B0604020202020204" pitchFamily="34" charset="0"/>
                </a:rPr>
                <a:t>并行</a:t>
              </a:r>
            </a:p>
          </p:txBody>
        </p:sp>
      </p:grpSp>
      <p:sp>
        <p:nvSpPr>
          <p:cNvPr id="110" name="矩形 109"/>
          <p:cNvSpPr/>
          <p:nvPr/>
        </p:nvSpPr>
        <p:spPr>
          <a:xfrm>
            <a:off x="4648200" y="4876800"/>
            <a:ext cx="11430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a:solidFill>
                  <a:schemeClr val="tx1"/>
                </a:solidFill>
                <a:latin typeface="黑体" panose="02010609060101010101" pitchFamily="49" charset="-122"/>
                <a:ea typeface="黑体" panose="02010609060101010101" pitchFamily="49" charset="-122"/>
              </a:rPr>
              <a:t>深度域模型</a:t>
            </a:r>
          </a:p>
        </p:txBody>
      </p:sp>
      <p:sp>
        <p:nvSpPr>
          <p:cNvPr id="112" name="矩形 111"/>
          <p:cNvSpPr/>
          <p:nvPr/>
        </p:nvSpPr>
        <p:spPr>
          <a:xfrm>
            <a:off x="3962400" y="7848600"/>
            <a:ext cx="2590799"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a:solidFill>
                  <a:schemeClr val="tx1"/>
                </a:solidFill>
                <a:latin typeface="Arial" panose="020B0604020202020204" pitchFamily="34" charset="0"/>
                <a:ea typeface="黑体" panose="02010609060101010101" pitchFamily="49" charset="-122"/>
                <a:cs typeface="Arial" panose="020B0604020202020204" pitchFamily="34" charset="0"/>
              </a:rPr>
              <a:t>基于精细网格（</a:t>
            </a:r>
            <a:r>
              <a:rPr lang="en-US" altLang="zh-CN" sz="700" dirty="0">
                <a:solidFill>
                  <a:schemeClr val="tx1"/>
                </a:solidFill>
                <a:latin typeface="Arial" panose="020B0604020202020204" pitchFamily="34" charset="0"/>
                <a:ea typeface="黑体" panose="02010609060101010101" pitchFamily="49" charset="-122"/>
                <a:cs typeface="Arial" panose="020B0604020202020204" pitchFamily="34" charset="0"/>
              </a:rPr>
              <a:t>5</a:t>
            </a:r>
            <a:r>
              <a:rPr lang="zh-CN" altLang="en-US" sz="700" dirty="0">
                <a:solidFill>
                  <a:schemeClr val="tx1"/>
                </a:solidFill>
                <a:latin typeface="Arial" panose="020B0604020202020204" pitchFamily="34" charset="0"/>
                <a:ea typeface="黑体" panose="02010609060101010101" pitchFamily="49" charset="-122"/>
                <a:cs typeface="Arial" panose="020B0604020202020204" pitchFamily="34" charset="0"/>
              </a:rPr>
              <a:t>米）的碳酸盐岩洞穴型储层叠前正演</a:t>
            </a:r>
          </a:p>
        </p:txBody>
      </p:sp>
      <p:sp>
        <p:nvSpPr>
          <p:cNvPr id="113" name="矩形 112"/>
          <p:cNvSpPr/>
          <p:nvPr/>
        </p:nvSpPr>
        <p:spPr>
          <a:xfrm>
            <a:off x="4648200" y="6400801"/>
            <a:ext cx="12192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a:solidFill>
                  <a:schemeClr val="tx1"/>
                </a:solidFill>
                <a:latin typeface="黑体" panose="02010609060101010101" pitchFamily="49" charset="-122"/>
                <a:ea typeface="黑体" panose="02010609060101010101" pitchFamily="49" charset="-122"/>
              </a:rPr>
              <a:t>时间域模拟</a:t>
            </a:r>
          </a:p>
        </p:txBody>
      </p:sp>
      <p:sp>
        <p:nvSpPr>
          <p:cNvPr id="130" name="矩形 129"/>
          <p:cNvSpPr/>
          <p:nvPr/>
        </p:nvSpPr>
        <p:spPr>
          <a:xfrm>
            <a:off x="4343400" y="9182100"/>
            <a:ext cx="1905000" cy="266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00" dirty="0">
                <a:solidFill>
                  <a:schemeClr val="tx1"/>
                </a:solidFill>
                <a:latin typeface="Arial" panose="020B0604020202020204" pitchFamily="34" charset="0"/>
                <a:ea typeface="黑体" panose="02010609060101010101" pitchFamily="49" charset="-122"/>
                <a:cs typeface="Arial" panose="020B0604020202020204" pitchFamily="34" charset="0"/>
              </a:rPr>
              <a:t>CPU</a:t>
            </a:r>
            <a:r>
              <a:rPr lang="zh-CN" altLang="en-US" sz="700" dirty="0">
                <a:solidFill>
                  <a:schemeClr val="tx1"/>
                </a:solidFill>
                <a:latin typeface="Arial" panose="020B0604020202020204" pitchFamily="34" charset="0"/>
                <a:ea typeface="黑体" panose="02010609060101010101" pitchFamily="49" charset="-122"/>
                <a:cs typeface="Arial" panose="020B0604020202020204" pitchFamily="34" charset="0"/>
              </a:rPr>
              <a:t>和</a:t>
            </a:r>
            <a:r>
              <a:rPr lang="en-US" altLang="zh-CN" sz="700" dirty="0">
                <a:solidFill>
                  <a:schemeClr val="tx1"/>
                </a:solidFill>
                <a:latin typeface="Arial" panose="020B0604020202020204" pitchFamily="34" charset="0"/>
                <a:ea typeface="黑体" panose="02010609060101010101" pitchFamily="49" charset="-122"/>
                <a:cs typeface="Arial" panose="020B0604020202020204" pitchFamily="34" charset="0"/>
              </a:rPr>
              <a:t>GPU</a:t>
            </a:r>
            <a:r>
              <a:rPr lang="zh-CN" altLang="en-US" sz="700" dirty="0">
                <a:solidFill>
                  <a:schemeClr val="tx1"/>
                </a:solidFill>
                <a:latin typeface="Arial" panose="020B0604020202020204" pitchFamily="34" charset="0"/>
                <a:ea typeface="黑体" panose="02010609060101010101" pitchFamily="49" charset="-122"/>
                <a:cs typeface="Arial" panose="020B0604020202020204" pitchFamily="34" charset="0"/>
              </a:rPr>
              <a:t>时间比较（波动方程正演模拟）</a:t>
            </a:r>
          </a:p>
        </p:txBody>
      </p:sp>
      <p:graphicFrame>
        <p:nvGraphicFramePr>
          <p:cNvPr id="131" name="表格 130"/>
          <p:cNvGraphicFramePr>
            <a:graphicFrameLocks noGrp="1"/>
          </p:cNvGraphicFramePr>
          <p:nvPr>
            <p:extLst>
              <p:ext uri="{D42A27DB-BD31-4B8C-83A1-F6EECF244321}">
                <p14:modId xmlns:p14="http://schemas.microsoft.com/office/powerpoint/2010/main" val="1957536428"/>
              </p:ext>
            </p:extLst>
          </p:nvPr>
        </p:nvGraphicFramePr>
        <p:xfrm>
          <a:off x="4038601" y="8153400"/>
          <a:ext cx="2362200" cy="1094950"/>
        </p:xfrm>
        <a:graphic>
          <a:graphicData uri="http://schemas.openxmlformats.org/drawingml/2006/table">
            <a:tbl>
              <a:tblPr firstRow="1" firstCol="1" bandRow="1"/>
              <a:tblGrid>
                <a:gridCol w="609599">
                  <a:extLst>
                    <a:ext uri="{9D8B030D-6E8A-4147-A177-3AD203B41FA5}">
                      <a16:colId xmlns:a16="http://schemas.microsoft.com/office/drawing/2014/main" val="20000"/>
                    </a:ext>
                  </a:extLst>
                </a:gridCol>
                <a:gridCol w="304800">
                  <a:extLst>
                    <a:ext uri="{9D8B030D-6E8A-4147-A177-3AD203B41FA5}">
                      <a16:colId xmlns:a16="http://schemas.microsoft.com/office/drawing/2014/main" val="20001"/>
                    </a:ext>
                  </a:extLst>
                </a:gridCol>
                <a:gridCol w="414338">
                  <a:extLst>
                    <a:ext uri="{9D8B030D-6E8A-4147-A177-3AD203B41FA5}">
                      <a16:colId xmlns:a16="http://schemas.microsoft.com/office/drawing/2014/main" val="20002"/>
                    </a:ext>
                  </a:extLst>
                </a:gridCol>
                <a:gridCol w="369094">
                  <a:extLst>
                    <a:ext uri="{9D8B030D-6E8A-4147-A177-3AD203B41FA5}">
                      <a16:colId xmlns:a16="http://schemas.microsoft.com/office/drawing/2014/main" val="20003"/>
                    </a:ext>
                  </a:extLst>
                </a:gridCol>
                <a:gridCol w="369094">
                  <a:extLst>
                    <a:ext uri="{9D8B030D-6E8A-4147-A177-3AD203B41FA5}">
                      <a16:colId xmlns:a16="http://schemas.microsoft.com/office/drawing/2014/main" val="20004"/>
                    </a:ext>
                  </a:extLst>
                </a:gridCol>
                <a:gridCol w="295275">
                  <a:extLst>
                    <a:ext uri="{9D8B030D-6E8A-4147-A177-3AD203B41FA5}">
                      <a16:colId xmlns:a16="http://schemas.microsoft.com/office/drawing/2014/main" val="20005"/>
                    </a:ext>
                  </a:extLst>
                </a:gridCol>
              </a:tblGrid>
              <a:tr h="311701">
                <a:tc>
                  <a:txBody>
                    <a:bodyPr/>
                    <a:lstStyle/>
                    <a:p>
                      <a:pPr algn="ctr">
                        <a:lnSpc>
                          <a:spcPct val="150000"/>
                        </a:lnSpc>
                        <a:spcAft>
                          <a:spcPts val="0"/>
                        </a:spcAft>
                      </a:pPr>
                      <a:r>
                        <a:rPr lang="en-US" altLang="zh-CN" sz="500" b="1" kern="100" dirty="0">
                          <a:effectLst/>
                          <a:latin typeface="Calibri" panose="020F0502020204030204" pitchFamily="34" charset="0"/>
                          <a:ea typeface="+mn-ea"/>
                          <a:cs typeface="Times New Roman" panose="02020603050405020304" pitchFamily="18" charset="0"/>
                        </a:rPr>
                        <a:t>Geological model</a:t>
                      </a:r>
                      <a:endParaRPr lang="zh-CN" sz="5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altLang="zh-CN" sz="500" b="1" kern="100" dirty="0">
                          <a:effectLst/>
                          <a:latin typeface="Calibri" panose="020F0502020204030204" pitchFamily="34" charset="0"/>
                          <a:ea typeface="+mn-ea"/>
                          <a:cs typeface="Times New Roman" panose="02020603050405020304" pitchFamily="18" charset="0"/>
                        </a:rPr>
                        <a:t>Grid size</a:t>
                      </a:r>
                      <a:endParaRPr lang="zh-CN" sz="5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altLang="zh-CN" sz="500" b="1" kern="100" dirty="0">
                          <a:effectLst/>
                          <a:latin typeface="Calibri" panose="020F0502020204030204" pitchFamily="34" charset="0"/>
                          <a:ea typeface="+mn-ea"/>
                          <a:cs typeface="Times New Roman" panose="02020603050405020304" pitchFamily="18" charset="0"/>
                        </a:rPr>
                        <a:t>Number of grids</a:t>
                      </a:r>
                      <a:endParaRPr lang="zh-CN" sz="5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500" b="1" kern="100" dirty="0">
                          <a:solidFill>
                            <a:srgbClr val="C00000"/>
                          </a:solidFill>
                          <a:effectLst/>
                          <a:latin typeface="Calibri" panose="020F0502020204030204" pitchFamily="34" charset="0"/>
                          <a:ea typeface="宋体" panose="02010600030101010101" pitchFamily="2" charset="-122"/>
                          <a:cs typeface="Times New Roman" panose="02020603050405020304" pitchFamily="18" charset="0"/>
                        </a:rPr>
                        <a:t>CPU</a:t>
                      </a:r>
                    </a:p>
                    <a:p>
                      <a:pPr algn="ctr">
                        <a:lnSpc>
                          <a:spcPct val="150000"/>
                        </a:lnSpc>
                        <a:spcAft>
                          <a:spcPts val="0"/>
                        </a:spcAft>
                      </a:pPr>
                      <a:r>
                        <a:rPr lang="en-US" altLang="zh-CN" sz="500" b="1" kern="100" dirty="0">
                          <a:effectLst/>
                          <a:latin typeface="Calibri" panose="020F0502020204030204" pitchFamily="34" charset="0"/>
                          <a:ea typeface="+mn-ea"/>
                          <a:cs typeface="Times New Roman" panose="02020603050405020304" pitchFamily="18" charset="0"/>
                        </a:rPr>
                        <a:t>Calculation time</a:t>
                      </a:r>
                      <a:endParaRPr lang="zh-CN" sz="5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50000"/>
                        </a:lnSpc>
                        <a:spcAft>
                          <a:spcPts val="0"/>
                        </a:spcAft>
                      </a:pPr>
                      <a:r>
                        <a:rPr lang="en-US" sz="500" b="1" kern="100" dirty="0">
                          <a:solidFill>
                            <a:srgbClr val="C00000"/>
                          </a:solidFill>
                          <a:effectLst/>
                          <a:latin typeface="Calibri" panose="020F0502020204030204" pitchFamily="34" charset="0"/>
                          <a:ea typeface="宋体" panose="02010600030101010101" pitchFamily="2" charset="-122"/>
                          <a:cs typeface="Times New Roman" panose="02020603050405020304" pitchFamily="18" charset="0"/>
                        </a:rPr>
                        <a:t>GPU</a:t>
                      </a:r>
                    </a:p>
                    <a:p>
                      <a:pPr algn="ctr">
                        <a:lnSpc>
                          <a:spcPct val="150000"/>
                        </a:lnSpc>
                        <a:spcAft>
                          <a:spcPts val="0"/>
                        </a:spcAft>
                      </a:pPr>
                      <a:r>
                        <a:rPr lang="en-US" altLang="zh-CN" sz="500" b="1" kern="100" dirty="0">
                          <a:effectLst/>
                          <a:latin typeface="Calibri" panose="020F0502020204030204" pitchFamily="34" charset="0"/>
                          <a:ea typeface="+mn-ea"/>
                          <a:cs typeface="Times New Roman" panose="02020603050405020304" pitchFamily="18" charset="0"/>
                        </a:rPr>
                        <a:t>Calculation time</a:t>
                      </a:r>
                      <a:endParaRPr lang="zh-CN" sz="5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50000"/>
                        </a:lnSpc>
                        <a:spcAft>
                          <a:spcPts val="0"/>
                        </a:spcAft>
                      </a:pPr>
                      <a:r>
                        <a:rPr lang="en-US" altLang="zh-CN" sz="500" b="1" kern="100" dirty="0">
                          <a:effectLst/>
                          <a:latin typeface="Calibri" panose="020F0502020204030204" pitchFamily="34" charset="0"/>
                          <a:ea typeface="+mn-ea"/>
                          <a:cs typeface="Times New Roman" panose="02020603050405020304" pitchFamily="18" charset="0"/>
                        </a:rPr>
                        <a:t>Speedup</a:t>
                      </a:r>
                      <a:endParaRPr lang="zh-CN" sz="5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00820">
                <a:tc rowSpan="2">
                  <a:txBody>
                    <a:bodyPr/>
                    <a:lstStyle/>
                    <a:p>
                      <a:pPr algn="l">
                        <a:lnSpc>
                          <a:spcPct val="200000"/>
                        </a:lnSpc>
                        <a:spcAft>
                          <a:spcPts val="0"/>
                        </a:spcAft>
                      </a:pPr>
                      <a:r>
                        <a:rPr lang="en-US" altLang="zh-CN" sz="500" b="1" kern="100" dirty="0">
                          <a:effectLst/>
                          <a:latin typeface="Calibri" panose="020F0502020204030204" pitchFamily="34" charset="0"/>
                          <a:ea typeface="+mn-ea"/>
                          <a:cs typeface="Times New Roman" panose="02020603050405020304" pitchFamily="18" charset="0"/>
                        </a:rPr>
                        <a:t>Horizontal </a:t>
                      </a:r>
                      <a:r>
                        <a:rPr lang="en-US" sz="500" b="1" kern="100" dirty="0">
                          <a:effectLst/>
                          <a:latin typeface="Calibri" panose="020F0502020204030204" pitchFamily="34" charset="0"/>
                          <a:ea typeface="宋体" panose="02010600030101010101" pitchFamily="2" charset="-122"/>
                          <a:cs typeface="Times New Roman" panose="02020603050405020304" pitchFamily="18" charset="0"/>
                        </a:rPr>
                        <a:t>5000</a:t>
                      </a:r>
                      <a:r>
                        <a:rPr lang="en-US" altLang="zh-CN" sz="500" b="1" kern="100" dirty="0">
                          <a:effectLst/>
                          <a:latin typeface="Calibri" panose="020F0502020204030204" pitchFamily="34" charset="0"/>
                          <a:ea typeface="宋体" panose="02010600030101010101" pitchFamily="2" charset="-122"/>
                          <a:cs typeface="Times New Roman" panose="02020603050405020304" pitchFamily="18" charset="0"/>
                        </a:rPr>
                        <a:t>m</a:t>
                      </a:r>
                      <a:endParaRPr lang="zh-CN" sz="5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200000"/>
                        </a:lnSpc>
                        <a:spcAft>
                          <a:spcPts val="0"/>
                        </a:spcAft>
                      </a:pPr>
                      <a:r>
                        <a:rPr lang="en-US" altLang="zh-CN" sz="500" b="1" kern="100" dirty="0">
                          <a:effectLst/>
                          <a:latin typeface="Calibri" panose="020F0502020204030204" pitchFamily="34" charset="0"/>
                          <a:ea typeface="+mn-ea"/>
                          <a:cs typeface="Times New Roman" panose="02020603050405020304" pitchFamily="18" charset="0"/>
                        </a:rPr>
                        <a:t>Vertical </a:t>
                      </a:r>
                      <a:r>
                        <a:rPr lang="en-US" sz="500" b="1" kern="100" dirty="0">
                          <a:effectLst/>
                          <a:latin typeface="Calibri" panose="020F0502020204030204" pitchFamily="34" charset="0"/>
                          <a:ea typeface="宋体" panose="02010600030101010101" pitchFamily="2" charset="-122"/>
                          <a:cs typeface="Times New Roman" panose="02020603050405020304" pitchFamily="18" charset="0"/>
                        </a:rPr>
                        <a:t>2000</a:t>
                      </a:r>
                      <a:r>
                        <a:rPr lang="en-US" altLang="zh-CN" sz="500" b="1" kern="100" dirty="0">
                          <a:effectLst/>
                          <a:latin typeface="Calibri" panose="020F0502020204030204" pitchFamily="34" charset="0"/>
                          <a:ea typeface="宋体" panose="02010600030101010101" pitchFamily="2" charset="-122"/>
                          <a:cs typeface="Times New Roman" panose="02020603050405020304" pitchFamily="18" charset="0"/>
                        </a:rPr>
                        <a:t>m</a:t>
                      </a:r>
                      <a:endParaRPr lang="zh-CN" sz="5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200000"/>
                        </a:lnSpc>
                        <a:spcAft>
                          <a:spcPts val="0"/>
                        </a:spcAft>
                      </a:pPr>
                      <a:r>
                        <a:rPr lang="en-US" altLang="zh-CN" sz="500" b="1" kern="100" dirty="0">
                          <a:effectLst/>
                          <a:latin typeface="Calibri" panose="020F0502020204030204" pitchFamily="34" charset="0"/>
                          <a:ea typeface="+mn-ea"/>
                          <a:cs typeface="Times New Roman" panose="02020603050405020304" pitchFamily="18" charset="0"/>
                        </a:rPr>
                        <a:t>Recording time</a:t>
                      </a:r>
                      <a:r>
                        <a:rPr lang="zh-CN" sz="500" b="1" kern="100" dirty="0">
                          <a:effectLst/>
                          <a:latin typeface="Calibri" panose="020F0502020204030204" pitchFamily="34" charset="0"/>
                          <a:ea typeface="宋体" panose="02010600030101010101" pitchFamily="2" charset="-122"/>
                          <a:cs typeface="Times New Roman" panose="02020603050405020304" pitchFamily="18" charset="0"/>
                        </a:rPr>
                        <a:t>：</a:t>
                      </a:r>
                      <a:r>
                        <a:rPr lang="en-US" sz="500" b="1" kern="100" dirty="0">
                          <a:effectLst/>
                          <a:latin typeface="Calibri" panose="020F0502020204030204" pitchFamily="34" charset="0"/>
                          <a:ea typeface="宋体" panose="02010600030101010101" pitchFamily="2" charset="-122"/>
                          <a:cs typeface="Times New Roman" panose="02020603050405020304" pitchFamily="18" charset="0"/>
                        </a:rPr>
                        <a:t>1</a:t>
                      </a:r>
                      <a:r>
                        <a:rPr lang="en-US" altLang="zh-CN" sz="500" b="1" kern="100" dirty="0">
                          <a:effectLst/>
                          <a:latin typeface="Calibri" panose="020F0502020204030204" pitchFamily="34" charset="0"/>
                          <a:ea typeface="宋体" panose="02010600030101010101" pitchFamily="2" charset="-122"/>
                          <a:cs typeface="Times New Roman" panose="02020603050405020304" pitchFamily="18" charset="0"/>
                        </a:rPr>
                        <a:t>s</a:t>
                      </a:r>
                      <a:endParaRPr lang="zh-CN" sz="5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lnSpc>
                          <a:spcPct val="200000"/>
                        </a:lnSpc>
                        <a:spcAft>
                          <a:spcPts val="0"/>
                        </a:spcAft>
                      </a:pPr>
                      <a:r>
                        <a:rPr lang="en-US" altLang="zh-CN" sz="500" b="1" kern="100" dirty="0">
                          <a:effectLst/>
                          <a:latin typeface="Calibri" panose="020F0502020204030204" pitchFamily="34" charset="0"/>
                          <a:ea typeface="+mn-ea"/>
                          <a:cs typeface="Times New Roman" panose="02020603050405020304" pitchFamily="18" charset="0"/>
                        </a:rPr>
                        <a:t>Time step</a:t>
                      </a:r>
                      <a:r>
                        <a:rPr lang="zh-CN" altLang="en-US" sz="500" b="1" kern="100" dirty="0">
                          <a:effectLst/>
                          <a:latin typeface="Calibri" panose="020F0502020204030204" pitchFamily="34" charset="0"/>
                          <a:ea typeface="宋体" panose="02010600030101010101" pitchFamily="2" charset="-122"/>
                          <a:cs typeface="Times New Roman" panose="02020603050405020304" pitchFamily="18" charset="0"/>
                        </a:rPr>
                        <a:t>：</a:t>
                      </a:r>
                      <a:r>
                        <a:rPr lang="en-US" sz="500" b="1" kern="100" dirty="0">
                          <a:effectLst/>
                          <a:latin typeface="Calibri" panose="020F0502020204030204" pitchFamily="34" charset="0"/>
                          <a:ea typeface="宋体" panose="02010600030101010101" pitchFamily="2" charset="-122"/>
                          <a:cs typeface="Times New Roman" panose="02020603050405020304" pitchFamily="18" charset="0"/>
                        </a:rPr>
                        <a:t>0.3</a:t>
                      </a:r>
                      <a:r>
                        <a:rPr lang="en-US" altLang="zh-CN" sz="500" b="1" kern="100" dirty="0">
                          <a:effectLst/>
                          <a:latin typeface="Calibri" panose="020F0502020204030204" pitchFamily="34" charset="0"/>
                          <a:ea typeface="宋体" panose="02010600030101010101" pitchFamily="2" charset="-122"/>
                          <a:cs typeface="Times New Roman" panose="02020603050405020304" pitchFamily="18" charset="0"/>
                        </a:rPr>
                        <a:t>ms</a:t>
                      </a:r>
                      <a:endParaRPr lang="zh-CN" sz="5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500" b="1" kern="100" dirty="0">
                          <a:effectLst/>
                          <a:latin typeface="Calibri" panose="020F0502020204030204" pitchFamily="34" charset="0"/>
                          <a:ea typeface="宋体" panose="02010600030101010101" pitchFamily="2" charset="-122"/>
                          <a:cs typeface="Times New Roman" panose="02020603050405020304" pitchFamily="18" charset="0"/>
                        </a:rPr>
                        <a:t>5</a:t>
                      </a:r>
                      <a:r>
                        <a:rPr lang="en-US" altLang="zh-CN" sz="500" b="1" kern="100" dirty="0">
                          <a:effectLst/>
                          <a:latin typeface="Calibri" panose="020F0502020204030204" pitchFamily="34" charset="0"/>
                          <a:ea typeface="宋体" panose="02010600030101010101" pitchFamily="2" charset="-122"/>
                          <a:cs typeface="Times New Roman" panose="02020603050405020304" pitchFamily="18" charset="0"/>
                        </a:rPr>
                        <a:t>m</a:t>
                      </a:r>
                      <a:endParaRPr lang="zh-CN" sz="5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500" b="1" kern="100" dirty="0">
                          <a:effectLst/>
                          <a:latin typeface="Calibri" panose="020F0502020204030204" pitchFamily="34" charset="0"/>
                          <a:ea typeface="宋体" panose="02010600030101010101" pitchFamily="2" charset="-122"/>
                          <a:cs typeface="Times New Roman" panose="02020603050405020304" pitchFamily="18" charset="0"/>
                        </a:rPr>
                        <a:t>40</a:t>
                      </a:r>
                      <a:r>
                        <a:rPr lang="en-US" altLang="zh-CN" sz="500" b="1" kern="100" dirty="0">
                          <a:effectLst/>
                          <a:latin typeface="Calibri" panose="020F0502020204030204" pitchFamily="34" charset="0"/>
                          <a:ea typeface="宋体" panose="02010600030101010101" pitchFamily="2" charset="-122"/>
                          <a:cs typeface="Times New Roman" panose="02020603050405020304" pitchFamily="18" charset="0"/>
                        </a:rPr>
                        <a:t>w</a:t>
                      </a:r>
                      <a:endParaRPr lang="zh-CN" sz="500" kern="100" dirty="0">
                        <a:effectLst/>
                        <a:latin typeface="Calibri" panose="020F0502020204030204" pitchFamily="34" charset="0"/>
                        <a:ea typeface="宋体" panose="02010600030101010101" pitchFamily="2" charset="-122"/>
                        <a:cs typeface="Times New Roman" panose="02020603050405020304" pitchFamily="18" charset="0"/>
                      </a:endParaRPr>
                    </a:p>
                    <a:p>
                      <a:pPr algn="ctr">
                        <a:lnSpc>
                          <a:spcPct val="150000"/>
                        </a:lnSpc>
                        <a:spcAft>
                          <a:spcPts val="0"/>
                        </a:spcAft>
                      </a:pPr>
                      <a:r>
                        <a:rPr lang="zh-CN" sz="500" b="1" kern="100" dirty="0">
                          <a:effectLst/>
                          <a:latin typeface="Calibri" panose="020F0502020204030204" pitchFamily="34" charset="0"/>
                          <a:ea typeface="宋体" panose="02010600030101010101" pitchFamily="2" charset="-122"/>
                          <a:cs typeface="Times New Roman" panose="02020603050405020304" pitchFamily="18" charset="0"/>
                        </a:rPr>
                        <a:t>（</a:t>
                      </a:r>
                      <a:r>
                        <a:rPr lang="en-US" sz="500" b="1" kern="100" dirty="0">
                          <a:effectLst/>
                          <a:latin typeface="Calibri" panose="020F0502020204030204" pitchFamily="34" charset="0"/>
                          <a:ea typeface="宋体" panose="02010600030101010101" pitchFamily="2" charset="-122"/>
                          <a:cs typeface="Times New Roman" panose="02020603050405020304" pitchFamily="18" charset="0"/>
                        </a:rPr>
                        <a:t>1000*400</a:t>
                      </a:r>
                      <a:r>
                        <a:rPr lang="zh-CN" sz="500" b="1" kern="100" dirty="0">
                          <a:effectLst/>
                          <a:latin typeface="Calibri" panose="020F0502020204030204" pitchFamily="34" charset="0"/>
                          <a:ea typeface="宋体" panose="02010600030101010101" pitchFamily="2" charset="-122"/>
                          <a:cs typeface="Times New Roman" panose="02020603050405020304" pitchFamily="18" charset="0"/>
                        </a:rPr>
                        <a:t>）</a:t>
                      </a:r>
                      <a:endParaRPr lang="zh-CN" sz="5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700" b="1" kern="100" dirty="0">
                          <a:effectLst/>
                          <a:latin typeface="Calibri" panose="020F0502020204030204" pitchFamily="34" charset="0"/>
                          <a:ea typeface="宋体" panose="02010600030101010101" pitchFamily="2" charset="-122"/>
                          <a:cs typeface="Times New Roman" panose="02020603050405020304" pitchFamily="18" charset="0"/>
                        </a:rPr>
                        <a:t>182</a:t>
                      </a:r>
                      <a:r>
                        <a:rPr lang="en-US" altLang="zh-CN" sz="700" b="1" kern="100" dirty="0">
                          <a:effectLst/>
                          <a:latin typeface="Calibri" panose="020F0502020204030204" pitchFamily="34" charset="0"/>
                          <a:ea typeface="宋体" panose="02010600030101010101" pitchFamily="2" charset="-122"/>
                          <a:cs typeface="Times New Roman" panose="02020603050405020304" pitchFamily="18" charset="0"/>
                        </a:rPr>
                        <a:t>s</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50000"/>
                        </a:lnSpc>
                        <a:spcAft>
                          <a:spcPts val="0"/>
                        </a:spcAft>
                      </a:pPr>
                      <a:r>
                        <a:rPr lang="en-US" sz="700" b="1" kern="100" dirty="0">
                          <a:effectLst/>
                          <a:latin typeface="Calibri" panose="020F0502020204030204" pitchFamily="34" charset="0"/>
                          <a:ea typeface="宋体" panose="02010600030101010101" pitchFamily="2" charset="-122"/>
                          <a:cs typeface="Times New Roman" panose="02020603050405020304" pitchFamily="18" charset="0"/>
                        </a:rPr>
                        <a:t>11</a:t>
                      </a:r>
                      <a:r>
                        <a:rPr lang="en-US" altLang="zh-CN" sz="700" b="1" kern="100" dirty="0">
                          <a:effectLst/>
                          <a:latin typeface="Calibri" panose="020F0502020204030204" pitchFamily="34" charset="0"/>
                          <a:ea typeface="宋体" panose="02010600030101010101" pitchFamily="2" charset="-122"/>
                          <a:cs typeface="Times New Roman" panose="02020603050405020304" pitchFamily="18" charset="0"/>
                        </a:rPr>
                        <a:t>s</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50000"/>
                        </a:lnSpc>
                        <a:spcAft>
                          <a:spcPts val="0"/>
                        </a:spcAft>
                      </a:pPr>
                      <a:r>
                        <a:rPr lang="en-US" altLang="zh-CN" sz="500" b="1" kern="100" dirty="0">
                          <a:effectLst/>
                          <a:latin typeface="Calibri" panose="020F0502020204030204" pitchFamily="34" charset="0"/>
                          <a:ea typeface="+mn-ea"/>
                          <a:cs typeface="Times New Roman" panose="02020603050405020304" pitchFamily="18" charset="0"/>
                        </a:rPr>
                        <a:t>About 17 times</a:t>
                      </a:r>
                      <a:endParaRPr lang="zh-CN" sz="5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51230">
                <a:tc vMerge="1">
                  <a:txBody>
                    <a:bodyPr/>
                    <a:lstStyle/>
                    <a:p>
                      <a:endParaRPr lang="zh-CN" altLang="en-US"/>
                    </a:p>
                  </a:txBody>
                  <a:tcPr/>
                </a:tc>
                <a:tc>
                  <a:txBody>
                    <a:bodyPr/>
                    <a:lstStyle/>
                    <a:p>
                      <a:pPr algn="ctr">
                        <a:lnSpc>
                          <a:spcPct val="150000"/>
                        </a:lnSpc>
                        <a:spcAft>
                          <a:spcPts val="0"/>
                        </a:spcAft>
                      </a:pPr>
                      <a:r>
                        <a:rPr lang="en-US" sz="500" b="1" kern="100" dirty="0">
                          <a:effectLst/>
                          <a:latin typeface="Calibri" panose="020F0502020204030204" pitchFamily="34" charset="0"/>
                          <a:ea typeface="宋体" panose="02010600030101010101" pitchFamily="2" charset="-122"/>
                          <a:cs typeface="Times New Roman" panose="02020603050405020304" pitchFamily="18" charset="0"/>
                        </a:rPr>
                        <a:t>1</a:t>
                      </a:r>
                      <a:r>
                        <a:rPr lang="en-US" altLang="zh-CN" sz="500" b="1" kern="100" dirty="0">
                          <a:effectLst/>
                          <a:latin typeface="Calibri" panose="020F0502020204030204" pitchFamily="34" charset="0"/>
                          <a:ea typeface="宋体" panose="02010600030101010101" pitchFamily="2" charset="-122"/>
                          <a:cs typeface="Times New Roman" panose="02020603050405020304" pitchFamily="18" charset="0"/>
                        </a:rPr>
                        <a:t>m</a:t>
                      </a:r>
                      <a:endParaRPr lang="zh-CN" sz="5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500" b="1" kern="100" dirty="0">
                          <a:effectLst/>
                          <a:latin typeface="Calibri" panose="020F0502020204030204" pitchFamily="34" charset="0"/>
                          <a:ea typeface="宋体" panose="02010600030101010101" pitchFamily="2" charset="-122"/>
                          <a:cs typeface="Times New Roman" panose="02020603050405020304" pitchFamily="18" charset="0"/>
                        </a:rPr>
                        <a:t>1000</a:t>
                      </a:r>
                      <a:r>
                        <a:rPr lang="en-US" altLang="zh-CN" sz="500" b="1" kern="100" dirty="0">
                          <a:effectLst/>
                          <a:latin typeface="Calibri" panose="020F0502020204030204" pitchFamily="34" charset="0"/>
                          <a:ea typeface="宋体" panose="02010600030101010101" pitchFamily="2" charset="-122"/>
                          <a:cs typeface="Times New Roman" panose="02020603050405020304" pitchFamily="18" charset="0"/>
                        </a:rPr>
                        <a:t>w</a:t>
                      </a:r>
                      <a:endParaRPr lang="zh-CN" sz="500" kern="100" dirty="0">
                        <a:effectLst/>
                        <a:latin typeface="Calibri" panose="020F0502020204030204" pitchFamily="34" charset="0"/>
                        <a:ea typeface="宋体" panose="02010600030101010101" pitchFamily="2" charset="-122"/>
                        <a:cs typeface="Times New Roman" panose="02020603050405020304" pitchFamily="18" charset="0"/>
                      </a:endParaRPr>
                    </a:p>
                    <a:p>
                      <a:pPr algn="ctr">
                        <a:lnSpc>
                          <a:spcPct val="150000"/>
                        </a:lnSpc>
                        <a:spcAft>
                          <a:spcPts val="0"/>
                        </a:spcAft>
                      </a:pPr>
                      <a:r>
                        <a:rPr lang="zh-CN" sz="500" b="1" kern="100" dirty="0">
                          <a:effectLst/>
                          <a:latin typeface="Calibri" panose="020F0502020204030204" pitchFamily="34" charset="0"/>
                          <a:ea typeface="宋体" panose="02010600030101010101" pitchFamily="2" charset="-122"/>
                          <a:cs typeface="Times New Roman" panose="02020603050405020304" pitchFamily="18" charset="0"/>
                        </a:rPr>
                        <a:t>（</a:t>
                      </a:r>
                      <a:r>
                        <a:rPr lang="en-US" sz="500" b="1" kern="100" dirty="0">
                          <a:effectLst/>
                          <a:latin typeface="Calibri" panose="020F0502020204030204" pitchFamily="34" charset="0"/>
                          <a:ea typeface="宋体" panose="02010600030101010101" pitchFamily="2" charset="-122"/>
                          <a:cs typeface="Times New Roman" panose="02020603050405020304" pitchFamily="18" charset="0"/>
                        </a:rPr>
                        <a:t>5000*2000</a:t>
                      </a:r>
                      <a:r>
                        <a:rPr lang="zh-CN" sz="500" b="1" kern="100" dirty="0">
                          <a:effectLst/>
                          <a:latin typeface="Calibri" panose="020F0502020204030204" pitchFamily="34" charset="0"/>
                          <a:ea typeface="宋体" panose="02010600030101010101" pitchFamily="2" charset="-122"/>
                          <a:cs typeface="Times New Roman" panose="02020603050405020304" pitchFamily="18" charset="0"/>
                        </a:rPr>
                        <a:t>）</a:t>
                      </a:r>
                      <a:endParaRPr lang="zh-CN" sz="5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700" b="1" kern="100" dirty="0">
                          <a:effectLst/>
                          <a:latin typeface="Calibri" panose="020F0502020204030204" pitchFamily="34" charset="0"/>
                          <a:ea typeface="宋体" panose="02010600030101010101" pitchFamily="2" charset="-122"/>
                          <a:cs typeface="Times New Roman" panose="02020603050405020304" pitchFamily="18" charset="0"/>
                        </a:rPr>
                        <a:t>6157</a:t>
                      </a:r>
                      <a:r>
                        <a:rPr lang="en-US" altLang="zh-CN" sz="700" b="1" kern="100" dirty="0">
                          <a:effectLst/>
                          <a:latin typeface="Calibri" panose="020F0502020204030204" pitchFamily="34" charset="0"/>
                          <a:ea typeface="宋体" panose="02010600030101010101" pitchFamily="2" charset="-122"/>
                          <a:cs typeface="Times New Roman" panose="02020603050405020304" pitchFamily="18" charset="0"/>
                        </a:rPr>
                        <a:t>s</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50000"/>
                        </a:lnSpc>
                        <a:spcAft>
                          <a:spcPts val="0"/>
                        </a:spcAft>
                      </a:pPr>
                      <a:r>
                        <a:rPr lang="en-US" sz="700" b="1" kern="100" dirty="0">
                          <a:effectLst/>
                          <a:latin typeface="Calibri" panose="020F0502020204030204" pitchFamily="34" charset="0"/>
                          <a:ea typeface="宋体" panose="02010600030101010101" pitchFamily="2" charset="-122"/>
                          <a:cs typeface="Times New Roman" panose="02020603050405020304" pitchFamily="18" charset="0"/>
                        </a:rPr>
                        <a:t>311</a:t>
                      </a:r>
                      <a:r>
                        <a:rPr lang="en-US" altLang="zh-CN" sz="700" b="1" kern="100" dirty="0">
                          <a:effectLst/>
                          <a:latin typeface="Calibri" panose="020F0502020204030204" pitchFamily="34" charset="0"/>
                          <a:ea typeface="宋体" panose="02010600030101010101" pitchFamily="2" charset="-122"/>
                          <a:cs typeface="Times New Roman" panose="02020603050405020304" pitchFamily="18" charset="0"/>
                        </a:rPr>
                        <a:t>s</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50000"/>
                        </a:lnSpc>
                        <a:spcAft>
                          <a:spcPts val="0"/>
                        </a:spcAft>
                      </a:pPr>
                      <a:r>
                        <a:rPr lang="en-US" altLang="zh-CN" sz="500" b="1" kern="100" dirty="0">
                          <a:effectLst/>
                          <a:latin typeface="Calibri" panose="020F0502020204030204" pitchFamily="34" charset="0"/>
                          <a:ea typeface="+mn-ea"/>
                          <a:cs typeface="Times New Roman" panose="02020603050405020304" pitchFamily="18" charset="0"/>
                        </a:rPr>
                        <a:t>About 17 times</a:t>
                      </a:r>
                      <a:endParaRPr lang="zh-CN" sz="5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pSp>
        <p:nvGrpSpPr>
          <p:cNvPr id="6" name="组合 5"/>
          <p:cNvGrpSpPr/>
          <p:nvPr/>
        </p:nvGrpSpPr>
        <p:grpSpPr>
          <a:xfrm>
            <a:off x="4267200" y="1219200"/>
            <a:ext cx="2209800" cy="1219200"/>
            <a:chOff x="7162800" y="1412240"/>
            <a:chExt cx="2209800" cy="1219200"/>
          </a:xfrm>
        </p:grpSpPr>
        <p:sp>
          <p:nvSpPr>
            <p:cNvPr id="71" name="矩形 70"/>
            <p:cNvSpPr/>
            <p:nvPr/>
          </p:nvSpPr>
          <p:spPr>
            <a:xfrm>
              <a:off x="7543800" y="1412240"/>
              <a:ext cx="685800" cy="184666"/>
            </a:xfrm>
            <a:prstGeom prst="rect">
              <a:avLst/>
            </a:prstGeom>
          </p:spPr>
          <p:txBody>
            <a:bodyPr wrap="square">
              <a:spAutoFit/>
            </a:bodyPr>
            <a:lstStyle/>
            <a:p>
              <a:r>
                <a:rPr lang="en-US" altLang="zh-CN" sz="600" dirty="0">
                  <a:ea typeface="微软雅黑" panose="020B0503020204020204" pitchFamily="34" charset="-122"/>
                </a:rPr>
                <a:t>Buried hill karst</a:t>
              </a:r>
              <a:endParaRPr lang="zh-CN" altLang="en-US" sz="600" dirty="0">
                <a:ea typeface="微软雅黑" panose="020B0503020204020204" pitchFamily="34" charset="-122"/>
              </a:endParaRPr>
            </a:p>
          </p:txBody>
        </p:sp>
        <p:sp>
          <p:nvSpPr>
            <p:cNvPr id="72" name="矩形 71"/>
            <p:cNvSpPr/>
            <p:nvPr/>
          </p:nvSpPr>
          <p:spPr>
            <a:xfrm>
              <a:off x="7162800" y="2174240"/>
              <a:ext cx="919163"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a:solidFill>
                    <a:schemeClr val="tx1"/>
                  </a:solidFill>
                  <a:latin typeface="黑体" panose="02010609060101010101" pitchFamily="49" charset="-122"/>
                  <a:ea typeface="黑体" panose="02010609060101010101" pitchFamily="49" charset="-122"/>
                </a:rPr>
                <a:t>地质模型</a:t>
              </a:r>
            </a:p>
          </p:txBody>
        </p:sp>
        <p:sp>
          <p:nvSpPr>
            <p:cNvPr id="75" name="矩形 74"/>
            <p:cNvSpPr/>
            <p:nvPr/>
          </p:nvSpPr>
          <p:spPr>
            <a:xfrm>
              <a:off x="8077200" y="2250440"/>
              <a:ext cx="12954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a:solidFill>
                    <a:schemeClr val="tx1"/>
                  </a:solidFill>
                  <a:latin typeface="黑体" panose="02010609060101010101" pitchFamily="49" charset="-122"/>
                  <a:ea typeface="黑体" panose="02010609060101010101" pitchFamily="49" charset="-122"/>
                </a:rPr>
                <a:t>叠后正演模拟</a:t>
              </a:r>
            </a:p>
          </p:txBody>
        </p:sp>
        <p:sp>
          <p:nvSpPr>
            <p:cNvPr id="79" name="矩形 78"/>
            <p:cNvSpPr/>
            <p:nvPr/>
          </p:nvSpPr>
          <p:spPr>
            <a:xfrm>
              <a:off x="7543800" y="1717040"/>
              <a:ext cx="685800" cy="184666"/>
            </a:xfrm>
            <a:prstGeom prst="rect">
              <a:avLst/>
            </a:prstGeom>
          </p:spPr>
          <p:txBody>
            <a:bodyPr wrap="square">
              <a:spAutoFit/>
            </a:bodyPr>
            <a:lstStyle/>
            <a:p>
              <a:r>
                <a:rPr lang="zh-CN" altLang="en-US" sz="600" dirty="0">
                  <a:ea typeface="微软雅黑" panose="020B0503020204020204" pitchFamily="34" charset="-122"/>
                </a:rPr>
                <a:t>Unconformity</a:t>
              </a:r>
            </a:p>
          </p:txBody>
        </p:sp>
        <p:sp>
          <p:nvSpPr>
            <p:cNvPr id="85" name="矩形 84"/>
            <p:cNvSpPr/>
            <p:nvPr/>
          </p:nvSpPr>
          <p:spPr>
            <a:xfrm>
              <a:off x="7315200" y="2021840"/>
              <a:ext cx="697916" cy="184666"/>
            </a:xfrm>
            <a:prstGeom prst="rect">
              <a:avLst/>
            </a:prstGeom>
          </p:spPr>
          <p:txBody>
            <a:bodyPr wrap="square">
              <a:spAutoFit/>
            </a:bodyPr>
            <a:lstStyle/>
            <a:p>
              <a:r>
                <a:rPr lang="zh-CN" altLang="en-US" sz="600" dirty="0">
                  <a:ea typeface="微软雅黑" panose="020B0503020204020204" pitchFamily="34" charset="-122"/>
                </a:rPr>
                <a:t>Fracture zone</a:t>
              </a:r>
            </a:p>
          </p:txBody>
        </p:sp>
      </p:grpSp>
      <p:pic>
        <p:nvPicPr>
          <p:cNvPr id="94" name="图片 93" descr="ColchisFM-2024.1.0 - D:\97_FM_Projects\test3258"/>
          <p:cNvPicPr>
            <a:picLocks/>
          </p:cNvPicPr>
          <p:nvPr/>
        </p:nvPicPr>
        <p:blipFill rotWithShape="1">
          <a:blip r:embed="rId3">
            <a:extLst>
              <a:ext uri="{28A0092B-C50C-407E-A947-70E740481C1C}">
                <a14:useLocalDpi xmlns:a14="http://schemas.microsoft.com/office/drawing/2010/main" val="0"/>
              </a:ext>
            </a:extLst>
          </a:blip>
          <a:srcRect r="-229"/>
          <a:stretch/>
        </p:blipFill>
        <p:spPr>
          <a:xfrm>
            <a:off x="4038600" y="5181600"/>
            <a:ext cx="2359152" cy="1289304"/>
          </a:xfrm>
          <a:prstGeom prst="rect">
            <a:avLst/>
          </a:prstGeom>
        </p:spPr>
      </p:pic>
      <p:sp>
        <p:nvSpPr>
          <p:cNvPr id="96" name="文本框 95"/>
          <p:cNvSpPr txBox="1"/>
          <p:nvPr/>
        </p:nvSpPr>
        <p:spPr>
          <a:xfrm>
            <a:off x="4419599" y="5943600"/>
            <a:ext cx="239168" cy="200055"/>
          </a:xfrm>
          <a:prstGeom prst="rect">
            <a:avLst/>
          </a:prstGeom>
          <a:noFill/>
        </p:spPr>
        <p:txBody>
          <a:bodyPr wrap="none" rtlCol="0">
            <a:spAutoFit/>
          </a:bodyPr>
          <a:lstStyle/>
          <a:p>
            <a:r>
              <a:rPr lang="en-US" altLang="zh-CN" sz="700" dirty="0">
                <a:ea typeface="微软雅黑" panose="020B0503020204020204" pitchFamily="34" charset="-122"/>
              </a:rPr>
              <a:t>A</a:t>
            </a:r>
            <a:endParaRPr lang="zh-CN" altLang="en-US" sz="700" dirty="0">
              <a:ea typeface="微软雅黑" panose="020B0503020204020204" pitchFamily="34" charset="-122"/>
            </a:endParaRPr>
          </a:p>
        </p:txBody>
      </p:sp>
      <p:sp>
        <p:nvSpPr>
          <p:cNvPr id="109" name="文本框 108"/>
          <p:cNvSpPr txBox="1"/>
          <p:nvPr/>
        </p:nvSpPr>
        <p:spPr>
          <a:xfrm>
            <a:off x="4419599" y="6200745"/>
            <a:ext cx="240772" cy="200055"/>
          </a:xfrm>
          <a:prstGeom prst="rect">
            <a:avLst/>
          </a:prstGeom>
          <a:noFill/>
        </p:spPr>
        <p:txBody>
          <a:bodyPr wrap="none" rtlCol="0">
            <a:spAutoFit/>
          </a:bodyPr>
          <a:lstStyle/>
          <a:p>
            <a:r>
              <a:rPr lang="en-US" altLang="zh-CN" sz="700" dirty="0">
                <a:ea typeface="微软雅黑" panose="020B0503020204020204" pitchFamily="34" charset="-122"/>
              </a:rPr>
              <a:t>B</a:t>
            </a:r>
            <a:endParaRPr lang="zh-CN" altLang="en-US" sz="700" dirty="0">
              <a:ea typeface="微软雅黑" panose="020B0503020204020204" pitchFamily="34" charset="-122"/>
            </a:endParaRPr>
          </a:p>
        </p:txBody>
      </p:sp>
      <p:sp>
        <p:nvSpPr>
          <p:cNvPr id="111" name="文本框 110"/>
          <p:cNvSpPr txBox="1"/>
          <p:nvPr/>
        </p:nvSpPr>
        <p:spPr>
          <a:xfrm>
            <a:off x="5562599" y="6177885"/>
            <a:ext cx="240772" cy="200055"/>
          </a:xfrm>
          <a:prstGeom prst="rect">
            <a:avLst/>
          </a:prstGeom>
          <a:noFill/>
        </p:spPr>
        <p:txBody>
          <a:bodyPr wrap="none" rtlCol="0">
            <a:spAutoFit/>
          </a:bodyPr>
          <a:lstStyle/>
          <a:p>
            <a:r>
              <a:rPr lang="en-US" altLang="zh-CN" sz="700" dirty="0">
                <a:ea typeface="微软雅黑" panose="020B0503020204020204" pitchFamily="34" charset="-122"/>
              </a:rPr>
              <a:t>B</a:t>
            </a:r>
            <a:endParaRPr lang="zh-CN" altLang="en-US" sz="700" dirty="0">
              <a:ea typeface="微软雅黑" panose="020B0503020204020204" pitchFamily="34" charset="-122"/>
            </a:endParaRPr>
          </a:p>
        </p:txBody>
      </p:sp>
      <p:sp>
        <p:nvSpPr>
          <p:cNvPr id="119" name="文本框 118"/>
          <p:cNvSpPr txBox="1"/>
          <p:nvPr/>
        </p:nvSpPr>
        <p:spPr>
          <a:xfrm>
            <a:off x="5562599" y="5913120"/>
            <a:ext cx="228600" cy="200055"/>
          </a:xfrm>
          <a:prstGeom prst="rect">
            <a:avLst/>
          </a:prstGeom>
          <a:noFill/>
        </p:spPr>
        <p:txBody>
          <a:bodyPr wrap="square" rtlCol="0">
            <a:spAutoFit/>
          </a:bodyPr>
          <a:lstStyle/>
          <a:p>
            <a:r>
              <a:rPr lang="en-US" altLang="zh-CN" sz="700" dirty="0">
                <a:ea typeface="微软雅黑" panose="020B0503020204020204" pitchFamily="34" charset="-122"/>
              </a:rPr>
              <a:t>A</a:t>
            </a:r>
            <a:endParaRPr lang="zh-CN" altLang="en-US" sz="700" dirty="0">
              <a:ea typeface="微软雅黑" panose="020B0503020204020204" pitchFamily="34" charset="-122"/>
            </a:endParaRPr>
          </a:p>
        </p:txBody>
      </p:sp>
      <p:pic>
        <p:nvPicPr>
          <p:cNvPr id="133" name="图片 132" descr="ColchisFM-2024.1.0 - D:\97_FM_Projects\test3258"/>
          <p:cNvPicPr>
            <a:picLocks/>
          </p:cNvPicPr>
          <p:nvPr/>
        </p:nvPicPr>
        <p:blipFill rotWithShape="1">
          <a:blip r:embed="rId4">
            <a:extLst>
              <a:ext uri="{28A0092B-C50C-407E-A947-70E740481C1C}">
                <a14:useLocalDpi xmlns:a14="http://schemas.microsoft.com/office/drawing/2010/main" val="0"/>
              </a:ext>
            </a:extLst>
          </a:blip>
          <a:srcRect/>
          <a:stretch/>
        </p:blipFill>
        <p:spPr>
          <a:xfrm>
            <a:off x="4038600" y="3733800"/>
            <a:ext cx="1219200" cy="1289304"/>
          </a:xfrm>
          <a:prstGeom prst="rect">
            <a:avLst/>
          </a:prstGeom>
        </p:spPr>
      </p:pic>
      <p:pic>
        <p:nvPicPr>
          <p:cNvPr id="135" name="图片 134" descr="ColchisFM-2024.1.0 - D:\97_FM_Projects\test3258"/>
          <p:cNvPicPr>
            <a:picLocks/>
          </p:cNvPicPr>
          <p:nvPr/>
        </p:nvPicPr>
        <p:blipFill rotWithShape="1">
          <a:blip r:embed="rId5">
            <a:extLst>
              <a:ext uri="{28A0092B-C50C-407E-A947-70E740481C1C}">
                <a14:useLocalDpi xmlns:a14="http://schemas.microsoft.com/office/drawing/2010/main" val="0"/>
              </a:ext>
            </a:extLst>
          </a:blip>
          <a:srcRect/>
          <a:stretch/>
        </p:blipFill>
        <p:spPr>
          <a:xfrm>
            <a:off x="5181600" y="3733800"/>
            <a:ext cx="1219200" cy="1289304"/>
          </a:xfrm>
          <a:prstGeom prst="rect">
            <a:avLst/>
          </a:prstGeom>
        </p:spPr>
      </p:pic>
      <p:grpSp>
        <p:nvGrpSpPr>
          <p:cNvPr id="2" name="组合 1"/>
          <p:cNvGrpSpPr/>
          <p:nvPr/>
        </p:nvGrpSpPr>
        <p:grpSpPr>
          <a:xfrm>
            <a:off x="4495798" y="4038600"/>
            <a:ext cx="1377359" cy="885855"/>
            <a:chOff x="7467601" y="2936240"/>
            <a:chExt cx="1332595" cy="885855"/>
          </a:xfrm>
        </p:grpSpPr>
        <p:sp>
          <p:nvSpPr>
            <p:cNvPr id="137" name="文本框 136"/>
            <p:cNvSpPr txBox="1"/>
            <p:nvPr/>
          </p:nvSpPr>
          <p:spPr>
            <a:xfrm>
              <a:off x="8573453" y="3393440"/>
              <a:ext cx="152400" cy="200055"/>
            </a:xfrm>
            <a:prstGeom prst="rect">
              <a:avLst/>
            </a:prstGeom>
            <a:noFill/>
          </p:spPr>
          <p:txBody>
            <a:bodyPr wrap="square" rtlCol="0">
              <a:spAutoFit/>
            </a:bodyPr>
            <a:lstStyle/>
            <a:p>
              <a:r>
                <a:rPr lang="en-US" altLang="zh-CN" sz="700" dirty="0">
                  <a:ea typeface="微软雅黑" panose="020B0503020204020204" pitchFamily="34" charset="-122"/>
                </a:rPr>
                <a:t>A</a:t>
              </a:r>
              <a:endParaRPr lang="zh-CN" altLang="en-US" sz="700" dirty="0">
                <a:ea typeface="微软雅黑" panose="020B0503020204020204" pitchFamily="34" charset="-122"/>
              </a:endParaRPr>
            </a:p>
          </p:txBody>
        </p:sp>
        <p:sp>
          <p:nvSpPr>
            <p:cNvPr id="138" name="文本框 137"/>
            <p:cNvSpPr txBox="1"/>
            <p:nvPr/>
          </p:nvSpPr>
          <p:spPr>
            <a:xfrm>
              <a:off x="8573453" y="3622040"/>
              <a:ext cx="226743" cy="200055"/>
            </a:xfrm>
            <a:prstGeom prst="rect">
              <a:avLst/>
            </a:prstGeom>
            <a:noFill/>
          </p:spPr>
          <p:txBody>
            <a:bodyPr wrap="none" rtlCol="0">
              <a:spAutoFit/>
            </a:bodyPr>
            <a:lstStyle/>
            <a:p>
              <a:r>
                <a:rPr lang="en-US" altLang="zh-CN" sz="700" dirty="0">
                  <a:ea typeface="微软雅黑" panose="020B0503020204020204" pitchFamily="34" charset="-122"/>
                </a:rPr>
                <a:t>B</a:t>
              </a:r>
              <a:endParaRPr lang="zh-CN" altLang="en-US" sz="700" dirty="0">
                <a:ea typeface="微软雅黑" panose="020B0503020204020204" pitchFamily="34" charset="-122"/>
              </a:endParaRPr>
            </a:p>
          </p:txBody>
        </p:sp>
        <p:sp>
          <p:nvSpPr>
            <p:cNvPr id="139" name="文本框 138"/>
            <p:cNvSpPr txBox="1"/>
            <p:nvPr/>
          </p:nvSpPr>
          <p:spPr>
            <a:xfrm>
              <a:off x="7467601" y="3393440"/>
              <a:ext cx="228600" cy="200055"/>
            </a:xfrm>
            <a:prstGeom prst="rect">
              <a:avLst/>
            </a:prstGeom>
            <a:noFill/>
          </p:spPr>
          <p:txBody>
            <a:bodyPr wrap="square" rtlCol="0">
              <a:spAutoFit/>
            </a:bodyPr>
            <a:lstStyle/>
            <a:p>
              <a:r>
                <a:rPr lang="en-US" altLang="zh-CN" sz="700" dirty="0">
                  <a:ea typeface="微软雅黑" panose="020B0503020204020204" pitchFamily="34" charset="-122"/>
                </a:rPr>
                <a:t>A</a:t>
              </a:r>
              <a:endParaRPr lang="zh-CN" altLang="en-US" sz="700" dirty="0">
                <a:ea typeface="微软雅黑" panose="020B0503020204020204" pitchFamily="34" charset="-122"/>
              </a:endParaRPr>
            </a:p>
          </p:txBody>
        </p:sp>
        <p:sp>
          <p:nvSpPr>
            <p:cNvPr id="140" name="文本框 139"/>
            <p:cNvSpPr txBox="1"/>
            <p:nvPr/>
          </p:nvSpPr>
          <p:spPr>
            <a:xfrm>
              <a:off x="7467601" y="3622040"/>
              <a:ext cx="232756" cy="200055"/>
            </a:xfrm>
            <a:prstGeom prst="rect">
              <a:avLst/>
            </a:prstGeom>
            <a:noFill/>
          </p:spPr>
          <p:txBody>
            <a:bodyPr wrap="square" rtlCol="0">
              <a:spAutoFit/>
            </a:bodyPr>
            <a:lstStyle/>
            <a:p>
              <a:r>
                <a:rPr lang="en-US" altLang="zh-CN" sz="700" dirty="0">
                  <a:ea typeface="微软雅黑" panose="020B0503020204020204" pitchFamily="34" charset="-122"/>
                </a:rPr>
                <a:t>B</a:t>
              </a:r>
              <a:endParaRPr lang="zh-CN" altLang="en-US" sz="700" dirty="0">
                <a:ea typeface="微软雅黑" panose="020B0503020204020204" pitchFamily="34" charset="-122"/>
              </a:endParaRPr>
            </a:p>
          </p:txBody>
        </p:sp>
        <p:sp>
          <p:nvSpPr>
            <p:cNvPr id="141" name="文本框 140"/>
            <p:cNvSpPr txBox="1"/>
            <p:nvPr/>
          </p:nvSpPr>
          <p:spPr>
            <a:xfrm>
              <a:off x="7541324" y="3164840"/>
              <a:ext cx="685800" cy="169277"/>
            </a:xfrm>
            <a:prstGeom prst="rect">
              <a:avLst/>
            </a:prstGeom>
            <a:noFill/>
          </p:spPr>
          <p:txBody>
            <a:bodyPr wrap="square" rtlCol="0">
              <a:spAutoFit/>
            </a:bodyPr>
            <a:lstStyle/>
            <a:p>
              <a:r>
                <a:rPr lang="en-US" altLang="zh-CN" sz="500" dirty="0">
                  <a:ea typeface="微软雅黑" panose="020B0503020204020204" pitchFamily="34" charset="-122"/>
                </a:rPr>
                <a:t>Average </a:t>
              </a:r>
              <a:r>
                <a:rPr lang="en-US" altLang="zh-CN" sz="500" dirty="0" err="1">
                  <a:ea typeface="微软雅黑" panose="020B0503020204020204" pitchFamily="34" charset="-122"/>
                </a:rPr>
                <a:t>Vp</a:t>
              </a:r>
              <a:r>
                <a:rPr lang="zh-CN" altLang="en-US" sz="500" dirty="0">
                  <a:ea typeface="微软雅黑" panose="020B0503020204020204" pitchFamily="34" charset="-122"/>
                </a:rPr>
                <a:t>：</a:t>
              </a:r>
              <a:r>
                <a:rPr lang="en-US" altLang="zh-CN" sz="500" dirty="0">
                  <a:ea typeface="微软雅黑" panose="020B0503020204020204" pitchFamily="34" charset="-122"/>
                </a:rPr>
                <a:t>3850</a:t>
              </a:r>
              <a:endParaRPr lang="zh-CN" altLang="en-US" sz="500" dirty="0">
                <a:ea typeface="微软雅黑" panose="020B0503020204020204" pitchFamily="34" charset="-122"/>
              </a:endParaRPr>
            </a:p>
          </p:txBody>
        </p:sp>
        <p:sp>
          <p:nvSpPr>
            <p:cNvPr id="142" name="文本框 141"/>
            <p:cNvSpPr txBox="1"/>
            <p:nvPr/>
          </p:nvSpPr>
          <p:spPr>
            <a:xfrm>
              <a:off x="7615048" y="3393440"/>
              <a:ext cx="609600" cy="153888"/>
            </a:xfrm>
            <a:prstGeom prst="rect">
              <a:avLst/>
            </a:prstGeom>
            <a:noFill/>
          </p:spPr>
          <p:txBody>
            <a:bodyPr wrap="square" rtlCol="0">
              <a:spAutoFit/>
            </a:bodyPr>
            <a:lstStyle/>
            <a:p>
              <a:r>
                <a:rPr lang="en-US" altLang="zh-CN" sz="400" dirty="0">
                  <a:ea typeface="微软雅黑" panose="020B0503020204020204" pitchFamily="34" charset="-122"/>
                </a:rPr>
                <a:t>Average </a:t>
              </a:r>
              <a:r>
                <a:rPr lang="en-US" altLang="zh-CN" sz="400" dirty="0" err="1">
                  <a:ea typeface="微软雅黑" panose="020B0503020204020204" pitchFamily="34" charset="-122"/>
                </a:rPr>
                <a:t>Vp</a:t>
              </a:r>
              <a:r>
                <a:rPr lang="zh-CN" altLang="en-US" sz="400" dirty="0">
                  <a:ea typeface="微软雅黑" panose="020B0503020204020204" pitchFamily="34" charset="-122"/>
                </a:rPr>
                <a:t>：</a:t>
              </a:r>
              <a:r>
                <a:rPr lang="en-US" altLang="zh-CN" sz="400" dirty="0">
                  <a:ea typeface="微软雅黑" panose="020B0503020204020204" pitchFamily="34" charset="-122"/>
                </a:rPr>
                <a:t>4100</a:t>
              </a:r>
              <a:endParaRPr lang="zh-CN" altLang="en-US" sz="400" dirty="0">
                <a:ea typeface="微软雅黑" panose="020B0503020204020204" pitchFamily="34" charset="-122"/>
              </a:endParaRPr>
            </a:p>
          </p:txBody>
        </p:sp>
        <p:sp>
          <p:nvSpPr>
            <p:cNvPr id="143" name="文本框 142"/>
            <p:cNvSpPr txBox="1"/>
            <p:nvPr/>
          </p:nvSpPr>
          <p:spPr>
            <a:xfrm>
              <a:off x="7615048" y="3622040"/>
              <a:ext cx="609600" cy="153888"/>
            </a:xfrm>
            <a:prstGeom prst="rect">
              <a:avLst/>
            </a:prstGeom>
            <a:noFill/>
          </p:spPr>
          <p:txBody>
            <a:bodyPr wrap="square" rtlCol="0">
              <a:spAutoFit/>
            </a:bodyPr>
            <a:lstStyle/>
            <a:p>
              <a:r>
                <a:rPr lang="en-US" altLang="zh-CN" sz="400" dirty="0">
                  <a:ea typeface="微软雅黑" panose="020B0503020204020204" pitchFamily="34" charset="-122"/>
                </a:rPr>
                <a:t>Average </a:t>
              </a:r>
              <a:r>
                <a:rPr lang="en-US" altLang="zh-CN" sz="400" dirty="0" err="1">
                  <a:ea typeface="微软雅黑" panose="020B0503020204020204" pitchFamily="34" charset="-122"/>
                </a:rPr>
                <a:t>Vp</a:t>
              </a:r>
              <a:r>
                <a:rPr lang="zh-CN" altLang="en-US" sz="400" dirty="0">
                  <a:ea typeface="微软雅黑" panose="020B0503020204020204" pitchFamily="34" charset="-122"/>
                </a:rPr>
                <a:t>：</a:t>
              </a:r>
              <a:r>
                <a:rPr lang="en-US" altLang="zh-CN" sz="400" dirty="0">
                  <a:ea typeface="微软雅黑" panose="020B0503020204020204" pitchFamily="34" charset="-122"/>
                </a:rPr>
                <a:t>4800</a:t>
              </a:r>
              <a:endParaRPr lang="zh-CN" altLang="en-US" sz="400" dirty="0">
                <a:ea typeface="微软雅黑" panose="020B0503020204020204" pitchFamily="34" charset="-122"/>
              </a:endParaRPr>
            </a:p>
          </p:txBody>
        </p:sp>
        <p:sp>
          <p:nvSpPr>
            <p:cNvPr id="144" name="文本框 143"/>
            <p:cNvSpPr txBox="1"/>
            <p:nvPr/>
          </p:nvSpPr>
          <p:spPr>
            <a:xfrm>
              <a:off x="7541327" y="2936240"/>
              <a:ext cx="685800" cy="169277"/>
            </a:xfrm>
            <a:prstGeom prst="rect">
              <a:avLst/>
            </a:prstGeom>
            <a:noFill/>
          </p:spPr>
          <p:txBody>
            <a:bodyPr wrap="square" rtlCol="0">
              <a:spAutoFit/>
            </a:bodyPr>
            <a:lstStyle/>
            <a:p>
              <a:r>
                <a:rPr lang="en-US" altLang="zh-CN" sz="500" dirty="0">
                  <a:ea typeface="微软雅黑" panose="020B0503020204020204" pitchFamily="34" charset="-122"/>
                </a:rPr>
                <a:t>Average </a:t>
              </a:r>
              <a:r>
                <a:rPr lang="en-US" altLang="zh-CN" sz="500" dirty="0" err="1">
                  <a:ea typeface="微软雅黑" panose="020B0503020204020204" pitchFamily="34" charset="-122"/>
                </a:rPr>
                <a:t>Vp</a:t>
              </a:r>
              <a:r>
                <a:rPr lang="zh-CN" altLang="en-US" sz="500" dirty="0">
                  <a:ea typeface="微软雅黑" panose="020B0503020204020204" pitchFamily="34" charset="-122"/>
                </a:rPr>
                <a:t>：</a:t>
              </a:r>
              <a:r>
                <a:rPr lang="en-US" altLang="zh-CN" sz="500" dirty="0">
                  <a:ea typeface="微软雅黑" panose="020B0503020204020204" pitchFamily="34" charset="-122"/>
                </a:rPr>
                <a:t>3600</a:t>
              </a:r>
              <a:endParaRPr lang="zh-CN" altLang="en-US" sz="500" dirty="0">
                <a:ea typeface="微软雅黑" panose="020B0503020204020204" pitchFamily="34" charset="-122"/>
              </a:endParaRPr>
            </a:p>
          </p:txBody>
        </p:sp>
      </p:grpSp>
      <p:sp>
        <p:nvSpPr>
          <p:cNvPr id="65" name="矩形 64"/>
          <p:cNvSpPr/>
          <p:nvPr/>
        </p:nvSpPr>
        <p:spPr>
          <a:xfrm>
            <a:off x="381000" y="4343400"/>
            <a:ext cx="838200" cy="461665"/>
          </a:xfrm>
          <a:prstGeom prst="rect">
            <a:avLst/>
          </a:prstGeom>
        </p:spPr>
        <p:txBody>
          <a:bodyPr wrap="square">
            <a:spAutoFit/>
          </a:bodyPr>
          <a:lstStyle/>
          <a:p>
            <a:r>
              <a:rPr lang="en-US" altLang="zh-CN" sz="2400" dirty="0">
                <a:solidFill>
                  <a:srgbClr val="EB7112"/>
                </a:solidFill>
                <a:latin typeface="Impact" panose="020B0806030902050204" pitchFamily="34" charset="0"/>
                <a:ea typeface="黑体" panose="02010609060101010101" pitchFamily="49" charset="-122"/>
                <a:cs typeface="Times New Roman" panose="02020603050405020304" pitchFamily="18" charset="0"/>
              </a:rPr>
              <a:t>05</a:t>
            </a:r>
            <a:endParaRPr lang="zh-CN" altLang="en-US" sz="2400" dirty="0">
              <a:solidFill>
                <a:srgbClr val="EB7112"/>
              </a:solidFill>
              <a:latin typeface="Impact" panose="020B0806030902050204" pitchFamily="34" charset="0"/>
              <a:ea typeface="黑体" panose="02010609060101010101" pitchFamily="49" charset="-122"/>
              <a:cs typeface="Times New Roman" panose="02020603050405020304" pitchFamily="18" charset="0"/>
            </a:endParaRPr>
          </a:p>
        </p:txBody>
      </p:sp>
      <p:sp>
        <p:nvSpPr>
          <p:cNvPr id="66" name="矩形 65"/>
          <p:cNvSpPr/>
          <p:nvPr/>
        </p:nvSpPr>
        <p:spPr>
          <a:xfrm>
            <a:off x="381000" y="7391400"/>
            <a:ext cx="838200" cy="461665"/>
          </a:xfrm>
          <a:prstGeom prst="rect">
            <a:avLst/>
          </a:prstGeom>
        </p:spPr>
        <p:txBody>
          <a:bodyPr wrap="square">
            <a:spAutoFit/>
          </a:bodyPr>
          <a:lstStyle/>
          <a:p>
            <a:r>
              <a:rPr lang="en-US" altLang="zh-CN" sz="2400" dirty="0">
                <a:solidFill>
                  <a:srgbClr val="EB7112"/>
                </a:solidFill>
                <a:latin typeface="Impact" panose="020B0806030902050204" pitchFamily="34" charset="0"/>
                <a:ea typeface="黑体" panose="02010609060101010101" pitchFamily="49" charset="-122"/>
                <a:cs typeface="Times New Roman" panose="02020603050405020304" pitchFamily="18" charset="0"/>
              </a:rPr>
              <a:t>06</a:t>
            </a:r>
            <a:endParaRPr lang="zh-CN" altLang="en-US" sz="2400" dirty="0">
              <a:solidFill>
                <a:srgbClr val="EB7112"/>
              </a:solidFill>
              <a:latin typeface="Impact" panose="020B0806030902050204" pitchFamily="34" charset="0"/>
              <a:ea typeface="黑体" panose="02010609060101010101" pitchFamily="49" charset="-122"/>
              <a:cs typeface="Times New Roman" panose="02020603050405020304" pitchFamily="18" charset="0"/>
            </a:endParaRPr>
          </a:p>
        </p:txBody>
      </p:sp>
      <p:grpSp>
        <p:nvGrpSpPr>
          <p:cNvPr id="55" name="组合 54"/>
          <p:cNvGrpSpPr/>
          <p:nvPr/>
        </p:nvGrpSpPr>
        <p:grpSpPr>
          <a:xfrm>
            <a:off x="685800" y="1752600"/>
            <a:ext cx="2971800" cy="1827723"/>
            <a:chOff x="301256" y="6572015"/>
            <a:chExt cx="3124200" cy="1827723"/>
          </a:xfrm>
        </p:grpSpPr>
        <p:sp>
          <p:nvSpPr>
            <p:cNvPr id="57" name="object 9"/>
            <p:cNvSpPr txBox="1"/>
            <p:nvPr/>
          </p:nvSpPr>
          <p:spPr>
            <a:xfrm>
              <a:off x="301256" y="6572015"/>
              <a:ext cx="3124200" cy="359073"/>
            </a:xfrm>
            <a:prstGeom prst="rect">
              <a:avLst/>
            </a:prstGeom>
          </p:spPr>
          <p:txBody>
            <a:bodyPr vert="horz" wrap="square" lIns="0" tIns="12700" rIns="0" bIns="0" rtlCol="0">
              <a:spAutoFit/>
            </a:bodyPr>
            <a:lstStyle/>
            <a:p>
              <a:pPr marL="285750" indent="-285750" algn="just">
                <a:lnSpc>
                  <a:spcPct val="125000"/>
                </a:lnSpc>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可对子波进行相位、振幅谱进行编辑，与地震正演进行实时互动</a:t>
              </a:r>
            </a:p>
          </p:txBody>
        </p:sp>
        <p:sp>
          <p:nvSpPr>
            <p:cNvPr id="61" name="object 9"/>
            <p:cNvSpPr txBox="1"/>
            <p:nvPr/>
          </p:nvSpPr>
          <p:spPr>
            <a:xfrm>
              <a:off x="301256" y="7105415"/>
              <a:ext cx="3124200" cy="151323"/>
            </a:xfrm>
            <a:prstGeom prst="rect">
              <a:avLst/>
            </a:prstGeom>
          </p:spPr>
          <p:txBody>
            <a:bodyPr vert="horz" wrap="square" lIns="0" tIns="12700" rIns="0" bIns="0" rtlCol="0">
              <a:spAutoFit/>
            </a:bodyPr>
            <a:lstStyle/>
            <a:p>
              <a:pPr marL="285750" indent="-285750" algn="just">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支持测井曲线插值生成属性</a:t>
              </a:r>
            </a:p>
          </p:txBody>
        </p:sp>
        <p:sp>
          <p:nvSpPr>
            <p:cNvPr id="73" name="object 9"/>
            <p:cNvSpPr txBox="1"/>
            <p:nvPr/>
          </p:nvSpPr>
          <p:spPr>
            <a:xfrm>
              <a:off x="301256" y="7486415"/>
              <a:ext cx="3124200" cy="151323"/>
            </a:xfrm>
            <a:prstGeom prst="rect">
              <a:avLst/>
            </a:prstGeom>
          </p:spPr>
          <p:txBody>
            <a:bodyPr vert="horz" wrap="square" lIns="0" tIns="12700" rIns="0" bIns="0" rtlCol="0">
              <a:spAutoFit/>
            </a:bodyPr>
            <a:lstStyle/>
            <a:p>
              <a:pPr marL="285750" indent="-285750" algn="just">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支持裂缝正演、不整合面正演</a:t>
              </a:r>
              <a:r>
                <a:rPr lang="en-US" altLang="zh-CN" sz="900" dirty="0">
                  <a:latin typeface="Arial" panose="020B0604020202020204" pitchFamily="34" charset="0"/>
                  <a:ea typeface="黑体" panose="02010609060101010101" pitchFamily="49" charset="-122"/>
                  <a:cs typeface="Arial" panose="020B0604020202020204" pitchFamily="34" charset="0"/>
                </a:rPr>
                <a:t>.</a:t>
              </a:r>
              <a:endParaRPr lang="zh-CN" altLang="en-US" sz="900" dirty="0">
                <a:latin typeface="Arial" panose="020B0604020202020204" pitchFamily="34" charset="0"/>
                <a:ea typeface="黑体" panose="02010609060101010101" pitchFamily="49" charset="-122"/>
                <a:cs typeface="Arial" panose="020B0604020202020204" pitchFamily="34" charset="0"/>
              </a:endParaRPr>
            </a:p>
          </p:txBody>
        </p:sp>
        <p:sp>
          <p:nvSpPr>
            <p:cNvPr id="74" name="object 9"/>
            <p:cNvSpPr txBox="1"/>
            <p:nvPr/>
          </p:nvSpPr>
          <p:spPr>
            <a:xfrm>
              <a:off x="301256" y="7867415"/>
              <a:ext cx="3124200" cy="151323"/>
            </a:xfrm>
            <a:prstGeom prst="rect">
              <a:avLst/>
            </a:prstGeom>
          </p:spPr>
          <p:txBody>
            <a:bodyPr vert="horz" wrap="square" lIns="0" tIns="12700" rIns="0" bIns="0" rtlCol="0">
              <a:spAutoFit/>
            </a:bodyPr>
            <a:lstStyle/>
            <a:p>
              <a:pPr marL="285750" indent="-285750" algn="just">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支持添加随机噪音模拟实际剖面效果</a:t>
              </a:r>
            </a:p>
          </p:txBody>
        </p:sp>
        <p:sp>
          <p:nvSpPr>
            <p:cNvPr id="76" name="object 9"/>
            <p:cNvSpPr txBox="1"/>
            <p:nvPr/>
          </p:nvSpPr>
          <p:spPr>
            <a:xfrm>
              <a:off x="301256" y="8248415"/>
              <a:ext cx="3124200" cy="151323"/>
            </a:xfrm>
            <a:prstGeom prst="rect">
              <a:avLst/>
            </a:prstGeom>
          </p:spPr>
          <p:txBody>
            <a:bodyPr vert="horz" wrap="square" lIns="0" tIns="12700" rIns="0" bIns="0" rtlCol="0">
              <a:spAutoFit/>
            </a:bodyPr>
            <a:lstStyle/>
            <a:p>
              <a:pPr marL="285750" indent="-285750" algn="just">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支持开展实时流体替换</a:t>
              </a:r>
            </a:p>
          </p:txBody>
        </p:sp>
      </p:grpSp>
      <p:sp>
        <p:nvSpPr>
          <p:cNvPr id="67" name="矩形 66"/>
          <p:cNvSpPr/>
          <p:nvPr/>
        </p:nvSpPr>
        <p:spPr>
          <a:xfrm>
            <a:off x="762000" y="1295400"/>
            <a:ext cx="3200400" cy="261610"/>
          </a:xfrm>
          <a:prstGeom prst="rect">
            <a:avLst/>
          </a:prstGeom>
        </p:spPr>
        <p:txBody>
          <a:bodyPr wrap="square">
            <a:spAutoFit/>
          </a:bodyPr>
          <a:lstStyle/>
          <a:p>
            <a:r>
              <a:rPr lang="zh-CN" altLang="en-US" sz="1100" b="1" dirty="0">
                <a:solidFill>
                  <a:srgbClr val="EB7112"/>
                </a:solidFill>
                <a:latin typeface="黑体" panose="02010609060101010101" pitchFamily="49" charset="-122"/>
                <a:ea typeface="黑体" panose="02010609060101010101" pitchFamily="49" charset="-122"/>
                <a:cs typeface="Times New Roman" panose="02020603050405020304" pitchFamily="18" charset="0"/>
              </a:rPr>
              <a:t>岩石物理</a:t>
            </a:r>
            <a:r>
              <a:rPr lang="en-US" altLang="zh-CN" sz="1100" b="1" dirty="0">
                <a:solidFill>
                  <a:srgbClr val="EB7112"/>
                </a:solidFill>
                <a:latin typeface="黑体" panose="02010609060101010101" pitchFamily="49" charset="-122"/>
                <a:ea typeface="黑体" panose="02010609060101010101" pitchFamily="49" charset="-122"/>
                <a:cs typeface="Times New Roman" panose="02020603050405020304" pitchFamily="18" charset="0"/>
              </a:rPr>
              <a:t>-</a:t>
            </a:r>
            <a:r>
              <a:rPr lang="zh-CN" altLang="en-US" sz="1100" b="1" dirty="0">
                <a:solidFill>
                  <a:srgbClr val="EB7112"/>
                </a:solidFill>
                <a:latin typeface="黑体" panose="02010609060101010101" pitchFamily="49" charset="-122"/>
                <a:ea typeface="黑体" panose="02010609060101010101" pitchFamily="49" charset="-122"/>
                <a:cs typeface="Times New Roman" panose="02020603050405020304" pitchFamily="18" charset="0"/>
              </a:rPr>
              <a:t>测井</a:t>
            </a:r>
            <a:r>
              <a:rPr lang="en-US" altLang="zh-CN" sz="1100" b="1" dirty="0">
                <a:solidFill>
                  <a:srgbClr val="EB7112"/>
                </a:solidFill>
                <a:latin typeface="黑体" panose="02010609060101010101" pitchFamily="49" charset="-122"/>
                <a:ea typeface="黑体" panose="02010609060101010101" pitchFamily="49" charset="-122"/>
                <a:cs typeface="Times New Roman" panose="02020603050405020304" pitchFamily="18" charset="0"/>
              </a:rPr>
              <a:t>-</a:t>
            </a:r>
            <a:r>
              <a:rPr lang="zh-CN" altLang="en-US" sz="1100" b="1" dirty="0">
                <a:solidFill>
                  <a:srgbClr val="EB7112"/>
                </a:solidFill>
                <a:latin typeface="黑体" panose="02010609060101010101" pitchFamily="49" charset="-122"/>
                <a:ea typeface="黑体" panose="02010609060101010101" pitchFamily="49" charset="-122"/>
                <a:cs typeface="Times New Roman" panose="02020603050405020304" pitchFamily="18" charset="0"/>
              </a:rPr>
              <a:t>地质模型</a:t>
            </a:r>
            <a:r>
              <a:rPr lang="en-US" altLang="zh-CN" sz="1100" b="1" dirty="0">
                <a:solidFill>
                  <a:srgbClr val="EB7112"/>
                </a:solidFill>
                <a:latin typeface="黑体" panose="02010609060101010101" pitchFamily="49" charset="-122"/>
                <a:ea typeface="黑体" panose="02010609060101010101" pitchFamily="49" charset="-122"/>
                <a:cs typeface="Times New Roman" panose="02020603050405020304" pitchFamily="18" charset="0"/>
              </a:rPr>
              <a:t>-</a:t>
            </a:r>
            <a:r>
              <a:rPr lang="zh-CN" altLang="en-US" sz="1100" b="1" dirty="0">
                <a:solidFill>
                  <a:srgbClr val="EB7112"/>
                </a:solidFill>
                <a:latin typeface="黑体" panose="02010609060101010101" pitchFamily="49" charset="-122"/>
                <a:ea typeface="黑体" panose="02010609060101010101" pitchFamily="49" charset="-122"/>
                <a:cs typeface="Times New Roman" panose="02020603050405020304" pitchFamily="18" charset="0"/>
              </a:rPr>
              <a:t>地震正演实时联动</a:t>
            </a:r>
            <a:endParaRPr lang="en-US" altLang="zh-CN" sz="1100" b="1" dirty="0">
              <a:solidFill>
                <a:srgbClr val="EB7112"/>
              </a:solidFill>
              <a:latin typeface="黑体" panose="02010609060101010101" pitchFamily="49" charset="-122"/>
              <a:ea typeface="黑体" panose="02010609060101010101" pitchFamily="49" charset="-122"/>
              <a:cs typeface="Times New Roman" panose="02020603050405020304" pitchFamily="18" charset="0"/>
            </a:endParaRPr>
          </a:p>
        </p:txBody>
      </p:sp>
      <p:sp>
        <p:nvSpPr>
          <p:cNvPr id="69" name="矩形 68"/>
          <p:cNvSpPr/>
          <p:nvPr/>
        </p:nvSpPr>
        <p:spPr>
          <a:xfrm>
            <a:off x="381000" y="1066800"/>
            <a:ext cx="838200" cy="461665"/>
          </a:xfrm>
          <a:prstGeom prst="rect">
            <a:avLst/>
          </a:prstGeom>
        </p:spPr>
        <p:txBody>
          <a:bodyPr wrap="square">
            <a:spAutoFit/>
          </a:bodyPr>
          <a:lstStyle/>
          <a:p>
            <a:r>
              <a:rPr lang="en-US" altLang="zh-CN" sz="2400" dirty="0">
                <a:solidFill>
                  <a:srgbClr val="EB7112"/>
                </a:solidFill>
                <a:latin typeface="Impact" panose="020B0806030902050204" pitchFamily="34" charset="0"/>
                <a:ea typeface="黑体" panose="02010609060101010101" pitchFamily="49" charset="-122"/>
                <a:cs typeface="Times New Roman" panose="02020603050405020304" pitchFamily="18" charset="0"/>
              </a:rPr>
              <a:t>04</a:t>
            </a:r>
            <a:endParaRPr lang="zh-CN" altLang="en-US" sz="2400" dirty="0">
              <a:solidFill>
                <a:srgbClr val="EB7112"/>
              </a:solidFill>
              <a:latin typeface="Impact" panose="020B0806030902050204" pitchFamily="34" charset="0"/>
              <a:ea typeface="黑体" panose="02010609060101010101" pitchFamily="49" charset="-122"/>
              <a:cs typeface="Times New Roman" panose="02020603050405020304" pitchFamily="18" charset="0"/>
            </a:endParaRPr>
          </a:p>
        </p:txBody>
      </p:sp>
      <p:pic>
        <p:nvPicPr>
          <p:cNvPr id="64" name="Picture 2" descr="图片"/>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38600" y="6639560"/>
            <a:ext cx="2359152" cy="1289304"/>
          </a:xfrm>
          <a:prstGeom prst="rect">
            <a:avLst/>
          </a:prstGeom>
          <a:noFill/>
          <a:extLst>
            <a:ext uri="{909E8E84-426E-40DD-AFC4-6F175D3DCCD1}">
              <a14:hiddenFill xmlns:a14="http://schemas.microsoft.com/office/drawing/2010/main">
                <a:solidFill>
                  <a:srgbClr val="FFFFFF"/>
                </a:solidFill>
              </a14:hiddenFill>
            </a:ext>
          </a:extLst>
        </p:spPr>
      </p:pic>
      <p:pic>
        <p:nvPicPr>
          <p:cNvPr id="77" name="图片 76"/>
          <p:cNvPicPr/>
          <p:nvPr/>
        </p:nvPicPr>
        <p:blipFill>
          <a:blip r:embed="rId7"/>
          <a:stretch>
            <a:fillRect/>
          </a:stretch>
        </p:blipFill>
        <p:spPr>
          <a:xfrm>
            <a:off x="4038600" y="2286000"/>
            <a:ext cx="2359152" cy="1289304"/>
          </a:xfrm>
          <a:prstGeom prst="rect">
            <a:avLst/>
          </a:prstGeom>
        </p:spPr>
      </p:pic>
      <p:sp>
        <p:nvSpPr>
          <p:cNvPr id="12" name="矩形 11"/>
          <p:cNvSpPr/>
          <p:nvPr/>
        </p:nvSpPr>
        <p:spPr>
          <a:xfrm>
            <a:off x="3505200" y="3505200"/>
            <a:ext cx="3429000" cy="233013"/>
          </a:xfrm>
          <a:prstGeom prst="rect">
            <a:avLst/>
          </a:prstGeom>
        </p:spPr>
        <p:txBody>
          <a:bodyPr wrap="square">
            <a:spAutoFit/>
          </a:bodyPr>
          <a:lstStyle/>
          <a:p>
            <a:pPr algn="ctr">
              <a:lnSpc>
                <a:spcPct val="150000"/>
              </a:lnSpc>
            </a:pPr>
            <a:r>
              <a:rPr lang="zh-CN" altLang="zh-CN" sz="700" kern="100" dirty="0">
                <a:solidFill>
                  <a:prstClr val="black"/>
                </a:solidFill>
                <a:latin typeface="Arial" panose="020B0604020202020204" pitchFamily="34" charset="0"/>
                <a:ea typeface="黑体" panose="02010609060101010101" pitchFamily="49" charset="-122"/>
                <a:cs typeface="Arial" panose="020B0604020202020204" pitchFamily="34" charset="0"/>
              </a:rPr>
              <a:t>利用图片数字化建立的速度模型（左）与地震正演（右）</a:t>
            </a:r>
            <a:endParaRPr lang="zh-CN" altLang="zh-CN" sz="500" kern="100" dirty="0">
              <a:solidFill>
                <a:prstClr val="black"/>
              </a:solidFill>
              <a:latin typeface="Arial" panose="020B0604020202020204" pitchFamily="34" charset="0"/>
              <a:ea typeface="黑体" panose="02010609060101010101" pitchFamily="49" charset="-122"/>
              <a:cs typeface="Arial" panose="020B0604020202020204" pitchFamily="34" charset="0"/>
            </a:endParaRPr>
          </a:p>
        </p:txBody>
      </p:sp>
      <p:cxnSp>
        <p:nvCxnSpPr>
          <p:cNvPr id="78" name="直接连接符 77"/>
          <p:cNvCxnSpPr/>
          <p:nvPr/>
        </p:nvCxnSpPr>
        <p:spPr>
          <a:xfrm flipH="1">
            <a:off x="1752600" y="685800"/>
            <a:ext cx="4191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81" name="图片 8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7200" y="381000"/>
            <a:ext cx="1395296" cy="381000"/>
          </a:xfrm>
          <a:prstGeom prst="rect">
            <a:avLst/>
          </a:prstGeom>
        </p:spPr>
      </p:pic>
      <p:cxnSp>
        <p:nvCxnSpPr>
          <p:cNvPr id="82" name="直接连接符 81"/>
          <p:cNvCxnSpPr/>
          <p:nvPr/>
        </p:nvCxnSpPr>
        <p:spPr>
          <a:xfrm flipH="1">
            <a:off x="6019800" y="685800"/>
            <a:ext cx="381000"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8" name="文本框 67"/>
          <p:cNvSpPr txBox="1"/>
          <p:nvPr/>
        </p:nvSpPr>
        <p:spPr>
          <a:xfrm>
            <a:off x="4800600" y="228600"/>
            <a:ext cx="1752600" cy="523220"/>
          </a:xfrm>
          <a:prstGeom prst="rect">
            <a:avLst/>
          </a:prstGeom>
          <a:noFill/>
        </p:spPr>
        <p:txBody>
          <a:bodyPr wrap="square" rtlCol="0">
            <a:spAutoFit/>
          </a:bodyPr>
          <a:lstStyle/>
          <a:p>
            <a:r>
              <a:rPr lang="en-US" altLang="zh-CN" sz="2800" dirty="0">
                <a:latin typeface="Impact" panose="020B0806030902050204" pitchFamily="34" charset="0"/>
              </a:rPr>
              <a:t>Colchis</a:t>
            </a:r>
            <a:r>
              <a:rPr lang="en-US" altLang="zh-CN" sz="2800" dirty="0">
                <a:solidFill>
                  <a:srgbClr val="EB7112"/>
                </a:solidFill>
                <a:latin typeface="Impact" panose="020B0806030902050204" pitchFamily="34" charset="0"/>
              </a:rPr>
              <a:t>FM</a:t>
            </a:r>
            <a:endParaRPr lang="zh-CN" altLang="en-US" sz="2800" dirty="0">
              <a:solidFill>
                <a:srgbClr val="EB7112"/>
              </a:solidFill>
              <a:latin typeface="Impact" panose="020B0806030902050204" pitchFamily="34" charset="0"/>
            </a:endParaRPr>
          </a:p>
        </p:txBody>
      </p:sp>
      <p:sp>
        <p:nvSpPr>
          <p:cNvPr id="63" name="文本框 62"/>
          <p:cNvSpPr txBox="1"/>
          <p:nvPr/>
        </p:nvSpPr>
        <p:spPr>
          <a:xfrm>
            <a:off x="3276600" y="9448800"/>
            <a:ext cx="263214" cy="261610"/>
          </a:xfrm>
          <a:prstGeom prst="rect">
            <a:avLst/>
          </a:prstGeom>
          <a:noFill/>
        </p:spPr>
        <p:txBody>
          <a:bodyPr wrap="none" rtlCol="0">
            <a:spAutoFit/>
          </a:bodyPr>
          <a:lstStyle/>
          <a:p>
            <a:r>
              <a:rPr lang="en-US" altLang="zh-CN" sz="1100" dirty="0">
                <a:latin typeface="Arial" panose="020B0604020202020204" pitchFamily="34" charset="0"/>
                <a:cs typeface="Arial" panose="020B0604020202020204" pitchFamily="34" charset="0"/>
              </a:rPr>
              <a:t>3</a:t>
            </a:r>
            <a:endParaRPr lang="zh-CN" alt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76455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矩形 74"/>
          <p:cNvSpPr/>
          <p:nvPr/>
        </p:nvSpPr>
        <p:spPr>
          <a:xfrm>
            <a:off x="3505200" y="1066800"/>
            <a:ext cx="2081561" cy="261610"/>
          </a:xfrm>
          <a:prstGeom prst="rect">
            <a:avLst/>
          </a:prstGeom>
        </p:spPr>
        <p:txBody>
          <a:bodyPr wrap="square">
            <a:spAutoFit/>
          </a:bodyPr>
          <a:lstStyle/>
          <a:p>
            <a:r>
              <a:rPr lang="zh-CN" altLang="en-US" sz="1100" b="1" dirty="0">
                <a:solidFill>
                  <a:srgbClr val="EE791B"/>
                </a:solidFill>
                <a:latin typeface="黑体" panose="02010609060101010101" pitchFamily="49" charset="-122"/>
                <a:ea typeface="黑体" panose="02010609060101010101" pitchFamily="49" charset="-122"/>
                <a:cs typeface="Times New Roman" panose="02020603050405020304" pitchFamily="18" charset="0"/>
              </a:rPr>
              <a:t>功能齐全的地震道集处理</a:t>
            </a:r>
          </a:p>
        </p:txBody>
      </p:sp>
      <p:grpSp>
        <p:nvGrpSpPr>
          <p:cNvPr id="77" name="组合 76"/>
          <p:cNvGrpSpPr/>
          <p:nvPr/>
        </p:nvGrpSpPr>
        <p:grpSpPr>
          <a:xfrm>
            <a:off x="3442010" y="1524000"/>
            <a:ext cx="2958790" cy="1896973"/>
            <a:chOff x="207593" y="7025641"/>
            <a:chExt cx="2601303" cy="1896973"/>
          </a:xfrm>
        </p:grpSpPr>
        <p:sp>
          <p:nvSpPr>
            <p:cNvPr id="79" name="object 9"/>
            <p:cNvSpPr txBox="1"/>
            <p:nvPr/>
          </p:nvSpPr>
          <p:spPr>
            <a:xfrm>
              <a:off x="218096" y="7025641"/>
              <a:ext cx="2590800" cy="401392"/>
            </a:xfrm>
            <a:prstGeom prst="rect">
              <a:avLst/>
            </a:prstGeom>
          </p:spPr>
          <p:txBody>
            <a:bodyPr vert="horz" wrap="square" lIns="0" tIns="12700" rIns="0" bIns="0" rtlCol="0">
              <a:spAutoFit/>
            </a:bodyPr>
            <a:lstStyle/>
            <a:p>
              <a:pPr marL="171450" indent="-171450" algn="just">
                <a:lnSpc>
                  <a:spcPct val="150000"/>
                </a:lnSpc>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支持</a:t>
              </a:r>
              <a:r>
                <a:rPr lang="en-US" altLang="zh-CN" sz="900" dirty="0">
                  <a:latin typeface="Arial" panose="020B0604020202020204" pitchFamily="34" charset="0"/>
                  <a:ea typeface="黑体" panose="02010609060101010101" pitchFamily="49" charset="-122"/>
                  <a:cs typeface="Arial" panose="020B0604020202020204" pitchFamily="34" charset="0"/>
                </a:rPr>
                <a:t>SEGY</a:t>
              </a:r>
              <a:r>
                <a:rPr lang="zh-CN" altLang="en-US" sz="900" dirty="0">
                  <a:latin typeface="Arial" panose="020B0604020202020204" pitchFamily="34" charset="0"/>
                  <a:ea typeface="黑体" panose="02010609060101010101" pitchFamily="49" charset="-122"/>
                  <a:cs typeface="Arial" panose="020B0604020202020204" pitchFamily="34" charset="0"/>
                </a:rPr>
                <a:t>外部格式道集处理，可用于储层预测生产项目</a:t>
              </a:r>
            </a:p>
          </p:txBody>
        </p:sp>
        <p:sp>
          <p:nvSpPr>
            <p:cNvPr id="80" name="object 9"/>
            <p:cNvSpPr txBox="1"/>
            <p:nvPr/>
          </p:nvSpPr>
          <p:spPr>
            <a:xfrm>
              <a:off x="207593" y="7559041"/>
              <a:ext cx="2590800" cy="193643"/>
            </a:xfrm>
            <a:prstGeom prst="rect">
              <a:avLst/>
            </a:prstGeom>
          </p:spPr>
          <p:txBody>
            <a:bodyPr vert="horz" wrap="square" lIns="0" tIns="12700" rIns="0" bIns="0" rtlCol="0">
              <a:spAutoFit/>
            </a:bodyPr>
            <a:lstStyle/>
            <a:p>
              <a:pPr marL="171450" indent="-171450" algn="just">
                <a:lnSpc>
                  <a:spcPct val="150000"/>
                </a:lnSpc>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道集切除、滤波、全叠加、部分叠加</a:t>
              </a:r>
            </a:p>
          </p:txBody>
        </p:sp>
        <p:sp>
          <p:nvSpPr>
            <p:cNvPr id="81" name="object 9"/>
            <p:cNvSpPr txBox="1"/>
            <p:nvPr/>
          </p:nvSpPr>
          <p:spPr>
            <a:xfrm>
              <a:off x="207593" y="7940041"/>
              <a:ext cx="2590800" cy="193643"/>
            </a:xfrm>
            <a:prstGeom prst="rect">
              <a:avLst/>
            </a:prstGeom>
          </p:spPr>
          <p:txBody>
            <a:bodyPr vert="horz" wrap="square" lIns="0" tIns="12700" rIns="0" bIns="0" rtlCol="0">
              <a:spAutoFit/>
            </a:bodyPr>
            <a:lstStyle/>
            <a:p>
              <a:pPr marL="171450" indent="-171450" algn="just">
                <a:lnSpc>
                  <a:spcPct val="150000"/>
                </a:lnSpc>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道集随机噪音及相干噪音压制</a:t>
              </a:r>
            </a:p>
          </p:txBody>
        </p:sp>
        <p:sp>
          <p:nvSpPr>
            <p:cNvPr id="82" name="object 9"/>
            <p:cNvSpPr txBox="1"/>
            <p:nvPr/>
          </p:nvSpPr>
          <p:spPr>
            <a:xfrm>
              <a:off x="207593" y="8321041"/>
              <a:ext cx="2590800" cy="220573"/>
            </a:xfrm>
            <a:prstGeom prst="rect">
              <a:avLst/>
            </a:prstGeom>
          </p:spPr>
          <p:txBody>
            <a:bodyPr vert="horz" wrap="square" lIns="0" tIns="12700" rIns="0" bIns="0" rtlCol="0">
              <a:spAutoFit/>
            </a:bodyPr>
            <a:lstStyle/>
            <a:p>
              <a:pPr marL="171450" indent="-171450" algn="just">
                <a:lnSpc>
                  <a:spcPct val="150000"/>
                </a:lnSpc>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特色道集拉平处理</a:t>
              </a:r>
            </a:p>
          </p:txBody>
        </p:sp>
        <p:sp>
          <p:nvSpPr>
            <p:cNvPr id="84" name="object 9"/>
            <p:cNvSpPr txBox="1"/>
            <p:nvPr/>
          </p:nvSpPr>
          <p:spPr>
            <a:xfrm>
              <a:off x="207593" y="8702041"/>
              <a:ext cx="2590800" cy="220573"/>
            </a:xfrm>
            <a:prstGeom prst="rect">
              <a:avLst/>
            </a:prstGeom>
          </p:spPr>
          <p:txBody>
            <a:bodyPr vert="horz" wrap="square" lIns="0" tIns="12700" rIns="0" bIns="0" rtlCol="0">
              <a:spAutoFit/>
            </a:bodyPr>
            <a:lstStyle/>
            <a:p>
              <a:pPr marL="171450" indent="-171450" algn="just">
                <a:lnSpc>
                  <a:spcPct val="150000"/>
                </a:lnSpc>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提高分辨率处理</a:t>
              </a:r>
            </a:p>
          </p:txBody>
        </p:sp>
      </p:grpSp>
      <p:sp>
        <p:nvSpPr>
          <p:cNvPr id="78" name="矩形 77"/>
          <p:cNvSpPr/>
          <p:nvPr/>
        </p:nvSpPr>
        <p:spPr>
          <a:xfrm>
            <a:off x="3200400" y="838200"/>
            <a:ext cx="817756" cy="461665"/>
          </a:xfrm>
          <a:prstGeom prst="rect">
            <a:avLst/>
          </a:prstGeom>
        </p:spPr>
        <p:txBody>
          <a:bodyPr wrap="square">
            <a:spAutoFit/>
          </a:bodyPr>
          <a:lstStyle/>
          <a:p>
            <a:r>
              <a:rPr lang="en-US" altLang="zh-CN" sz="2400" dirty="0">
                <a:solidFill>
                  <a:srgbClr val="EB7112"/>
                </a:solidFill>
                <a:latin typeface="Impact" panose="020B0806030902050204" pitchFamily="34" charset="0"/>
                <a:ea typeface="黑体" panose="02010609060101010101" pitchFamily="49" charset="-122"/>
                <a:cs typeface="Times New Roman" panose="02020603050405020304" pitchFamily="18" charset="0"/>
              </a:rPr>
              <a:t>07</a:t>
            </a:r>
            <a:endParaRPr lang="zh-CN" altLang="en-US" sz="2400" dirty="0">
              <a:solidFill>
                <a:srgbClr val="EB7112"/>
              </a:solidFill>
              <a:latin typeface="Impact" panose="020B0806030902050204" pitchFamily="34" charset="0"/>
              <a:ea typeface="黑体" panose="02010609060101010101" pitchFamily="49" charset="-122"/>
              <a:cs typeface="Times New Roman" panose="02020603050405020304" pitchFamily="18" charset="0"/>
            </a:endParaRPr>
          </a:p>
        </p:txBody>
      </p:sp>
      <p:grpSp>
        <p:nvGrpSpPr>
          <p:cNvPr id="89" name="组合 88"/>
          <p:cNvGrpSpPr/>
          <p:nvPr/>
        </p:nvGrpSpPr>
        <p:grpSpPr>
          <a:xfrm>
            <a:off x="3429000" y="4724400"/>
            <a:ext cx="3505200" cy="1744573"/>
            <a:chOff x="718111" y="6847116"/>
            <a:chExt cx="2577737" cy="1744573"/>
          </a:xfrm>
        </p:grpSpPr>
        <p:sp>
          <p:nvSpPr>
            <p:cNvPr id="92" name="object 9"/>
            <p:cNvSpPr txBox="1"/>
            <p:nvPr/>
          </p:nvSpPr>
          <p:spPr>
            <a:xfrm>
              <a:off x="718111" y="6847116"/>
              <a:ext cx="2022088" cy="220573"/>
            </a:xfrm>
            <a:prstGeom prst="rect">
              <a:avLst/>
            </a:prstGeom>
          </p:spPr>
          <p:txBody>
            <a:bodyPr vert="horz" wrap="square" lIns="0" tIns="12700" rIns="0" bIns="0" rtlCol="0">
              <a:spAutoFit/>
            </a:bodyPr>
            <a:lstStyle/>
            <a:p>
              <a:pPr marL="285750" indent="-285750" algn="just">
                <a:lnSpc>
                  <a:spcPct val="150000"/>
                </a:lnSpc>
                <a:buClr>
                  <a:schemeClr val="accent6">
                    <a:lumMod val="75000"/>
                  </a:schemeClr>
                </a:buClr>
                <a:buSzPct val="100000"/>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可媲美商业软件效果的稀疏脉冲反演</a:t>
              </a:r>
            </a:p>
          </p:txBody>
        </p:sp>
        <p:sp>
          <p:nvSpPr>
            <p:cNvPr id="93" name="object 9"/>
            <p:cNvSpPr txBox="1"/>
            <p:nvPr/>
          </p:nvSpPr>
          <p:spPr>
            <a:xfrm>
              <a:off x="718111" y="7151916"/>
              <a:ext cx="2022088" cy="220573"/>
            </a:xfrm>
            <a:prstGeom prst="rect">
              <a:avLst/>
            </a:prstGeom>
          </p:spPr>
          <p:txBody>
            <a:bodyPr vert="horz" wrap="square" lIns="0" tIns="12700" rIns="0" bIns="0" rtlCol="0">
              <a:spAutoFit/>
            </a:bodyPr>
            <a:lstStyle/>
            <a:p>
              <a:pPr marL="285750" indent="-285750" algn="just">
                <a:lnSpc>
                  <a:spcPct val="150000"/>
                </a:lnSpc>
                <a:buClr>
                  <a:schemeClr val="accent6">
                    <a:lumMod val="75000"/>
                  </a:schemeClr>
                </a:buClr>
                <a:buSzPct val="100000"/>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支持滤波及频率合并</a:t>
              </a:r>
            </a:p>
          </p:txBody>
        </p:sp>
        <p:sp>
          <p:nvSpPr>
            <p:cNvPr id="94" name="object 9"/>
            <p:cNvSpPr txBox="1"/>
            <p:nvPr/>
          </p:nvSpPr>
          <p:spPr>
            <a:xfrm>
              <a:off x="718111" y="7456716"/>
              <a:ext cx="2022089" cy="220573"/>
            </a:xfrm>
            <a:prstGeom prst="rect">
              <a:avLst/>
            </a:prstGeom>
          </p:spPr>
          <p:txBody>
            <a:bodyPr vert="horz" wrap="square" lIns="0" tIns="12700" rIns="0" bIns="0" rtlCol="0">
              <a:spAutoFit/>
            </a:bodyPr>
            <a:lstStyle/>
            <a:p>
              <a:pPr marL="285750" indent="-285750" algn="just">
                <a:lnSpc>
                  <a:spcPct val="150000"/>
                </a:lnSpc>
                <a:buClr>
                  <a:schemeClr val="accent6">
                    <a:lumMod val="75000"/>
                  </a:schemeClr>
                </a:buClr>
                <a:buSzPct val="100000"/>
                <a:buFont typeface="Wingdings" panose="05000000000000000000" pitchFamily="2" charset="2"/>
                <a:buChar char="n"/>
              </a:pPr>
              <a:r>
                <a:rPr lang="en-US" altLang="zh-CN" sz="900" dirty="0">
                  <a:latin typeface="Arial" panose="020B0604020202020204" pitchFamily="34" charset="0"/>
                  <a:ea typeface="黑体" panose="02010609060101010101" pitchFamily="49" charset="-122"/>
                  <a:cs typeface="Arial" panose="020B0604020202020204" pitchFamily="34" charset="0"/>
                </a:rPr>
                <a:t>AVO</a:t>
              </a:r>
              <a:r>
                <a:rPr lang="zh-CN" altLang="en-US" sz="900" dirty="0">
                  <a:latin typeface="Arial" panose="020B0604020202020204" pitchFamily="34" charset="0"/>
                  <a:ea typeface="黑体" panose="02010609060101010101" pitchFamily="49" charset="-122"/>
                  <a:cs typeface="Arial" panose="020B0604020202020204" pitchFamily="34" charset="0"/>
                </a:rPr>
                <a:t>属性分析（</a:t>
              </a:r>
              <a:r>
                <a:rPr lang="en-US" altLang="zh-CN" sz="900" dirty="0">
                  <a:latin typeface="Arial" panose="020B0604020202020204" pitchFamily="34" charset="0"/>
                  <a:ea typeface="黑体" panose="02010609060101010101" pitchFamily="49" charset="-122"/>
                  <a:cs typeface="Arial" panose="020B0604020202020204" pitchFamily="34" charset="0"/>
                </a:rPr>
                <a:t>P</a:t>
              </a:r>
              <a:r>
                <a:rPr lang="zh-CN" altLang="en-US" sz="900" dirty="0">
                  <a:latin typeface="Arial" panose="020B0604020202020204" pitchFamily="34" charset="0"/>
                  <a:ea typeface="黑体" panose="02010609060101010101" pitchFamily="49" charset="-122"/>
                  <a:cs typeface="Arial" panose="020B0604020202020204" pitchFamily="34" charset="0"/>
                </a:rPr>
                <a:t>、</a:t>
              </a:r>
              <a:r>
                <a:rPr lang="en-US" altLang="zh-CN" sz="900" dirty="0">
                  <a:latin typeface="Arial" panose="020B0604020202020204" pitchFamily="34" charset="0"/>
                  <a:ea typeface="黑体" panose="02010609060101010101" pitchFamily="49" charset="-122"/>
                  <a:cs typeface="Arial" panose="020B0604020202020204" pitchFamily="34" charset="0"/>
                </a:rPr>
                <a:t>G…</a:t>
              </a:r>
              <a:r>
                <a:rPr lang="zh-CN" altLang="en-US" sz="900" dirty="0">
                  <a:latin typeface="Arial" panose="020B0604020202020204" pitchFamily="34" charset="0"/>
                  <a:ea typeface="黑体" panose="02010609060101010101" pitchFamily="49" charset="-122"/>
                  <a:cs typeface="Arial" panose="020B0604020202020204" pitchFamily="34" charset="0"/>
                </a:rPr>
                <a:t>）</a:t>
              </a:r>
            </a:p>
          </p:txBody>
        </p:sp>
        <p:sp>
          <p:nvSpPr>
            <p:cNvPr id="95" name="object 9"/>
            <p:cNvSpPr txBox="1"/>
            <p:nvPr/>
          </p:nvSpPr>
          <p:spPr>
            <a:xfrm>
              <a:off x="718111" y="7761516"/>
              <a:ext cx="2577737" cy="220573"/>
            </a:xfrm>
            <a:prstGeom prst="rect">
              <a:avLst/>
            </a:prstGeom>
          </p:spPr>
          <p:txBody>
            <a:bodyPr vert="horz" wrap="square" lIns="0" tIns="12700" rIns="0" bIns="0" rtlCol="0">
              <a:spAutoFit/>
            </a:bodyPr>
            <a:lstStyle/>
            <a:p>
              <a:pPr marL="285750" indent="-285750" algn="just">
                <a:lnSpc>
                  <a:spcPct val="150000"/>
                </a:lnSpc>
                <a:buClr>
                  <a:schemeClr val="accent6">
                    <a:lumMod val="75000"/>
                  </a:schemeClr>
                </a:buClr>
                <a:buSzPct val="100000"/>
                <a:buFont typeface="Wingdings" panose="05000000000000000000" pitchFamily="2" charset="2"/>
                <a:buChar char="n"/>
              </a:pPr>
              <a:r>
                <a:rPr lang="en-US" altLang="zh-CN" sz="900" dirty="0">
                  <a:latin typeface="Arial" panose="020B0604020202020204" pitchFamily="34" charset="0"/>
                  <a:ea typeface="黑体" panose="02010609060101010101" pitchFamily="49" charset="-122"/>
                  <a:cs typeface="Arial" panose="020B0604020202020204" pitchFamily="34" charset="0"/>
                </a:rPr>
                <a:t>Wedge</a:t>
              </a:r>
              <a:r>
                <a:rPr lang="zh-CN" altLang="en-US" sz="900" dirty="0">
                  <a:latin typeface="Arial" panose="020B0604020202020204" pitchFamily="34" charset="0"/>
                  <a:ea typeface="黑体" panose="02010609060101010101" pitchFamily="49" charset="-122"/>
                  <a:cs typeface="Arial" panose="020B0604020202020204" pitchFamily="34" charset="0"/>
                </a:rPr>
                <a:t>调谐曲线分析</a:t>
              </a:r>
            </a:p>
          </p:txBody>
        </p:sp>
        <p:sp>
          <p:nvSpPr>
            <p:cNvPr id="96" name="object 9"/>
            <p:cNvSpPr txBox="1"/>
            <p:nvPr/>
          </p:nvSpPr>
          <p:spPr>
            <a:xfrm>
              <a:off x="718111" y="8051465"/>
              <a:ext cx="2577737" cy="220573"/>
            </a:xfrm>
            <a:prstGeom prst="rect">
              <a:avLst/>
            </a:prstGeom>
          </p:spPr>
          <p:txBody>
            <a:bodyPr vert="horz" wrap="square" lIns="0" tIns="12700" rIns="0" bIns="0" rtlCol="0">
              <a:spAutoFit/>
            </a:bodyPr>
            <a:lstStyle/>
            <a:p>
              <a:pPr marL="285750" indent="-285750" algn="just">
                <a:lnSpc>
                  <a:spcPct val="150000"/>
                </a:lnSpc>
                <a:buClr>
                  <a:schemeClr val="accent6">
                    <a:lumMod val="75000"/>
                  </a:schemeClr>
                </a:buClr>
                <a:buSzPct val="100000"/>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地震多种属性分析</a:t>
              </a:r>
            </a:p>
          </p:txBody>
        </p:sp>
        <p:sp>
          <p:nvSpPr>
            <p:cNvPr id="97" name="object 9"/>
            <p:cNvSpPr txBox="1"/>
            <p:nvPr/>
          </p:nvSpPr>
          <p:spPr>
            <a:xfrm>
              <a:off x="718111" y="8371116"/>
              <a:ext cx="2577737" cy="220573"/>
            </a:xfrm>
            <a:prstGeom prst="rect">
              <a:avLst/>
            </a:prstGeom>
          </p:spPr>
          <p:txBody>
            <a:bodyPr vert="horz" wrap="square" lIns="0" tIns="12700" rIns="0" bIns="0" rtlCol="0">
              <a:spAutoFit/>
            </a:bodyPr>
            <a:lstStyle/>
            <a:p>
              <a:pPr marL="285750" indent="-285750" algn="just">
                <a:lnSpc>
                  <a:spcPct val="150000"/>
                </a:lnSpc>
                <a:buClr>
                  <a:schemeClr val="accent6">
                    <a:lumMod val="75000"/>
                  </a:schemeClr>
                </a:buClr>
                <a:buSzPct val="100000"/>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反射系数分析</a:t>
              </a:r>
            </a:p>
          </p:txBody>
        </p:sp>
      </p:grpSp>
      <p:sp>
        <p:nvSpPr>
          <p:cNvPr id="90" name="矩形 89"/>
          <p:cNvSpPr/>
          <p:nvPr/>
        </p:nvSpPr>
        <p:spPr>
          <a:xfrm>
            <a:off x="3581400" y="4267200"/>
            <a:ext cx="3124200" cy="261610"/>
          </a:xfrm>
          <a:prstGeom prst="rect">
            <a:avLst/>
          </a:prstGeom>
        </p:spPr>
        <p:txBody>
          <a:bodyPr wrap="square">
            <a:spAutoFit/>
          </a:bodyPr>
          <a:lstStyle/>
          <a:p>
            <a:r>
              <a:rPr lang="zh-CN" altLang="en-US" sz="1100" b="1" dirty="0">
                <a:solidFill>
                  <a:srgbClr val="EB7112"/>
                </a:solidFill>
                <a:latin typeface="Arial" panose="020B0604020202020204" pitchFamily="34" charset="0"/>
                <a:ea typeface="黑体" panose="02010609060101010101" pitchFamily="49" charset="-122"/>
                <a:cs typeface="Arial" panose="020B0604020202020204" pitchFamily="34" charset="0"/>
              </a:rPr>
              <a:t>一键反演及</a:t>
            </a:r>
            <a:r>
              <a:rPr lang="en-US" altLang="zh-CN" sz="1100" b="1" dirty="0">
                <a:solidFill>
                  <a:srgbClr val="EB7112"/>
                </a:solidFill>
                <a:latin typeface="Arial" panose="020B0604020202020204" pitchFamily="34" charset="0"/>
                <a:ea typeface="黑体" panose="02010609060101010101" pitchFamily="49" charset="-122"/>
                <a:cs typeface="Arial" panose="020B0604020202020204" pitchFamily="34" charset="0"/>
              </a:rPr>
              <a:t>AVO</a:t>
            </a:r>
            <a:r>
              <a:rPr lang="zh-CN" altLang="en-US" sz="1100" b="1" dirty="0">
                <a:solidFill>
                  <a:srgbClr val="EB7112"/>
                </a:solidFill>
                <a:latin typeface="Arial" panose="020B0604020202020204" pitchFamily="34" charset="0"/>
                <a:ea typeface="黑体" panose="02010609060101010101" pitchFamily="49" charset="-122"/>
                <a:cs typeface="Arial" panose="020B0604020202020204" pitchFamily="34" charset="0"/>
              </a:rPr>
              <a:t>属性分析</a:t>
            </a:r>
          </a:p>
        </p:txBody>
      </p:sp>
      <p:sp>
        <p:nvSpPr>
          <p:cNvPr id="91" name="矩形 90"/>
          <p:cNvSpPr/>
          <p:nvPr/>
        </p:nvSpPr>
        <p:spPr>
          <a:xfrm>
            <a:off x="3200400" y="4038600"/>
            <a:ext cx="838200" cy="461665"/>
          </a:xfrm>
          <a:prstGeom prst="rect">
            <a:avLst/>
          </a:prstGeom>
        </p:spPr>
        <p:txBody>
          <a:bodyPr wrap="square">
            <a:spAutoFit/>
          </a:bodyPr>
          <a:lstStyle/>
          <a:p>
            <a:r>
              <a:rPr lang="en-US" altLang="zh-CN" sz="2400" dirty="0">
                <a:solidFill>
                  <a:srgbClr val="EB7112"/>
                </a:solidFill>
                <a:latin typeface="Impact" panose="020B0806030902050204" pitchFamily="34" charset="0"/>
                <a:ea typeface="黑体" panose="02010609060101010101" pitchFamily="49" charset="-122"/>
                <a:cs typeface="Times New Roman" panose="02020603050405020304" pitchFamily="18" charset="0"/>
              </a:rPr>
              <a:t>08</a:t>
            </a:r>
            <a:endParaRPr lang="zh-CN" altLang="en-US" sz="2400" dirty="0">
              <a:solidFill>
                <a:srgbClr val="EB7112"/>
              </a:solidFill>
              <a:latin typeface="Impact" panose="020B0806030902050204" pitchFamily="34" charset="0"/>
              <a:ea typeface="黑体" panose="02010609060101010101" pitchFamily="49" charset="-122"/>
              <a:cs typeface="Times New Roman" panose="02020603050405020304" pitchFamily="18" charset="0"/>
            </a:endParaRPr>
          </a:p>
        </p:txBody>
      </p:sp>
      <p:grpSp>
        <p:nvGrpSpPr>
          <p:cNvPr id="116" name="组合 115"/>
          <p:cNvGrpSpPr/>
          <p:nvPr/>
        </p:nvGrpSpPr>
        <p:grpSpPr>
          <a:xfrm>
            <a:off x="3429001" y="7648545"/>
            <a:ext cx="2895600" cy="1562472"/>
            <a:chOff x="699558" y="1566446"/>
            <a:chExt cx="2850452" cy="1562472"/>
          </a:xfrm>
        </p:grpSpPr>
        <p:sp>
          <p:nvSpPr>
            <p:cNvPr id="126" name="object 9"/>
            <p:cNvSpPr txBox="1"/>
            <p:nvPr/>
          </p:nvSpPr>
          <p:spPr>
            <a:xfrm>
              <a:off x="716433" y="1566446"/>
              <a:ext cx="2833577" cy="428322"/>
            </a:xfrm>
            <a:prstGeom prst="rect">
              <a:avLst/>
            </a:prstGeom>
          </p:spPr>
          <p:txBody>
            <a:bodyPr vert="horz" wrap="square" lIns="0" tIns="12700" rIns="0" bIns="0" rtlCol="0">
              <a:spAutoFit/>
            </a:bodyPr>
            <a:lstStyle/>
            <a:p>
              <a:pPr marL="285750" indent="-285750" algn="just">
                <a:lnSpc>
                  <a:spcPct val="150000"/>
                </a:lnSpc>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内嵌</a:t>
              </a:r>
              <a:r>
                <a:rPr lang="en-US" altLang="zh-CN" sz="900" dirty="0">
                  <a:latin typeface="Arial" panose="020B0604020202020204" pitchFamily="34" charset="0"/>
                  <a:ea typeface="黑体" panose="02010609060101010101" pitchFamily="49" charset="-122"/>
                  <a:cs typeface="Arial" panose="020B0604020202020204" pitchFamily="34" charset="0"/>
                </a:rPr>
                <a:t>Python</a:t>
              </a:r>
              <a:r>
                <a:rPr lang="zh-CN" altLang="en-US" sz="900" dirty="0">
                  <a:latin typeface="Arial" panose="020B0604020202020204" pitchFamily="34" charset="0"/>
                  <a:ea typeface="黑体" panose="02010609060101010101" pitchFamily="49" charset="-122"/>
                  <a:cs typeface="Arial" panose="020B0604020202020204" pitchFamily="34" charset="0"/>
                </a:rPr>
                <a:t>原生编程环境，用户可自主进行</a:t>
              </a:r>
              <a:r>
                <a:rPr lang="en-US" altLang="zh-CN" sz="900" dirty="0">
                  <a:latin typeface="Arial" panose="020B0604020202020204" pitchFamily="34" charset="0"/>
                  <a:ea typeface="黑体" panose="02010609060101010101" pitchFamily="49" charset="-122"/>
                  <a:cs typeface="Arial" panose="020B0604020202020204" pitchFamily="34" charset="0"/>
                </a:rPr>
                <a:t>Python</a:t>
              </a:r>
              <a:r>
                <a:rPr lang="zh-CN" altLang="en-US" sz="900" dirty="0">
                  <a:latin typeface="Arial" panose="020B0604020202020204" pitchFamily="34" charset="0"/>
                  <a:ea typeface="黑体" panose="02010609060101010101" pitchFamily="49" charset="-122"/>
                  <a:cs typeface="Arial" panose="020B0604020202020204" pitchFamily="34" charset="0"/>
                </a:rPr>
                <a:t>算法开发</a:t>
              </a:r>
            </a:p>
          </p:txBody>
        </p:sp>
        <p:sp>
          <p:nvSpPr>
            <p:cNvPr id="128" name="object 9"/>
            <p:cNvSpPr txBox="1"/>
            <p:nvPr/>
          </p:nvSpPr>
          <p:spPr>
            <a:xfrm>
              <a:off x="716433" y="2023646"/>
              <a:ext cx="2833576" cy="428322"/>
            </a:xfrm>
            <a:prstGeom prst="rect">
              <a:avLst/>
            </a:prstGeom>
          </p:spPr>
          <p:txBody>
            <a:bodyPr vert="horz" wrap="square" lIns="0" tIns="12700" rIns="0" bIns="0" rtlCol="0">
              <a:spAutoFit/>
            </a:bodyPr>
            <a:lstStyle/>
            <a:p>
              <a:pPr marL="285750" indent="-285750" algn="just">
                <a:lnSpc>
                  <a:spcPct val="150000"/>
                </a:lnSpc>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支持各种</a:t>
              </a:r>
              <a:r>
                <a:rPr lang="en-US" altLang="zh-CN" sz="900" dirty="0">
                  <a:latin typeface="Arial" panose="020B0604020202020204" pitchFamily="34" charset="0"/>
                  <a:ea typeface="黑体" panose="02010609060101010101" pitchFamily="49" charset="-122"/>
                  <a:cs typeface="Arial" panose="020B0604020202020204" pitchFamily="34" charset="0"/>
                </a:rPr>
                <a:t>Python</a:t>
              </a:r>
              <a:r>
                <a:rPr lang="zh-CN" altLang="en-US" sz="900" dirty="0">
                  <a:latin typeface="Arial" panose="020B0604020202020204" pitchFamily="34" charset="0"/>
                  <a:ea typeface="黑体" panose="02010609060101010101" pitchFamily="49" charset="-122"/>
                  <a:cs typeface="Arial" panose="020B0604020202020204" pitchFamily="34" charset="0"/>
                </a:rPr>
                <a:t>算法及库导入，可以充分利用各种</a:t>
              </a:r>
              <a:r>
                <a:rPr lang="en-US" altLang="zh-CN" sz="900" dirty="0">
                  <a:latin typeface="Arial" panose="020B0604020202020204" pitchFamily="34" charset="0"/>
                  <a:ea typeface="黑体" panose="02010609060101010101" pitchFamily="49" charset="-122"/>
                  <a:cs typeface="Arial" panose="020B0604020202020204" pitchFamily="34" charset="0"/>
                </a:rPr>
                <a:t>Python</a:t>
              </a:r>
              <a:r>
                <a:rPr lang="zh-CN" altLang="en-US" sz="900" dirty="0">
                  <a:latin typeface="Arial" panose="020B0604020202020204" pitchFamily="34" charset="0"/>
                  <a:ea typeface="黑体" panose="02010609060101010101" pitchFamily="49" charset="-122"/>
                  <a:cs typeface="Arial" panose="020B0604020202020204" pitchFamily="34" charset="0"/>
                </a:rPr>
                <a:t>算法资源</a:t>
              </a:r>
            </a:p>
          </p:txBody>
        </p:sp>
        <p:sp>
          <p:nvSpPr>
            <p:cNvPr id="129" name="object 9"/>
            <p:cNvSpPr txBox="1"/>
            <p:nvPr/>
          </p:nvSpPr>
          <p:spPr>
            <a:xfrm>
              <a:off x="716433" y="2557046"/>
              <a:ext cx="2833576" cy="220573"/>
            </a:xfrm>
            <a:prstGeom prst="rect">
              <a:avLst/>
            </a:prstGeom>
          </p:spPr>
          <p:txBody>
            <a:bodyPr vert="horz" wrap="square" lIns="0" tIns="12700" rIns="0" bIns="0" rtlCol="0">
              <a:spAutoFit/>
            </a:bodyPr>
            <a:lstStyle/>
            <a:p>
              <a:pPr marL="285750" indent="-285750" algn="just">
                <a:lnSpc>
                  <a:spcPct val="150000"/>
                </a:lnSpc>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集成常用</a:t>
              </a:r>
              <a:r>
                <a:rPr lang="en-US" altLang="zh-CN" sz="900" dirty="0">
                  <a:latin typeface="Arial" panose="020B0604020202020204" pitchFamily="34" charset="0"/>
                  <a:ea typeface="黑体" panose="02010609060101010101" pitchFamily="49" charset="-122"/>
                  <a:cs typeface="Arial" panose="020B0604020202020204" pitchFamily="34" charset="0"/>
                </a:rPr>
                <a:t>CWP/SU</a:t>
              </a:r>
              <a:r>
                <a:rPr lang="zh-CN" altLang="en-US" sz="900" dirty="0">
                  <a:latin typeface="Arial" panose="020B0604020202020204" pitchFamily="34" charset="0"/>
                  <a:ea typeface="黑体" panose="02010609060101010101" pitchFamily="49" charset="-122"/>
                  <a:cs typeface="Arial" panose="020B0604020202020204" pitchFamily="34" charset="0"/>
                </a:rPr>
                <a:t>算法</a:t>
              </a:r>
            </a:p>
          </p:txBody>
        </p:sp>
        <p:sp>
          <p:nvSpPr>
            <p:cNvPr id="132" name="object 9"/>
            <p:cNvSpPr txBox="1"/>
            <p:nvPr/>
          </p:nvSpPr>
          <p:spPr>
            <a:xfrm>
              <a:off x="699558" y="2908345"/>
              <a:ext cx="2833575" cy="220573"/>
            </a:xfrm>
            <a:prstGeom prst="rect">
              <a:avLst/>
            </a:prstGeom>
          </p:spPr>
          <p:txBody>
            <a:bodyPr vert="horz" wrap="square" lIns="0" tIns="12700" rIns="0" bIns="0" rtlCol="0">
              <a:spAutoFit/>
            </a:bodyPr>
            <a:lstStyle/>
            <a:p>
              <a:pPr marL="285750" indent="-285750" algn="just">
                <a:lnSpc>
                  <a:spcPct val="150000"/>
                </a:lnSpc>
                <a:buClr>
                  <a:schemeClr val="accent6">
                    <a:lumMod val="75000"/>
                  </a:schemeClr>
                </a:buClr>
                <a:buFont typeface="Wingdings" panose="05000000000000000000" pitchFamily="2" charset="2"/>
                <a:buChar char="n"/>
              </a:pPr>
              <a:r>
                <a:rPr lang="zh-CN" altLang="en-US" sz="900" dirty="0">
                  <a:latin typeface="Arial" panose="020B0604020202020204" pitchFamily="34" charset="0"/>
                  <a:ea typeface="黑体" panose="02010609060101010101" pitchFamily="49" charset="-122"/>
                  <a:cs typeface="Arial" panose="020B0604020202020204" pitchFamily="34" charset="0"/>
                </a:rPr>
                <a:t>内置灵活的数据访问接口</a:t>
              </a:r>
            </a:p>
          </p:txBody>
        </p:sp>
      </p:grpSp>
      <p:sp>
        <p:nvSpPr>
          <p:cNvPr id="124" name="矩形 123"/>
          <p:cNvSpPr/>
          <p:nvPr/>
        </p:nvSpPr>
        <p:spPr>
          <a:xfrm>
            <a:off x="3581400" y="7236767"/>
            <a:ext cx="2133600" cy="261610"/>
          </a:xfrm>
          <a:prstGeom prst="rect">
            <a:avLst/>
          </a:prstGeom>
        </p:spPr>
        <p:txBody>
          <a:bodyPr wrap="square">
            <a:spAutoFit/>
          </a:bodyPr>
          <a:lstStyle/>
          <a:p>
            <a:r>
              <a:rPr lang="zh-CN" altLang="en-US" sz="1100" b="1" dirty="0">
                <a:solidFill>
                  <a:srgbClr val="EC6900"/>
                </a:solidFill>
                <a:latin typeface="Arial" panose="020B0604020202020204" pitchFamily="34" charset="0"/>
                <a:ea typeface="黑体" panose="02010609060101010101" pitchFamily="49" charset="-122"/>
                <a:cs typeface="Arial" panose="020B0604020202020204" pitchFamily="34" charset="0"/>
              </a:rPr>
              <a:t>支持</a:t>
            </a:r>
            <a:r>
              <a:rPr lang="en-US" altLang="zh-CN" sz="1100" b="1" dirty="0">
                <a:solidFill>
                  <a:srgbClr val="EC6900"/>
                </a:solidFill>
                <a:latin typeface="Arial" panose="020B0604020202020204" pitchFamily="34" charset="0"/>
                <a:ea typeface="黑体" panose="02010609060101010101" pitchFamily="49" charset="-122"/>
                <a:cs typeface="Arial" panose="020B0604020202020204" pitchFamily="34" charset="0"/>
              </a:rPr>
              <a:t>Python</a:t>
            </a:r>
            <a:r>
              <a:rPr lang="zh-CN" altLang="en-US" sz="1100" b="1" dirty="0">
                <a:solidFill>
                  <a:srgbClr val="EC6900"/>
                </a:solidFill>
                <a:latin typeface="Arial" panose="020B0604020202020204" pitchFamily="34" charset="0"/>
                <a:ea typeface="黑体" panose="02010609060101010101" pitchFamily="49" charset="-122"/>
                <a:cs typeface="Arial" panose="020B0604020202020204" pitchFamily="34" charset="0"/>
              </a:rPr>
              <a:t>接口及算法扩展</a:t>
            </a:r>
            <a:endParaRPr lang="en-US" altLang="zh-CN" sz="1100" b="1" dirty="0">
              <a:solidFill>
                <a:srgbClr val="EC6900"/>
              </a:solidFill>
              <a:latin typeface="Arial" panose="020B0604020202020204" pitchFamily="34" charset="0"/>
              <a:ea typeface="黑体" panose="02010609060101010101" pitchFamily="49" charset="-122"/>
              <a:cs typeface="Arial" panose="020B0604020202020204" pitchFamily="34" charset="0"/>
            </a:endParaRPr>
          </a:p>
        </p:txBody>
      </p:sp>
      <p:sp>
        <p:nvSpPr>
          <p:cNvPr id="125" name="矩形 124"/>
          <p:cNvSpPr/>
          <p:nvPr/>
        </p:nvSpPr>
        <p:spPr>
          <a:xfrm>
            <a:off x="3200400" y="7008167"/>
            <a:ext cx="838200" cy="461665"/>
          </a:xfrm>
          <a:prstGeom prst="rect">
            <a:avLst/>
          </a:prstGeom>
        </p:spPr>
        <p:txBody>
          <a:bodyPr wrap="square">
            <a:spAutoFit/>
          </a:bodyPr>
          <a:lstStyle/>
          <a:p>
            <a:r>
              <a:rPr lang="en-US" altLang="zh-CN" sz="2400" dirty="0">
                <a:solidFill>
                  <a:srgbClr val="EB7112"/>
                </a:solidFill>
                <a:latin typeface="Impact" panose="020B0806030902050204" pitchFamily="34" charset="0"/>
                <a:ea typeface="黑体" panose="02010609060101010101" pitchFamily="49" charset="-122"/>
                <a:cs typeface="Times New Roman" panose="02020603050405020304" pitchFamily="18" charset="0"/>
              </a:rPr>
              <a:t>09</a:t>
            </a:r>
            <a:endParaRPr lang="zh-CN" altLang="en-US" sz="2400" dirty="0">
              <a:solidFill>
                <a:srgbClr val="EB7112"/>
              </a:solidFill>
              <a:latin typeface="Impact" panose="020B0806030902050204" pitchFamily="34" charset="0"/>
              <a:ea typeface="黑体" panose="02010609060101010101" pitchFamily="49" charset="-122"/>
              <a:cs typeface="Times New Roman" panose="02020603050405020304" pitchFamily="18" charset="0"/>
            </a:endParaRPr>
          </a:p>
        </p:txBody>
      </p:sp>
      <p:sp>
        <p:nvSpPr>
          <p:cNvPr id="135" name="矩形 134"/>
          <p:cNvSpPr/>
          <p:nvPr/>
        </p:nvSpPr>
        <p:spPr>
          <a:xfrm>
            <a:off x="1752600" y="1981200"/>
            <a:ext cx="1410789"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a:solidFill>
                  <a:schemeClr val="tx1"/>
                </a:solidFill>
                <a:latin typeface="黑体" panose="02010609060101010101" pitchFamily="49" charset="-122"/>
                <a:ea typeface="黑体" panose="02010609060101010101" pitchFamily="49" charset="-122"/>
                <a:cs typeface="Times New Roman" panose="02020603050405020304" pitchFamily="18" charset="0"/>
              </a:rPr>
              <a:t>地震道集处理</a:t>
            </a:r>
          </a:p>
        </p:txBody>
      </p:sp>
      <p:sp>
        <p:nvSpPr>
          <p:cNvPr id="136" name="矩形 135"/>
          <p:cNvSpPr/>
          <p:nvPr/>
        </p:nvSpPr>
        <p:spPr>
          <a:xfrm>
            <a:off x="533400" y="1905000"/>
            <a:ext cx="1410789"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a:solidFill>
                  <a:schemeClr val="tx1"/>
                </a:solidFill>
                <a:latin typeface="黑体" panose="02010609060101010101" pitchFamily="49" charset="-122"/>
                <a:ea typeface="黑体" panose="02010609060101010101" pitchFamily="49" charset="-122"/>
                <a:cs typeface="Times New Roman" panose="02020603050405020304" pitchFamily="18" charset="0"/>
              </a:rPr>
              <a:t>波场快照分析</a:t>
            </a:r>
            <a:endParaRPr lang="zh-CN" altLang="en-US" sz="700" dirty="0">
              <a:solidFill>
                <a:schemeClr val="tx1"/>
              </a:solidFill>
              <a:latin typeface="黑体" panose="02010609060101010101" pitchFamily="49" charset="-122"/>
              <a:ea typeface="黑体" panose="02010609060101010101" pitchFamily="49" charset="-122"/>
            </a:endParaRPr>
          </a:p>
        </p:txBody>
      </p:sp>
      <p:pic>
        <p:nvPicPr>
          <p:cNvPr id="137" name="图片 136"/>
          <p:cNvPicPr>
            <a:picLocks/>
          </p:cNvPicPr>
          <p:nvPr/>
        </p:nvPicPr>
        <p:blipFill rotWithShape="1">
          <a:blip r:embed="rId2">
            <a:extLst>
              <a:ext uri="{28A0092B-C50C-407E-A947-70E740481C1C}">
                <a14:useLocalDpi xmlns:a14="http://schemas.microsoft.com/office/drawing/2010/main" val="0"/>
              </a:ext>
            </a:extLst>
          </a:blip>
          <a:srcRect/>
          <a:stretch/>
        </p:blipFill>
        <p:spPr>
          <a:xfrm>
            <a:off x="609600" y="838200"/>
            <a:ext cx="1179576" cy="1289304"/>
          </a:xfrm>
          <a:prstGeom prst="rect">
            <a:avLst/>
          </a:prstGeom>
        </p:spPr>
      </p:pic>
      <p:pic>
        <p:nvPicPr>
          <p:cNvPr id="138" name="图片 137"/>
          <p:cNvPicPr>
            <a:picLocks/>
          </p:cNvPicPr>
          <p:nvPr/>
        </p:nvPicPr>
        <p:blipFill>
          <a:blip r:embed="rId3">
            <a:extLst>
              <a:ext uri="{28A0092B-C50C-407E-A947-70E740481C1C}">
                <a14:useLocalDpi xmlns:a14="http://schemas.microsoft.com/office/drawing/2010/main" val="0"/>
              </a:ext>
            </a:extLst>
          </a:blip>
          <a:stretch>
            <a:fillRect/>
          </a:stretch>
        </p:blipFill>
        <p:spPr>
          <a:xfrm>
            <a:off x="1752600" y="838200"/>
            <a:ext cx="1219200" cy="1289304"/>
          </a:xfrm>
          <a:prstGeom prst="rect">
            <a:avLst/>
          </a:prstGeom>
        </p:spPr>
      </p:pic>
      <p:sp>
        <p:nvSpPr>
          <p:cNvPr id="140" name="矩形 139"/>
          <p:cNvSpPr/>
          <p:nvPr/>
        </p:nvSpPr>
        <p:spPr>
          <a:xfrm>
            <a:off x="1143000" y="3505200"/>
            <a:ext cx="1417062" cy="2743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a:solidFill>
                  <a:schemeClr val="tx1"/>
                </a:solidFill>
                <a:latin typeface="黑体" panose="02010609060101010101" pitchFamily="49" charset="-122"/>
                <a:ea typeface="黑体" panose="02010609060101010101" pitchFamily="49" charset="-122"/>
                <a:cs typeface="Times New Roman" panose="02020603050405020304" pitchFamily="18" charset="0"/>
              </a:rPr>
              <a:t>去多次波处理</a:t>
            </a:r>
          </a:p>
        </p:txBody>
      </p:sp>
      <p:grpSp>
        <p:nvGrpSpPr>
          <p:cNvPr id="141" name="组合 140"/>
          <p:cNvGrpSpPr/>
          <p:nvPr/>
        </p:nvGrpSpPr>
        <p:grpSpPr>
          <a:xfrm>
            <a:off x="609600" y="2286000"/>
            <a:ext cx="2359152" cy="1289304"/>
            <a:chOff x="146522" y="517450"/>
            <a:chExt cx="10272225" cy="5010513"/>
          </a:xfrm>
        </p:grpSpPr>
        <p:pic>
          <p:nvPicPr>
            <p:cNvPr id="142" name="图片 14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522" y="517450"/>
              <a:ext cx="5811598" cy="5010513"/>
            </a:xfrm>
            <a:prstGeom prst="rect">
              <a:avLst/>
            </a:prstGeom>
          </p:spPr>
        </p:pic>
        <p:pic>
          <p:nvPicPr>
            <p:cNvPr id="143" name="图片 142"/>
            <p:cNvPicPr>
              <a:picLocks noChangeAspect="1"/>
            </p:cNvPicPr>
            <p:nvPr/>
          </p:nvPicPr>
          <p:blipFill rotWithShape="1">
            <a:blip r:embed="rId5">
              <a:extLst>
                <a:ext uri="{28A0092B-C50C-407E-A947-70E740481C1C}">
                  <a14:useLocalDpi xmlns:a14="http://schemas.microsoft.com/office/drawing/2010/main" val="0"/>
                </a:ext>
              </a:extLst>
            </a:blip>
            <a:srcRect l="28000"/>
            <a:stretch/>
          </p:blipFill>
          <p:spPr>
            <a:xfrm>
              <a:off x="5959641" y="517450"/>
              <a:ext cx="4459106" cy="5009055"/>
            </a:xfrm>
            <a:prstGeom prst="rect">
              <a:avLst/>
            </a:prstGeom>
          </p:spPr>
        </p:pic>
      </p:grpSp>
      <p:sp>
        <p:nvSpPr>
          <p:cNvPr id="144" name="矩形 143"/>
          <p:cNvSpPr/>
          <p:nvPr/>
        </p:nvSpPr>
        <p:spPr>
          <a:xfrm>
            <a:off x="762000" y="9220200"/>
            <a:ext cx="2057400"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00" dirty="0">
                <a:solidFill>
                  <a:schemeClr val="tx1"/>
                </a:solidFill>
                <a:latin typeface="Arial" panose="020B0604020202020204" pitchFamily="34" charset="0"/>
                <a:ea typeface="黑体" panose="02010609060101010101" pitchFamily="49" charset="-122"/>
                <a:cs typeface="Arial" panose="020B0604020202020204" pitchFamily="34" charset="0"/>
              </a:rPr>
              <a:t>Python</a:t>
            </a:r>
            <a:r>
              <a:rPr lang="zh-CN" altLang="en-US" sz="700" dirty="0">
                <a:solidFill>
                  <a:schemeClr val="tx1"/>
                </a:solidFill>
                <a:latin typeface="Arial" panose="020B0604020202020204" pitchFamily="34" charset="0"/>
                <a:ea typeface="黑体" panose="02010609060101010101" pitchFamily="49" charset="-122"/>
                <a:cs typeface="Arial" panose="020B0604020202020204" pitchFamily="34" charset="0"/>
              </a:rPr>
              <a:t>算法开发模块主界面及叠前正演效果图</a:t>
            </a:r>
          </a:p>
        </p:txBody>
      </p:sp>
      <p:pic>
        <p:nvPicPr>
          <p:cNvPr id="145" name="图片 144"/>
          <p:cNvPicPr>
            <a:picLocks/>
          </p:cNvPicPr>
          <p:nvPr/>
        </p:nvPicPr>
        <p:blipFill>
          <a:blip r:embed="rId6">
            <a:extLst>
              <a:ext uri="{28A0092B-C50C-407E-A947-70E740481C1C}">
                <a14:useLocalDpi xmlns:a14="http://schemas.microsoft.com/office/drawing/2010/main" val="0"/>
              </a:ext>
            </a:extLst>
          </a:blip>
          <a:stretch>
            <a:fillRect/>
          </a:stretch>
        </p:blipFill>
        <p:spPr>
          <a:xfrm>
            <a:off x="609600" y="8051800"/>
            <a:ext cx="2359152" cy="1219200"/>
          </a:xfrm>
          <a:prstGeom prst="rect">
            <a:avLst/>
          </a:prstGeom>
        </p:spPr>
      </p:pic>
      <p:sp>
        <p:nvSpPr>
          <p:cNvPr id="146" name="矩形 145"/>
          <p:cNvSpPr/>
          <p:nvPr/>
        </p:nvSpPr>
        <p:spPr>
          <a:xfrm>
            <a:off x="685800" y="4953000"/>
            <a:ext cx="2286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a:solidFill>
                  <a:schemeClr val="tx1"/>
                </a:solidFill>
                <a:latin typeface="黑体" panose="02010609060101010101" pitchFamily="49" charset="-122"/>
                <a:ea typeface="黑体" panose="02010609060101010101" pitchFamily="49" charset="-122"/>
                <a:cs typeface="Times New Roman" panose="02020603050405020304" pitchFamily="18" charset="0"/>
              </a:rPr>
              <a:t>复杂模型与叠前偏移叠加地震</a:t>
            </a:r>
          </a:p>
        </p:txBody>
      </p:sp>
      <p:pic>
        <p:nvPicPr>
          <p:cNvPr id="147" name="图片 146" descr="ColchisFM-2024.2.0 - D:\97_FM_Projects\syn_2d"/>
          <p:cNvPicPr>
            <a:picLocks/>
          </p:cNvPicPr>
          <p:nvPr/>
        </p:nvPicPr>
        <p:blipFill>
          <a:blip r:embed="rId7" cstate="print">
            <a:extLst>
              <a:ext uri="{28A0092B-C50C-407E-A947-70E740481C1C}">
                <a14:useLocalDpi xmlns:a14="http://schemas.microsoft.com/office/drawing/2010/main" val="0"/>
              </a:ext>
            </a:extLst>
          </a:blip>
          <a:stretch>
            <a:fillRect/>
          </a:stretch>
        </p:blipFill>
        <p:spPr>
          <a:xfrm>
            <a:off x="609600" y="3733800"/>
            <a:ext cx="2359152" cy="1289304"/>
          </a:xfrm>
          <a:prstGeom prst="rect">
            <a:avLst/>
          </a:prstGeom>
        </p:spPr>
      </p:pic>
      <p:sp>
        <p:nvSpPr>
          <p:cNvPr id="148" name="矩形 147"/>
          <p:cNvSpPr/>
          <p:nvPr/>
        </p:nvSpPr>
        <p:spPr>
          <a:xfrm>
            <a:off x="1219200" y="6324600"/>
            <a:ext cx="968189"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a:solidFill>
                  <a:schemeClr val="tx1"/>
                </a:solidFill>
                <a:latin typeface="黑体" panose="02010609060101010101" pitchFamily="49" charset="-122"/>
                <a:ea typeface="黑体" panose="02010609060101010101" pitchFamily="49" charset="-122"/>
              </a:rPr>
              <a:t>地震正演建模结果</a:t>
            </a:r>
          </a:p>
        </p:txBody>
      </p:sp>
      <p:sp>
        <p:nvSpPr>
          <p:cNvPr id="149" name="矩形 148"/>
          <p:cNvSpPr/>
          <p:nvPr/>
        </p:nvSpPr>
        <p:spPr>
          <a:xfrm>
            <a:off x="685800" y="6400800"/>
            <a:ext cx="484095"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a:solidFill>
                  <a:schemeClr val="tx1"/>
                </a:solidFill>
                <a:latin typeface="黑体" panose="02010609060101010101" pitchFamily="49" charset="-122"/>
                <a:ea typeface="黑体" panose="02010609060101010101" pitchFamily="49" charset="-122"/>
              </a:rPr>
              <a:t>模型</a:t>
            </a:r>
          </a:p>
        </p:txBody>
      </p:sp>
      <p:sp>
        <p:nvSpPr>
          <p:cNvPr id="150" name="矩形 149"/>
          <p:cNvSpPr/>
          <p:nvPr/>
        </p:nvSpPr>
        <p:spPr>
          <a:xfrm>
            <a:off x="2057400" y="6324600"/>
            <a:ext cx="887507"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a:solidFill>
                  <a:schemeClr val="tx1"/>
                </a:solidFill>
                <a:latin typeface="黑体" panose="02010609060101010101" pitchFamily="49" charset="-122"/>
                <a:ea typeface="黑体" panose="02010609060101010101" pitchFamily="49" charset="-122"/>
              </a:rPr>
              <a:t>叠后地震反演</a:t>
            </a:r>
          </a:p>
        </p:txBody>
      </p:sp>
      <p:pic>
        <p:nvPicPr>
          <p:cNvPr id="151" name="图片 150" descr="ColchisFM-2024.1.0 - D:\97_FM_Projects\test3258"/>
          <p:cNvPicPr>
            <a:picLocks/>
          </p:cNvPicPr>
          <p:nvPr/>
        </p:nvPicPr>
        <p:blipFill>
          <a:blip r:embed="rId8">
            <a:extLst>
              <a:ext uri="{28A0092B-C50C-407E-A947-70E740481C1C}">
                <a14:useLocalDpi xmlns:a14="http://schemas.microsoft.com/office/drawing/2010/main" val="0"/>
              </a:ext>
            </a:extLst>
          </a:blip>
          <a:stretch>
            <a:fillRect/>
          </a:stretch>
        </p:blipFill>
        <p:spPr>
          <a:xfrm>
            <a:off x="609600" y="5181600"/>
            <a:ext cx="2359152" cy="1289304"/>
          </a:xfrm>
          <a:prstGeom prst="rect">
            <a:avLst/>
          </a:prstGeom>
        </p:spPr>
      </p:pic>
      <p:pic>
        <p:nvPicPr>
          <p:cNvPr id="3" name="图片 2"/>
          <p:cNvPicPr>
            <a:picLocks/>
          </p:cNvPicPr>
          <p:nvPr/>
        </p:nvPicPr>
        <p:blipFill>
          <a:blip r:embed="rId9">
            <a:extLst>
              <a:ext uri="{28A0092B-C50C-407E-A947-70E740481C1C}">
                <a14:useLocalDpi xmlns:a14="http://schemas.microsoft.com/office/drawing/2010/main" val="0"/>
              </a:ext>
            </a:extLst>
          </a:blip>
          <a:stretch>
            <a:fillRect/>
          </a:stretch>
        </p:blipFill>
        <p:spPr>
          <a:xfrm>
            <a:off x="609600" y="6594348"/>
            <a:ext cx="2359152" cy="1289304"/>
          </a:xfrm>
          <a:prstGeom prst="rect">
            <a:avLst/>
          </a:prstGeom>
        </p:spPr>
      </p:pic>
      <p:sp>
        <p:nvSpPr>
          <p:cNvPr id="152" name="矩形 151"/>
          <p:cNvSpPr/>
          <p:nvPr/>
        </p:nvSpPr>
        <p:spPr>
          <a:xfrm>
            <a:off x="762000" y="7772400"/>
            <a:ext cx="20574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00" dirty="0">
                <a:solidFill>
                  <a:schemeClr val="tx1"/>
                </a:solidFill>
                <a:latin typeface="Arial" panose="020B0604020202020204" pitchFamily="34" charset="0"/>
                <a:ea typeface="黑体" panose="02010609060101010101" pitchFamily="49" charset="-122"/>
                <a:cs typeface="Arial" panose="020B0604020202020204" pitchFamily="34" charset="0"/>
              </a:rPr>
              <a:t>Wedge</a:t>
            </a:r>
            <a:r>
              <a:rPr lang="zh-CN" altLang="en-US" sz="700" dirty="0">
                <a:solidFill>
                  <a:schemeClr val="tx1"/>
                </a:solidFill>
                <a:latin typeface="Arial" panose="020B0604020202020204" pitchFamily="34" charset="0"/>
                <a:ea typeface="黑体" panose="02010609060101010101" pitchFamily="49" charset="-122"/>
                <a:cs typeface="Arial" panose="020B0604020202020204" pitchFamily="34" charset="0"/>
              </a:rPr>
              <a:t>调谐曲线分析</a:t>
            </a:r>
          </a:p>
        </p:txBody>
      </p:sp>
      <p:sp>
        <p:nvSpPr>
          <p:cNvPr id="2" name="文本框 1"/>
          <p:cNvSpPr txBox="1"/>
          <p:nvPr/>
        </p:nvSpPr>
        <p:spPr>
          <a:xfrm>
            <a:off x="3276600" y="9448800"/>
            <a:ext cx="263214" cy="261610"/>
          </a:xfrm>
          <a:prstGeom prst="rect">
            <a:avLst/>
          </a:prstGeom>
          <a:noFill/>
        </p:spPr>
        <p:txBody>
          <a:bodyPr wrap="none" rtlCol="0">
            <a:spAutoFit/>
          </a:bodyPr>
          <a:lstStyle/>
          <a:p>
            <a:r>
              <a:rPr lang="en-US" altLang="zh-CN" sz="1100" dirty="0">
                <a:latin typeface="Arial" panose="020B0604020202020204" pitchFamily="34" charset="0"/>
                <a:cs typeface="Arial" panose="020B0604020202020204" pitchFamily="34" charset="0"/>
              </a:rPr>
              <a:t>4</a:t>
            </a:r>
            <a:endParaRPr lang="zh-CN" altLang="en-US" sz="1100" dirty="0">
              <a:latin typeface="Arial" panose="020B0604020202020204" pitchFamily="34" charset="0"/>
              <a:cs typeface="Arial" panose="020B0604020202020204" pitchFamily="34" charset="0"/>
            </a:endParaRPr>
          </a:p>
        </p:txBody>
      </p:sp>
      <p:cxnSp>
        <p:nvCxnSpPr>
          <p:cNvPr id="54" name="直接连接符 53"/>
          <p:cNvCxnSpPr/>
          <p:nvPr/>
        </p:nvCxnSpPr>
        <p:spPr>
          <a:xfrm flipH="1">
            <a:off x="1752600" y="685800"/>
            <a:ext cx="4191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55" name="图片 5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7200" y="381000"/>
            <a:ext cx="1395296" cy="381000"/>
          </a:xfrm>
          <a:prstGeom prst="rect">
            <a:avLst/>
          </a:prstGeom>
        </p:spPr>
      </p:pic>
      <p:cxnSp>
        <p:nvCxnSpPr>
          <p:cNvPr id="56" name="直接连接符 55"/>
          <p:cNvCxnSpPr/>
          <p:nvPr/>
        </p:nvCxnSpPr>
        <p:spPr>
          <a:xfrm flipH="1">
            <a:off x="6019800" y="685800"/>
            <a:ext cx="381000"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7" name="文本框 56"/>
          <p:cNvSpPr txBox="1"/>
          <p:nvPr/>
        </p:nvSpPr>
        <p:spPr>
          <a:xfrm>
            <a:off x="4800600" y="228600"/>
            <a:ext cx="1752600" cy="523220"/>
          </a:xfrm>
          <a:prstGeom prst="rect">
            <a:avLst/>
          </a:prstGeom>
          <a:noFill/>
        </p:spPr>
        <p:txBody>
          <a:bodyPr wrap="square" rtlCol="0">
            <a:spAutoFit/>
          </a:bodyPr>
          <a:lstStyle/>
          <a:p>
            <a:r>
              <a:rPr lang="en-US" altLang="zh-CN" sz="2800" dirty="0">
                <a:latin typeface="Impact" panose="020B0806030902050204" pitchFamily="34" charset="0"/>
              </a:rPr>
              <a:t>Colchis</a:t>
            </a:r>
            <a:r>
              <a:rPr lang="en-US" altLang="zh-CN" sz="2800" dirty="0">
                <a:solidFill>
                  <a:srgbClr val="EB7112"/>
                </a:solidFill>
                <a:latin typeface="Impact" panose="020B0806030902050204" pitchFamily="34" charset="0"/>
              </a:rPr>
              <a:t>FM</a:t>
            </a:r>
            <a:endParaRPr lang="zh-CN" altLang="en-US" sz="2800" dirty="0">
              <a:solidFill>
                <a:srgbClr val="EB7112"/>
              </a:solidFill>
              <a:latin typeface="Impact" panose="020B0806030902050204" pitchFamily="34" charset="0"/>
            </a:endParaRPr>
          </a:p>
        </p:txBody>
      </p:sp>
    </p:spTree>
    <p:extLst>
      <p:ext uri="{BB962C8B-B14F-4D97-AF65-F5344CB8AC3E}">
        <p14:creationId xmlns:p14="http://schemas.microsoft.com/office/powerpoint/2010/main" val="37909693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E8D40F3-4CCE-AB21-2A92-41ACC1194075}"/>
              </a:ext>
            </a:extLst>
          </p:cNvPr>
          <p:cNvPicPr>
            <a:picLocks noChangeAspect="1"/>
          </p:cNvPicPr>
          <p:nvPr/>
        </p:nvPicPr>
        <p:blipFill>
          <a:blip r:embed="rId2"/>
          <a:stretch>
            <a:fillRect/>
          </a:stretch>
        </p:blipFill>
        <p:spPr>
          <a:xfrm>
            <a:off x="0" y="0"/>
            <a:ext cx="6857999" cy="9905999"/>
          </a:xfrm>
          <a:prstGeom prst="rect">
            <a:avLst/>
          </a:prstGeom>
        </p:spPr>
      </p:pic>
      <p:sp>
        <p:nvSpPr>
          <p:cNvPr id="3" name="object 3"/>
          <p:cNvSpPr/>
          <p:nvPr/>
        </p:nvSpPr>
        <p:spPr>
          <a:xfrm>
            <a:off x="3352800" y="761"/>
            <a:ext cx="3501642" cy="9906000"/>
          </a:xfrm>
          <a:custGeom>
            <a:avLst/>
            <a:gdLst/>
            <a:ahLst/>
            <a:cxnLst/>
            <a:rect l="l" t="t" r="r" b="b"/>
            <a:pathLst>
              <a:path w="6849109" h="9906000">
                <a:moveTo>
                  <a:pt x="0" y="9906000"/>
                </a:moveTo>
                <a:lnTo>
                  <a:pt x="6848856" y="9906000"/>
                </a:lnTo>
                <a:lnTo>
                  <a:pt x="6848856" y="0"/>
                </a:lnTo>
                <a:lnTo>
                  <a:pt x="0" y="0"/>
                </a:lnTo>
                <a:lnTo>
                  <a:pt x="0" y="9906000"/>
                </a:lnTo>
                <a:close/>
              </a:path>
            </a:pathLst>
          </a:custGeom>
          <a:ln w="25908">
            <a:noFill/>
          </a:ln>
        </p:spPr>
        <p:txBody>
          <a:bodyPr wrap="square" lIns="0" tIns="0" rIns="0" bIns="0" rtlCol="0"/>
          <a:lstStyle/>
          <a:p>
            <a:endParaRPr/>
          </a:p>
        </p:txBody>
      </p:sp>
      <p:sp>
        <p:nvSpPr>
          <p:cNvPr id="25" name="TextBox 21">
            <a:extLst>
              <a:ext uri="{FF2B5EF4-FFF2-40B4-BE49-F238E27FC236}">
                <a16:creationId xmlns:a16="http://schemas.microsoft.com/office/drawing/2014/main" id="{4C221301-AED8-4390-8153-8CEDD5B31E0A}"/>
              </a:ext>
            </a:extLst>
          </p:cNvPr>
          <p:cNvSpPr txBox="1"/>
          <p:nvPr/>
        </p:nvSpPr>
        <p:spPr>
          <a:xfrm>
            <a:off x="1676400" y="8202703"/>
            <a:ext cx="5257800" cy="192360"/>
          </a:xfrm>
          <a:prstGeom prst="rect">
            <a:avLst/>
          </a:prstGeom>
        </p:spPr>
        <p:txBody>
          <a:bodyPr wrap="square" lIns="0" tIns="0" rIns="0" bIns="0" rtlCol="0" anchor="t">
            <a:spAutoFit/>
          </a:bodyPr>
          <a:lstStyle/>
          <a:p>
            <a:pPr>
              <a:lnSpc>
                <a:spcPts val="1500"/>
              </a:lnSpc>
            </a:pPr>
            <a:r>
              <a:rPr lang="zh-CN" altLang="en-US" sz="1100" dirty="0">
                <a:latin typeface="Arial" panose="020B0604020202020204" pitchFamily="34" charset="0"/>
                <a:ea typeface="黑体" panose="02010609060101010101" pitchFamily="49" charset="-122"/>
                <a:cs typeface="Arial" panose="020B0604020202020204" pitchFamily="34" charset="0"/>
              </a:rPr>
              <a:t> 地址：北京亦庄经济开发区荣华南路</a:t>
            </a:r>
            <a:r>
              <a:rPr lang="en-US" altLang="zh-CN" sz="1100" dirty="0">
                <a:latin typeface="Arial" panose="020B0604020202020204" pitchFamily="34" charset="0"/>
                <a:ea typeface="黑体" panose="02010609060101010101" pitchFamily="49" charset="-122"/>
                <a:cs typeface="Arial" panose="020B0604020202020204" pitchFamily="34" charset="0"/>
              </a:rPr>
              <a:t>2</a:t>
            </a:r>
            <a:r>
              <a:rPr lang="zh-CN" altLang="en-US" sz="1100" dirty="0">
                <a:latin typeface="Arial" panose="020B0604020202020204" pitchFamily="34" charset="0"/>
                <a:ea typeface="黑体" panose="02010609060101010101" pitchFamily="49" charset="-122"/>
                <a:cs typeface="Arial" panose="020B0604020202020204" pitchFamily="34" charset="0"/>
              </a:rPr>
              <a:t>号大族广场</a:t>
            </a:r>
            <a:r>
              <a:rPr lang="en-US" altLang="zh-CN" sz="1100" dirty="0">
                <a:latin typeface="Arial" panose="020B0604020202020204" pitchFamily="34" charset="0"/>
                <a:ea typeface="黑体" panose="02010609060101010101" pitchFamily="49" charset="-122"/>
                <a:cs typeface="Arial" panose="020B0604020202020204" pitchFamily="34" charset="0"/>
              </a:rPr>
              <a:t>T2</a:t>
            </a:r>
            <a:r>
              <a:rPr lang="zh-CN" altLang="en-US" sz="1100" dirty="0">
                <a:latin typeface="Arial" panose="020B0604020202020204" pitchFamily="34" charset="0"/>
                <a:ea typeface="黑体" panose="02010609060101010101" pitchFamily="49" charset="-122"/>
                <a:cs typeface="Arial" panose="020B0604020202020204" pitchFamily="34" charset="0"/>
              </a:rPr>
              <a:t>写字楼</a:t>
            </a:r>
            <a:r>
              <a:rPr lang="en-US" altLang="zh-CN" sz="1100" dirty="0">
                <a:latin typeface="Arial" panose="020B0604020202020204" pitchFamily="34" charset="0"/>
                <a:ea typeface="黑体" panose="02010609060101010101" pitchFamily="49" charset="-122"/>
                <a:cs typeface="Arial" panose="020B0604020202020204" pitchFamily="34" charset="0"/>
              </a:rPr>
              <a:t>805A/B, 100176</a:t>
            </a:r>
            <a:endParaRPr lang="en-US" sz="1100" dirty="0">
              <a:latin typeface="Arial" panose="020B0604020202020204" pitchFamily="34" charset="0"/>
              <a:ea typeface="黑体" panose="02010609060101010101" pitchFamily="49" charset="-122"/>
              <a:cs typeface="Arial" panose="020B0604020202020204" pitchFamily="34" charset="0"/>
            </a:endParaRPr>
          </a:p>
        </p:txBody>
      </p:sp>
      <p:sp>
        <p:nvSpPr>
          <p:cNvPr id="26" name="TextBox 22">
            <a:extLst>
              <a:ext uri="{FF2B5EF4-FFF2-40B4-BE49-F238E27FC236}">
                <a16:creationId xmlns:a16="http://schemas.microsoft.com/office/drawing/2014/main" id="{813AD41F-7DED-4D63-8C37-63C010EAD469}"/>
              </a:ext>
            </a:extLst>
          </p:cNvPr>
          <p:cNvSpPr txBox="1"/>
          <p:nvPr/>
        </p:nvSpPr>
        <p:spPr>
          <a:xfrm>
            <a:off x="1718310" y="8680903"/>
            <a:ext cx="2057400" cy="166712"/>
          </a:xfrm>
          <a:prstGeom prst="rect">
            <a:avLst/>
          </a:prstGeom>
        </p:spPr>
        <p:txBody>
          <a:bodyPr wrap="square" lIns="0" tIns="0" rIns="0" bIns="0" rtlCol="0" anchor="t">
            <a:spAutoFit/>
          </a:bodyPr>
          <a:lstStyle/>
          <a:p>
            <a:pPr>
              <a:lnSpc>
                <a:spcPts val="1260"/>
              </a:lnSpc>
            </a:pPr>
            <a:r>
              <a:rPr lang="zh-CN" altLang="en-US" sz="1100" dirty="0">
                <a:latin typeface="Arial" panose="020B0604020202020204" pitchFamily="34" charset="0"/>
                <a:ea typeface="黑体" panose="02010609060101010101" pitchFamily="49" charset="-122"/>
                <a:cs typeface="Arial" panose="020B0604020202020204" pitchFamily="34" charset="0"/>
              </a:rPr>
              <a:t>电话：</a:t>
            </a:r>
            <a:r>
              <a:rPr lang="en-US" altLang="zh-CN" sz="1100" dirty="0">
                <a:latin typeface="Arial" panose="020B0604020202020204" pitchFamily="34" charset="0"/>
                <a:ea typeface="黑体" panose="02010609060101010101" pitchFamily="49" charset="-122"/>
                <a:cs typeface="Arial" panose="020B0604020202020204" pitchFamily="34" charset="0"/>
              </a:rPr>
              <a:t>+</a:t>
            </a:r>
            <a:r>
              <a:rPr lang="en-US" sz="1100" dirty="0">
                <a:latin typeface="Arial" panose="020B0604020202020204" pitchFamily="34" charset="0"/>
                <a:ea typeface="黑体" panose="02010609060101010101" pitchFamily="49" charset="-122"/>
                <a:cs typeface="Arial" panose="020B0604020202020204" pitchFamily="34" charset="0"/>
              </a:rPr>
              <a:t>86 10 67863233</a:t>
            </a:r>
          </a:p>
        </p:txBody>
      </p:sp>
      <p:sp>
        <p:nvSpPr>
          <p:cNvPr id="28" name="TextBox 24">
            <a:extLst>
              <a:ext uri="{FF2B5EF4-FFF2-40B4-BE49-F238E27FC236}">
                <a16:creationId xmlns:a16="http://schemas.microsoft.com/office/drawing/2014/main" id="{A64B7218-092F-4239-B6E6-F8B4AE184ACA}"/>
              </a:ext>
            </a:extLst>
          </p:cNvPr>
          <p:cNvSpPr txBox="1"/>
          <p:nvPr/>
        </p:nvSpPr>
        <p:spPr>
          <a:xfrm>
            <a:off x="1718310" y="8452303"/>
            <a:ext cx="2743200" cy="166712"/>
          </a:xfrm>
          <a:prstGeom prst="rect">
            <a:avLst/>
          </a:prstGeom>
        </p:spPr>
        <p:txBody>
          <a:bodyPr wrap="square" lIns="0" tIns="0" rIns="0" bIns="0" rtlCol="0" anchor="t">
            <a:spAutoFit/>
          </a:bodyPr>
          <a:lstStyle/>
          <a:p>
            <a:pPr>
              <a:lnSpc>
                <a:spcPts val="1260"/>
              </a:lnSpc>
            </a:pPr>
            <a:r>
              <a:rPr lang="zh-CN" altLang="en-US" sz="1100" dirty="0">
                <a:latin typeface="Arial" panose="020B0604020202020204" pitchFamily="34" charset="0"/>
                <a:ea typeface="黑体" panose="02010609060101010101" pitchFamily="49" charset="-122"/>
                <a:cs typeface="Arial" panose="020B0604020202020204" pitchFamily="34" charset="0"/>
              </a:rPr>
              <a:t>邮箱：</a:t>
            </a:r>
            <a:r>
              <a:rPr lang="en-US" sz="1100" dirty="0">
                <a:latin typeface="Arial" panose="020B0604020202020204" pitchFamily="34" charset="0"/>
                <a:ea typeface="黑体" panose="02010609060101010101" pitchFamily="49" charset="-122"/>
                <a:cs typeface="Arial" panose="020B0604020202020204" pitchFamily="34" charset="0"/>
              </a:rPr>
              <a:t>Support@colchispetro.com</a:t>
            </a:r>
          </a:p>
        </p:txBody>
      </p:sp>
      <p:sp>
        <p:nvSpPr>
          <p:cNvPr id="32" name="矩形 31"/>
          <p:cNvSpPr/>
          <p:nvPr/>
        </p:nvSpPr>
        <p:spPr>
          <a:xfrm>
            <a:off x="1676400" y="9144000"/>
            <a:ext cx="1981200" cy="192360"/>
          </a:xfrm>
          <a:prstGeom prst="rect">
            <a:avLst/>
          </a:prstGeom>
        </p:spPr>
        <p:txBody>
          <a:bodyPr wrap="square" lIns="0" tIns="0" rIns="0" bIns="0" rtlCol="0" anchor="t">
            <a:spAutoFit/>
          </a:bodyPr>
          <a:lstStyle/>
          <a:p>
            <a:pPr>
              <a:lnSpc>
                <a:spcPts val="1500"/>
              </a:lnSpc>
            </a:pPr>
            <a:r>
              <a:rPr lang="zh-CN" altLang="en-US" sz="1100" dirty="0">
                <a:latin typeface="Arial" panose="020B0604020202020204" pitchFamily="34" charset="0"/>
                <a:ea typeface="黑体" panose="02010609060101010101" pitchFamily="49" charset="-122"/>
                <a:cs typeface="Arial" panose="020B0604020202020204" pitchFamily="34" charset="0"/>
              </a:rPr>
              <a:t> 微信公众号：科吉思石油技术</a:t>
            </a:r>
            <a:endParaRPr lang="en-US" altLang="zh-CN" sz="1100" dirty="0">
              <a:latin typeface="Arial" panose="020B0604020202020204" pitchFamily="34" charset="0"/>
              <a:ea typeface="黑体" panose="02010609060101010101" pitchFamily="49" charset="-122"/>
              <a:cs typeface="Arial" panose="020B0604020202020204" pitchFamily="34" charset="0"/>
            </a:endParaRPr>
          </a:p>
        </p:txBody>
      </p:sp>
      <p:sp>
        <p:nvSpPr>
          <p:cNvPr id="24" name="object 4"/>
          <p:cNvSpPr txBox="1"/>
          <p:nvPr/>
        </p:nvSpPr>
        <p:spPr>
          <a:xfrm>
            <a:off x="3733800" y="685800"/>
            <a:ext cx="2531110" cy="922655"/>
          </a:xfrm>
          <a:prstGeom prst="rect">
            <a:avLst/>
          </a:prstGeom>
        </p:spPr>
        <p:txBody>
          <a:bodyPr vert="horz" wrap="square" lIns="0" tIns="14604" rIns="0" bIns="0" rtlCol="0">
            <a:spAutoFit/>
          </a:bodyPr>
          <a:lstStyle/>
          <a:p>
            <a:pPr marL="12700">
              <a:lnSpc>
                <a:spcPct val="100000"/>
              </a:lnSpc>
              <a:spcBef>
                <a:spcPts val="114"/>
              </a:spcBef>
            </a:pPr>
            <a:r>
              <a:rPr sz="1100" b="0" spc="2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科吉思石油技术</a:t>
            </a:r>
            <a:endParaRPr sz="1100"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endParaRPr>
          </a:p>
          <a:p>
            <a:pPr marL="12700" marR="5080">
              <a:lnSpc>
                <a:spcPct val="103699"/>
              </a:lnSpc>
              <a:spcBef>
                <a:spcPts val="1240"/>
              </a:spcBef>
            </a:pPr>
            <a:r>
              <a:rPr sz="900" spc="3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科吉思致力于为石油天然</a:t>
            </a:r>
            <a:r>
              <a:rPr sz="900" spc="4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气行</a:t>
            </a:r>
            <a:r>
              <a:rPr sz="900" spc="3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业提供全球领先 技术、仪器设备及软件产</a:t>
            </a:r>
            <a:r>
              <a:rPr sz="900" spc="4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品、</a:t>
            </a:r>
            <a:r>
              <a:rPr sz="900" spc="3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卓越的石油勘探 开发和油藏工程咨询服务</a:t>
            </a:r>
            <a:r>
              <a:rPr sz="900" spc="4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一体</a:t>
            </a:r>
            <a:r>
              <a:rPr sz="900" spc="30"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化油藏解决方案， </a:t>
            </a:r>
            <a:r>
              <a:rPr sz="900" spc="3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是行业领先的油田咨询服</a:t>
            </a:r>
            <a:r>
              <a:rPr sz="900" spc="4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务解</a:t>
            </a:r>
            <a:r>
              <a:rPr sz="900" spc="3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决方案提供商。</a:t>
            </a:r>
            <a:endParaRPr sz="900"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endParaRPr>
          </a:p>
        </p:txBody>
      </p:sp>
      <p:sp>
        <p:nvSpPr>
          <p:cNvPr id="27" name="object 5"/>
          <p:cNvSpPr txBox="1"/>
          <p:nvPr/>
        </p:nvSpPr>
        <p:spPr>
          <a:xfrm>
            <a:off x="3733800" y="1729995"/>
            <a:ext cx="2412365" cy="736600"/>
          </a:xfrm>
          <a:prstGeom prst="rect">
            <a:avLst/>
          </a:prstGeom>
        </p:spPr>
        <p:txBody>
          <a:bodyPr vert="horz" wrap="square" lIns="0" tIns="12065" rIns="0" bIns="0" rtlCol="0">
            <a:spAutoFit/>
          </a:bodyPr>
          <a:lstStyle/>
          <a:p>
            <a:pPr marL="12700" marR="5080" algn="just">
              <a:lnSpc>
                <a:spcPct val="103600"/>
              </a:lnSpc>
              <a:spcBef>
                <a:spcPts val="95"/>
              </a:spcBef>
            </a:pPr>
            <a:r>
              <a:rPr sz="900" spc="3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科吉思定位于专家团队全</a:t>
            </a:r>
            <a:r>
              <a:rPr sz="900" spc="4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球化</a:t>
            </a:r>
            <a:r>
              <a:rPr sz="900" spc="3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运营，在美国、 中国、英国设有办公室。</a:t>
            </a:r>
            <a:r>
              <a:rPr sz="900" spc="4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我们</a:t>
            </a:r>
            <a:r>
              <a:rPr sz="900" spc="3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拥有平均超</a:t>
            </a:r>
            <a:r>
              <a:rPr sz="900" spc="-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过</a:t>
            </a:r>
            <a:r>
              <a:rPr sz="900" spc="30"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20 年在业界资深海内外专家</a:t>
            </a:r>
            <a:r>
              <a:rPr sz="900" spc="4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咨询</a:t>
            </a:r>
            <a:r>
              <a:rPr sz="900" spc="3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服务团队，针对 复杂地质问题一体化解决</a:t>
            </a:r>
            <a:r>
              <a:rPr sz="900" spc="4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方案</a:t>
            </a:r>
            <a:r>
              <a:rPr sz="900" spc="30"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的丰富项目研究 </a:t>
            </a:r>
            <a:r>
              <a:rPr sz="900" spc="3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经验。</a:t>
            </a:r>
            <a:endParaRPr sz="900"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endParaRPr>
          </a:p>
        </p:txBody>
      </p:sp>
      <p:sp>
        <p:nvSpPr>
          <p:cNvPr id="30" name="object 6"/>
          <p:cNvSpPr txBox="1"/>
          <p:nvPr/>
        </p:nvSpPr>
        <p:spPr>
          <a:xfrm>
            <a:off x="3733800" y="2588007"/>
            <a:ext cx="2412365" cy="735330"/>
          </a:xfrm>
          <a:prstGeom prst="rect">
            <a:avLst/>
          </a:prstGeom>
        </p:spPr>
        <p:txBody>
          <a:bodyPr vert="horz" wrap="square" lIns="0" tIns="12700" rIns="0" bIns="0" rtlCol="0">
            <a:spAutoFit/>
          </a:bodyPr>
          <a:lstStyle/>
          <a:p>
            <a:pPr marL="12700" marR="5080" algn="just">
              <a:lnSpc>
                <a:spcPct val="103299"/>
              </a:lnSpc>
              <a:spcBef>
                <a:spcPts val="100"/>
              </a:spcBef>
            </a:pPr>
            <a:r>
              <a:rPr sz="900" spc="3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科吉思与业界全球知名技</a:t>
            </a:r>
            <a:r>
              <a:rPr sz="900" spc="4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术提</a:t>
            </a:r>
            <a:r>
              <a:rPr sz="900" spc="3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供商和研究机构 形成紧密战略合作。并通</a:t>
            </a:r>
            <a:r>
              <a:rPr sz="900" spc="4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过战</a:t>
            </a:r>
            <a:r>
              <a:rPr sz="900" spc="3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略合作自主研发 产品以及特色技术产品的</a:t>
            </a:r>
            <a:r>
              <a:rPr sz="900" spc="4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研发</a:t>
            </a:r>
            <a:r>
              <a:rPr sz="900" spc="3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，针对客户不同 地质问题，优选最适合的</a:t>
            </a:r>
            <a:r>
              <a:rPr sz="900" spc="4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解决</a:t>
            </a:r>
            <a:r>
              <a:rPr sz="900" spc="30"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方案。为您勘探 </a:t>
            </a:r>
            <a:r>
              <a:rPr sz="900" spc="3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开发决策提供最可靠的研</a:t>
            </a:r>
            <a:r>
              <a:rPr sz="900" spc="4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究成</a:t>
            </a:r>
            <a:r>
              <a:rPr sz="900" spc="35"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rPr>
              <a:t>果。</a:t>
            </a:r>
            <a:endParaRPr sz="900" dirty="0">
              <a:solidFill>
                <a:schemeClr val="tx1">
                  <a:lumMod val="65000"/>
                  <a:lumOff val="35000"/>
                </a:schemeClr>
              </a:solidFill>
              <a:latin typeface="Arial" panose="020B0604020202020204" pitchFamily="34" charset="0"/>
              <a:ea typeface="黑体" panose="02010609060101010101" pitchFamily="49" charset="-122"/>
              <a:cs typeface="Arial" panose="020B0604020202020204" pitchFamily="34" charset="0"/>
            </a:endParaRPr>
          </a:p>
        </p:txBody>
      </p:sp>
      <p:sp>
        <p:nvSpPr>
          <p:cNvPr id="31" name="object 7"/>
          <p:cNvSpPr txBox="1"/>
          <p:nvPr/>
        </p:nvSpPr>
        <p:spPr>
          <a:xfrm>
            <a:off x="3733800" y="3446019"/>
            <a:ext cx="2412365" cy="735330"/>
          </a:xfrm>
          <a:prstGeom prst="rect">
            <a:avLst/>
          </a:prstGeom>
        </p:spPr>
        <p:txBody>
          <a:bodyPr vert="horz" wrap="square" lIns="0" tIns="12700" rIns="0" bIns="0" rtlCol="0">
            <a:spAutoFit/>
          </a:bodyPr>
          <a:lstStyle/>
          <a:p>
            <a:pPr marL="12700" marR="5080" algn="just">
              <a:lnSpc>
                <a:spcPct val="103400"/>
              </a:lnSpc>
              <a:spcBef>
                <a:spcPts val="100"/>
              </a:spcBef>
            </a:pPr>
            <a:r>
              <a:rPr sz="900" spc="35" dirty="0">
                <a:solidFill>
                  <a:schemeClr val="tx1">
                    <a:lumMod val="65000"/>
                    <a:lumOff val="35000"/>
                  </a:schemeClr>
                </a:solidFill>
                <a:latin typeface="SimHei" panose="02010609060101010101" pitchFamily="49" charset="-122"/>
                <a:ea typeface="SimHei" panose="02010609060101010101" pitchFamily="49" charset="-122"/>
                <a:cs typeface="Arial" panose="020B0604020202020204" pitchFamily="34" charset="0"/>
              </a:rPr>
              <a:t>科吉思定位于高精度定量</a:t>
            </a:r>
            <a:r>
              <a:rPr sz="900" spc="45" dirty="0">
                <a:solidFill>
                  <a:schemeClr val="tx1">
                    <a:lumMod val="65000"/>
                    <a:lumOff val="35000"/>
                  </a:schemeClr>
                </a:solidFill>
                <a:latin typeface="SimHei" panose="02010609060101010101" pitchFamily="49" charset="-122"/>
                <a:ea typeface="SimHei" panose="02010609060101010101" pitchFamily="49" charset="-122"/>
                <a:cs typeface="Arial" panose="020B0604020202020204" pitchFamily="34" charset="0"/>
              </a:rPr>
              <a:t>多学</a:t>
            </a:r>
            <a:r>
              <a:rPr sz="900" spc="30" dirty="0">
                <a:solidFill>
                  <a:schemeClr val="tx1">
                    <a:lumMod val="65000"/>
                    <a:lumOff val="35000"/>
                  </a:schemeClr>
                </a:solidFill>
                <a:latin typeface="SimHei" panose="02010609060101010101" pitchFamily="49" charset="-122"/>
                <a:ea typeface="SimHei" panose="02010609060101010101" pitchFamily="49" charset="-122"/>
                <a:cs typeface="Arial" panose="020B0604020202020204" pitchFamily="34" charset="0"/>
              </a:rPr>
              <a:t>科融合专家技术 </a:t>
            </a:r>
            <a:r>
              <a:rPr sz="900" spc="35" dirty="0">
                <a:solidFill>
                  <a:schemeClr val="tx1">
                    <a:lumMod val="65000"/>
                    <a:lumOff val="35000"/>
                  </a:schemeClr>
                </a:solidFill>
                <a:latin typeface="SimHei" panose="02010609060101010101" pitchFamily="49" charset="-122"/>
                <a:ea typeface="SimHei" panose="02010609060101010101" pitchFamily="49" charset="-122"/>
                <a:cs typeface="Arial" panose="020B0604020202020204" pitchFamily="34" charset="0"/>
              </a:rPr>
              <a:t>解决方案，提供行业高质</a:t>
            </a:r>
            <a:r>
              <a:rPr sz="900" spc="45" dirty="0">
                <a:solidFill>
                  <a:schemeClr val="tx1">
                    <a:lumMod val="65000"/>
                    <a:lumOff val="35000"/>
                  </a:schemeClr>
                </a:solidFill>
                <a:latin typeface="SimHei" panose="02010609060101010101" pitchFamily="49" charset="-122"/>
                <a:ea typeface="SimHei" panose="02010609060101010101" pitchFamily="49" charset="-122"/>
                <a:cs typeface="Arial" panose="020B0604020202020204" pitchFamily="34" charset="0"/>
              </a:rPr>
              <a:t>量更</a:t>
            </a:r>
            <a:r>
              <a:rPr sz="900" spc="35" dirty="0">
                <a:solidFill>
                  <a:schemeClr val="tx1">
                    <a:lumMod val="65000"/>
                    <a:lumOff val="35000"/>
                  </a:schemeClr>
                </a:solidFill>
                <a:latin typeface="SimHei" panose="02010609060101010101" pitchFamily="49" charset="-122"/>
                <a:ea typeface="SimHei" panose="02010609060101010101" pitchFamily="49" charset="-122"/>
                <a:cs typeface="Arial" panose="020B0604020202020204" pitchFamily="34" charset="0"/>
              </a:rPr>
              <a:t>具预测性的研究 成果。最大程度提高勘探</a:t>
            </a:r>
            <a:r>
              <a:rPr sz="900" spc="45" dirty="0">
                <a:solidFill>
                  <a:schemeClr val="tx1">
                    <a:lumMod val="65000"/>
                    <a:lumOff val="35000"/>
                  </a:schemeClr>
                </a:solidFill>
                <a:latin typeface="SimHei" panose="02010609060101010101" pitchFamily="49" charset="-122"/>
                <a:ea typeface="SimHei" panose="02010609060101010101" pitchFamily="49" charset="-122"/>
                <a:cs typeface="Arial" panose="020B0604020202020204" pitchFamily="34" charset="0"/>
              </a:rPr>
              <a:t>开发</a:t>
            </a:r>
            <a:r>
              <a:rPr sz="900" spc="35" dirty="0">
                <a:solidFill>
                  <a:schemeClr val="tx1">
                    <a:lumMod val="65000"/>
                    <a:lumOff val="35000"/>
                  </a:schemeClr>
                </a:solidFill>
                <a:latin typeface="SimHei" panose="02010609060101010101" pitchFamily="49" charset="-122"/>
                <a:ea typeface="SimHei" panose="02010609060101010101" pitchFamily="49" charset="-122"/>
                <a:cs typeface="Arial" panose="020B0604020202020204" pitchFamily="34" charset="0"/>
              </a:rPr>
              <a:t>效益、降低勘探 开发风险和成本。为客户</a:t>
            </a:r>
            <a:r>
              <a:rPr sz="900" spc="45" dirty="0">
                <a:solidFill>
                  <a:schemeClr val="tx1">
                    <a:lumMod val="65000"/>
                    <a:lumOff val="35000"/>
                  </a:schemeClr>
                </a:solidFill>
                <a:latin typeface="SimHei" panose="02010609060101010101" pitchFamily="49" charset="-122"/>
                <a:ea typeface="SimHei" panose="02010609060101010101" pitchFamily="49" charset="-122"/>
                <a:cs typeface="Arial" panose="020B0604020202020204" pitchFamily="34" charset="0"/>
              </a:rPr>
              <a:t>创造</a:t>
            </a:r>
            <a:r>
              <a:rPr sz="900" spc="30" dirty="0">
                <a:solidFill>
                  <a:schemeClr val="tx1">
                    <a:lumMod val="65000"/>
                    <a:lumOff val="35000"/>
                  </a:schemeClr>
                </a:solidFill>
                <a:latin typeface="SimHei" panose="02010609060101010101" pitchFamily="49" charset="-122"/>
                <a:ea typeface="SimHei" panose="02010609060101010101" pitchFamily="49" charset="-122"/>
                <a:cs typeface="Arial" panose="020B0604020202020204" pitchFamily="34" charset="0"/>
              </a:rPr>
              <a:t>价值是我们秉承 </a:t>
            </a:r>
            <a:r>
              <a:rPr sz="900" spc="35" dirty="0">
                <a:solidFill>
                  <a:schemeClr val="tx1">
                    <a:lumMod val="65000"/>
                    <a:lumOff val="35000"/>
                  </a:schemeClr>
                </a:solidFill>
                <a:latin typeface="SimHei" panose="02010609060101010101" pitchFamily="49" charset="-122"/>
                <a:ea typeface="SimHei" panose="02010609060101010101" pitchFamily="49" charset="-122"/>
                <a:cs typeface="Arial" panose="020B0604020202020204" pitchFamily="34" charset="0"/>
              </a:rPr>
              <a:t>的目标！</a:t>
            </a:r>
            <a:endParaRPr sz="900" dirty="0">
              <a:solidFill>
                <a:schemeClr val="tx1">
                  <a:lumMod val="65000"/>
                  <a:lumOff val="35000"/>
                </a:schemeClr>
              </a:solidFill>
              <a:latin typeface="SimHei" panose="02010609060101010101" pitchFamily="49" charset="-122"/>
              <a:ea typeface="SimHei" panose="02010609060101010101" pitchFamily="49" charset="-122"/>
              <a:cs typeface="Arial" panose="020B0604020202020204" pitchFamily="34" charset="0"/>
            </a:endParaRPr>
          </a:p>
        </p:txBody>
      </p:sp>
      <p:pic>
        <p:nvPicPr>
          <p:cNvPr id="43" name="图片 4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1295400"/>
            <a:ext cx="2232474" cy="609600"/>
          </a:xfrm>
          <a:prstGeom prst="rect">
            <a:avLst/>
          </a:prstGeom>
        </p:spPr>
      </p:pic>
      <p:pic>
        <p:nvPicPr>
          <p:cNvPr id="29" name="图片 28" descr="ColchisFM-2024.2.0 - D:\97_FM_Projects\test9450"/>
          <p:cNvPicPr>
            <a:picLocks/>
          </p:cNvPicPr>
          <p:nvPr/>
        </p:nvPicPr>
        <p:blipFill rotWithShape="1">
          <a:blip r:embed="rId4">
            <a:extLst>
              <a:ext uri="{28A0092B-C50C-407E-A947-70E740481C1C}">
                <a14:useLocalDpi xmlns:a14="http://schemas.microsoft.com/office/drawing/2010/main" val="0"/>
              </a:ext>
            </a:extLst>
          </a:blip>
          <a:srcRect l="53391" t="18812" r="5739" b="9054"/>
          <a:stretch/>
        </p:blipFill>
        <p:spPr>
          <a:xfrm>
            <a:off x="609600" y="4648200"/>
            <a:ext cx="5715000" cy="28803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7" name="矩形 16"/>
          <p:cNvSpPr/>
          <p:nvPr/>
        </p:nvSpPr>
        <p:spPr>
          <a:xfrm>
            <a:off x="1676400" y="8915400"/>
            <a:ext cx="4953000" cy="174856"/>
          </a:xfrm>
          <a:prstGeom prst="rect">
            <a:avLst/>
          </a:prstGeom>
        </p:spPr>
        <p:txBody>
          <a:bodyPr wrap="square" lIns="0" tIns="0" rIns="0" bIns="0" rtlCol="0" anchor="t">
            <a:spAutoFit/>
          </a:bodyPr>
          <a:lstStyle/>
          <a:p>
            <a:pPr>
              <a:lnSpc>
                <a:spcPts val="1500"/>
              </a:lnSpc>
            </a:pPr>
            <a:r>
              <a:rPr lang="zh-CN" altLang="en-US" sz="1100" dirty="0">
                <a:latin typeface="Arial" panose="020B0604020202020204" pitchFamily="34" charset="0"/>
                <a:ea typeface="黑体" panose="02010609060101010101" pitchFamily="49" charset="-122"/>
                <a:cs typeface="Arial" panose="020B0604020202020204" pitchFamily="34" charset="0"/>
              </a:rPr>
              <a:t> 网址：</a:t>
            </a:r>
            <a:r>
              <a:rPr lang="en-US" altLang="zh-CN" sz="1100" dirty="0">
                <a:latin typeface="Arial" panose="020B0604020202020204" pitchFamily="34" charset="0"/>
                <a:ea typeface="黑体" panose="02010609060101010101" pitchFamily="49" charset="-122"/>
                <a:cs typeface="Arial" panose="020B0604020202020204" pitchFamily="34" charset="0"/>
              </a:rPr>
              <a:t>www.colchis.cn / www.colchispetro.com</a:t>
            </a:r>
          </a:p>
        </p:txBody>
      </p:sp>
      <p:sp>
        <p:nvSpPr>
          <p:cNvPr id="19" name="object 7"/>
          <p:cNvSpPr txBox="1"/>
          <p:nvPr/>
        </p:nvSpPr>
        <p:spPr>
          <a:xfrm>
            <a:off x="1524000" y="2438400"/>
            <a:ext cx="2412365" cy="209609"/>
          </a:xfrm>
          <a:prstGeom prst="rect">
            <a:avLst/>
          </a:prstGeom>
        </p:spPr>
        <p:txBody>
          <a:bodyPr vert="horz" wrap="square" lIns="0" tIns="12700" rIns="0" bIns="0" rtlCol="0">
            <a:spAutoFit/>
          </a:bodyPr>
          <a:lstStyle/>
          <a:p>
            <a:pPr marL="12700" marR="5080" algn="just">
              <a:lnSpc>
                <a:spcPct val="103400"/>
              </a:lnSpc>
              <a:spcBef>
                <a:spcPts val="100"/>
              </a:spcBef>
            </a:pPr>
            <a:r>
              <a:rPr lang="zh-CN" altLang="en-US" sz="1400" spc="35" dirty="0">
                <a:solidFill>
                  <a:srgbClr val="EC6900"/>
                </a:solidFill>
                <a:latin typeface="黑体" panose="02010609060101010101" pitchFamily="49" charset="-122"/>
                <a:ea typeface="黑体" panose="02010609060101010101" pitchFamily="49" charset="-122"/>
                <a:cs typeface="宋体"/>
              </a:rPr>
              <a:t>让井位更可靠</a:t>
            </a:r>
            <a:endParaRPr sz="1400" dirty="0">
              <a:solidFill>
                <a:srgbClr val="EC6900"/>
              </a:solidFill>
              <a:latin typeface="黑体" panose="02010609060101010101" pitchFamily="49" charset="-122"/>
              <a:ea typeface="黑体" panose="02010609060101010101" pitchFamily="49" charset="-122"/>
              <a:cs typeface="宋体"/>
            </a:endParaRPr>
          </a:p>
        </p:txBody>
      </p:sp>
      <p:sp>
        <p:nvSpPr>
          <p:cNvPr id="20" name="object 7"/>
          <p:cNvSpPr txBox="1"/>
          <p:nvPr/>
        </p:nvSpPr>
        <p:spPr>
          <a:xfrm>
            <a:off x="1524000" y="2895600"/>
            <a:ext cx="2412365" cy="234744"/>
          </a:xfrm>
          <a:prstGeom prst="rect">
            <a:avLst/>
          </a:prstGeom>
        </p:spPr>
        <p:txBody>
          <a:bodyPr vert="horz" wrap="square" lIns="0" tIns="12700" rIns="0" bIns="0" rtlCol="0">
            <a:spAutoFit/>
          </a:bodyPr>
          <a:lstStyle/>
          <a:p>
            <a:pPr marL="12700" marR="5080" algn="just">
              <a:lnSpc>
                <a:spcPct val="103400"/>
              </a:lnSpc>
              <a:spcBef>
                <a:spcPts val="100"/>
              </a:spcBef>
            </a:pPr>
            <a:r>
              <a:rPr lang="zh-CN" altLang="en-US" sz="1400" spc="35" dirty="0">
                <a:solidFill>
                  <a:srgbClr val="EC6900"/>
                </a:solidFill>
                <a:latin typeface="黑体" panose="02010609060101010101" pitchFamily="49" charset="-122"/>
                <a:ea typeface="黑体" panose="02010609060101010101" pitchFamily="49" charset="-122"/>
                <a:cs typeface="宋体"/>
              </a:rPr>
              <a:t>让决策更智能</a:t>
            </a:r>
            <a:endParaRPr sz="1400" dirty="0">
              <a:solidFill>
                <a:srgbClr val="EC6900"/>
              </a:solidFill>
              <a:latin typeface="黑体" panose="02010609060101010101" pitchFamily="49" charset="-122"/>
              <a:ea typeface="黑体" panose="02010609060101010101" pitchFamily="49" charset="-122"/>
              <a:cs typeface="宋体"/>
            </a:endParaRPr>
          </a:p>
        </p:txBody>
      </p:sp>
      <p:sp>
        <p:nvSpPr>
          <p:cNvPr id="21" name="object 7"/>
          <p:cNvSpPr txBox="1"/>
          <p:nvPr/>
        </p:nvSpPr>
        <p:spPr>
          <a:xfrm>
            <a:off x="1524000" y="3352800"/>
            <a:ext cx="2412365" cy="234744"/>
          </a:xfrm>
          <a:prstGeom prst="rect">
            <a:avLst/>
          </a:prstGeom>
        </p:spPr>
        <p:txBody>
          <a:bodyPr vert="horz" wrap="square" lIns="0" tIns="12700" rIns="0" bIns="0" rtlCol="0">
            <a:spAutoFit/>
          </a:bodyPr>
          <a:lstStyle/>
          <a:p>
            <a:pPr marL="12700" marR="5080" algn="just">
              <a:lnSpc>
                <a:spcPct val="103400"/>
              </a:lnSpc>
              <a:spcBef>
                <a:spcPts val="100"/>
              </a:spcBef>
            </a:pPr>
            <a:r>
              <a:rPr lang="zh-CN" altLang="en-US" sz="1400" spc="35" dirty="0">
                <a:solidFill>
                  <a:srgbClr val="EC6900"/>
                </a:solidFill>
                <a:latin typeface="黑体" panose="02010609060101010101" pitchFamily="49" charset="-122"/>
                <a:ea typeface="黑体" panose="02010609060101010101" pitchFamily="49" charset="-122"/>
                <a:cs typeface="宋体"/>
              </a:rPr>
              <a:t>让开发更高效</a:t>
            </a:r>
            <a:endParaRPr sz="1400" dirty="0">
              <a:solidFill>
                <a:srgbClr val="EC6900"/>
              </a:solidFill>
              <a:latin typeface="黑体" panose="02010609060101010101" pitchFamily="49" charset="-122"/>
              <a:ea typeface="黑体" panose="02010609060101010101" pitchFamily="49" charset="-122"/>
              <a:cs typeface="宋体"/>
            </a:endParaRPr>
          </a:p>
        </p:txBody>
      </p:sp>
      <p:sp>
        <p:nvSpPr>
          <p:cNvPr id="23" name="object 14"/>
          <p:cNvSpPr/>
          <p:nvPr/>
        </p:nvSpPr>
        <p:spPr>
          <a:xfrm>
            <a:off x="457200" y="8153400"/>
            <a:ext cx="1219200" cy="1219200"/>
          </a:xfrm>
          <a:prstGeom prst="rect">
            <a:avLst/>
          </a:prstGeom>
          <a:blipFill>
            <a:blip r:embed="rId5" cstate="print"/>
            <a:stretch>
              <a:fillRect/>
            </a:stretch>
          </a:blipFill>
        </p:spPr>
        <p:txBody>
          <a:bodyPr wrap="square" lIns="0" tIns="0" rIns="0" bIns="0" rtlCol="0"/>
          <a:lstStyle/>
          <a:p>
            <a:endParaRPr/>
          </a:p>
        </p:txBody>
      </p:sp>
      <p:sp>
        <p:nvSpPr>
          <p:cNvPr id="2" name="文本框 1"/>
          <p:cNvSpPr txBox="1"/>
          <p:nvPr/>
        </p:nvSpPr>
        <p:spPr>
          <a:xfrm>
            <a:off x="4800600" y="7625685"/>
            <a:ext cx="1600200" cy="200055"/>
          </a:xfrm>
          <a:prstGeom prst="rect">
            <a:avLst/>
          </a:prstGeom>
          <a:noFill/>
        </p:spPr>
        <p:txBody>
          <a:bodyPr wrap="square" rtlCol="0">
            <a:spAutoFit/>
          </a:bodyPr>
          <a:lstStyle/>
          <a:p>
            <a:r>
              <a:rPr lang="zh-CN" altLang="en-US" sz="700" dirty="0"/>
              <a:t>上图为</a:t>
            </a:r>
            <a:r>
              <a:rPr lang="en-US" altLang="zh-CN" sz="700" dirty="0"/>
              <a:t>ColchisFM</a:t>
            </a:r>
            <a:r>
              <a:rPr lang="zh-CN" altLang="en-US" sz="700" dirty="0"/>
              <a:t>实际正演效果</a:t>
            </a:r>
          </a:p>
        </p:txBody>
      </p:sp>
    </p:spTree>
    <p:extLst>
      <p:ext uri="{BB962C8B-B14F-4D97-AF65-F5344CB8AC3E}">
        <p14:creationId xmlns:p14="http://schemas.microsoft.com/office/powerpoint/2010/main" val="2022824588"/>
      </p:ext>
    </p:extLst>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12961</TotalTime>
  <Words>1910</Words>
  <Application>Microsoft Office PowerPoint</Application>
  <PresentationFormat>A4 纸张(210x297 毫米)</PresentationFormat>
  <Paragraphs>179</Paragraphs>
  <Slides>6</Slides>
  <Notes>0</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6</vt:i4>
      </vt:variant>
    </vt:vector>
  </HeadingPairs>
  <TitlesOfParts>
    <vt:vector size="18" baseType="lpstr">
      <vt:lpstr>宋体</vt:lpstr>
      <vt:lpstr>微软雅黑</vt:lpstr>
      <vt:lpstr>等线</vt:lpstr>
      <vt:lpstr>SimHei</vt:lpstr>
      <vt:lpstr>SimHei</vt:lpstr>
      <vt:lpstr>Arial</vt:lpstr>
      <vt:lpstr>Calibri</vt:lpstr>
      <vt:lpstr>Impact</vt:lpstr>
      <vt:lpstr>Times New Roman</vt:lpstr>
      <vt:lpstr>Wingdings</vt:lpstr>
      <vt:lpstr>Custom Design</vt:lpstr>
      <vt:lpstr>Office Theme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fmu</dc:creator>
  <cp:lastModifiedBy>Lu MengDie</cp:lastModifiedBy>
  <cp:revision>346</cp:revision>
  <cp:lastPrinted>2024-10-23T09:21:51Z</cp:lastPrinted>
  <dcterms:created xsi:type="dcterms:W3CDTF">2022-02-07T08:07:21Z</dcterms:created>
  <dcterms:modified xsi:type="dcterms:W3CDTF">2025-01-03T03:29:35Z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2020-02-19T00:00:00Z</vt:filetime>
  </property>
  <property fmtid="{D5CDD505-2E9C-101B-9397-08002B2CF9AE}" pid="3" name="Creator">
    <vt:lpwstr>Microsoft® PowerPoint® 2016</vt:lpwstr>
  </property>
  <property fmtid="{D5CDD505-2E9C-101B-9397-08002B2CF9AE}" pid="4" name="LastSaved">
    <vt:filetime>2022-02-07T00:00:00Z</vt:filetime>
  </property>
</Properties>
</file>