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199" r:id="rId1"/>
    <p:sldMasterId id="2147493236" r:id="rId2"/>
  </p:sldMasterIdLst>
  <p:notesMasterIdLst>
    <p:notesMasterId r:id="rId3"/>
  </p:notesMasterIdLst>
  <p:sldIdLst>
    <p:sldId id="4734" r:id="rId4"/>
    <p:sldId id="4738" r:id="rId5"/>
    <p:sldId id="4742" r:id="rId6"/>
    <p:sldId id="4745" r:id="rId7"/>
    <p:sldId id="4748" r:id="rId8"/>
    <p:sldId id="4751" r:id="rId9"/>
    <p:sldId id="4754" r:id="rId10"/>
    <p:sldId id="4757" r:id="rId11"/>
    <p:sldId id="4760" r:id="rId12"/>
    <p:sldId id="4763" r:id="rId13"/>
    <p:sldId id="4766" r:id="rId14"/>
    <p:sldId id="4769" r:id="rId15"/>
    <p:sldId id="4772" r:id="rId16"/>
    <p:sldId id="4775" r:id="rId17"/>
    <p:sldId id="4778" r:id="rId18"/>
    <p:sldId id="4781" r:id="rId19"/>
    <p:sldId id="4784" r:id="rId20"/>
    <p:sldId id="4787" r:id="rId21"/>
    <p:sldId id="4790" r:id="rId22"/>
    <p:sldId id="4793" r:id="rId23"/>
    <p:sldId id="4796" r:id="rId24"/>
    <p:sldId id="4799" r:id="rId25"/>
    <p:sldId id="4802" r:id="rId26"/>
    <p:sldId id="4805" r:id="rId27"/>
    <p:sldId id="4808" r:id="rId28"/>
    <p:sldId id="4811" r:id="rId29"/>
    <p:sldId id="481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200" r:id="rId1"/>
    <p:sldLayoutId id="2147493201" r:id="rId2"/>
    <p:sldLayoutId id="2147493202" r:id="rId3"/>
    <p:sldLayoutId id="2147493203" r:id="rId4"/>
    <p:sldLayoutId id="2147493204" r:id="rId5"/>
    <p:sldLayoutId id="2147493205" r:id="rId6"/>
    <p:sldLayoutId id="2147493206" r:id="rId7"/>
    <p:sldLayoutId id="2147493207" r:id="rId8"/>
    <p:sldLayoutId id="2147493208" r:id="rId9"/>
    <p:sldLayoutId id="2147493209" r:id="rId10"/>
    <p:sldLayoutId id="214749321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237" r:id="rId1"/>
    <p:sldLayoutId id="2147493238" r:id="rId2"/>
    <p:sldLayoutId id="2147493239" r:id="rId3"/>
    <p:sldLayoutId id="2147493240" r:id="rId4"/>
    <p:sldLayoutId id="2147493241" r:id="rId5"/>
    <p:sldLayoutId id="2147493242" r:id="rId6"/>
    <p:sldLayoutId id="2147493243" r:id="rId7"/>
    <p:sldLayoutId id="2147493244" r:id="rId8"/>
    <p:sldLayoutId id="2147493245" r:id="rId9"/>
    <p:sldLayoutId id="2147493246" r:id="rId10"/>
    <p:sldLayoutId id="214749324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slideLayout" Target="../slideLayouts/slideLayout14.xml"/><Relationship Id="rId1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p>
            <a:r>
              <a:rPr altLang="en-US" dirty="0" lang="zh-CN"/>
              <a:t>2024年物流行业自动化升级计划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物流行业自动化升级的背景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自动化升级的主要内容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自动化升级的具体实施方案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321649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3216494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自动化升级的预期效果和影响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6854453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6854452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自动化升级的风险和挑战及应对措施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4468557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974045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8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095999" y="4882753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物流行业自动化升级的背景</a:t>
            </a:r>
            <a:endParaRPr altLang="en-US" dirty="0" lang="zh-CN"/>
          </a:p>
        </p:txBody>
      </p:sp>
      <p:sp>
        <p:nvSpPr>
          <p:cNvPr id="1048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物流行业的发展现状</a:t>
            </a:r>
            <a:endParaRPr altLang="en-US" lang="zh-CN"/>
          </a:p>
        </p:txBody>
      </p:sp>
      <p:sp>
        <p:nvSpPr>
          <p:cNvPr id="10488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物流行业规模持续扩大，成为全球经济增长的重要推动力。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物流行业正经历着技术革命，自动化、智能化成为发展趋势。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物流行业面临着成本、效率和可持续性等多重挑战，需要不断升级和改进。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物流行业的发展趋势与全球经济、科技发展密切相关，需要不断适应和应对变化。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自动化技术对物流行业的影响</a:t>
            </a:r>
            <a:endParaRPr altLang="en-US" lang="zh-CN"/>
          </a:p>
        </p:txBody>
      </p:sp>
      <p:sp>
        <p:nvSpPr>
          <p:cNvPr id="10489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提高物流效率：自动化技术能够大幅提高物流运作的效率，减少人力成本和人为错误。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增强物流准确性：自动化技术能够实现快速、准确的物流信息处理，提高物流信息的准确性和实时性。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提升物流安全性：自动化技术能够通过智能监控、预警系统等手段提高物流运输的安全性，减少货物损失和事故发生率。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促进物流行业创新发展：自动化技术的发展将推动物流行业的技术创新和服务模式创新，为物流行业的发展注入新的活力。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升级计划的重要性和必要性</a:t>
            </a:r>
            <a:endParaRPr altLang="en-US" lang="zh-CN"/>
          </a:p>
        </p:txBody>
      </p:sp>
      <p:sp>
        <p:nvSpPr>
          <p:cNvPr id="10490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提高物流效率：自动化技术能够大幅提高物流运作的效率，减少人力成本。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提升物流准确性：自动化技术能够减少人为错误，提高物流信息的准确性。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增强物流灵活性：自动化技术能够快速适应市场需求变化，提高物流服务的灵活性。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促进物流行业创新发展：自动化技术的引入将推动物流行业的创新发展，为行业带来更多机遇和挑战。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自动化升级的主要内容</a:t>
            </a:r>
            <a:endParaRPr altLang="en-US" dirty="0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仓储管理自动化</a:t>
            </a:r>
            <a:endParaRPr altLang="en-US" lang="zh-CN"/>
          </a:p>
        </p:txBody>
      </p:sp>
      <p:sp>
        <p:nvSpPr>
          <p:cNvPr id="10491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自动化设备：采用自动化设备进行货物存储、检索和运输，提高仓储效率。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智能调度：通过智能调度系统，实现货物的快速分拣和打包，提高订单处理速度。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无人化操作：通过自动化技术实现仓库的无人化操作，降低人力成本。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数据管理：实时监控仓库的运行状态，对数据进行收集、分析和处理，为决策提供支持。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运输配送自动化</a:t>
            </a:r>
            <a:endParaRPr altLang="en-US" lang="zh-CN"/>
          </a:p>
        </p:txBody>
      </p:sp>
      <p:sp>
        <p:nvSpPr>
          <p:cNvPr id="104916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自动化运输设备：使用无人驾驶车辆、无人机等设备进行货物运输。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智能调度系统：利用大数据和人工智能技术，实现智能化的配送路线规划和车辆调度。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自动化装卸货：通过自动化设备完成货物的装卸，提高装卸效率并减少人力成本。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无人配送：利用无人机、无人车等无人配送设备，实现最后一公里的配送自动化。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装卸搬运自动化</a:t>
            </a:r>
            <a:endParaRPr altLang="en-US" lang="zh-CN"/>
          </a:p>
        </p:txBody>
      </p:sp>
      <p:sp>
        <p:nvSpPr>
          <p:cNvPr id="10492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自动化设备：如自动化装卸机器人、无人搬运车等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自动化系统：集成各类设备，实现统一调度和监控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智能化决策：通过数据分析，优化装卸搬运路线和策略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安全性提升：减少人工参与，降低事故风险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信息管理自动化</a:t>
            </a:r>
            <a:endParaRPr altLang="en-US" lang="zh-CN"/>
          </a:p>
        </p:txBody>
      </p:sp>
      <p:sp>
        <p:nvSpPr>
          <p:cNvPr id="10492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自动化数据收集：通过传感器和条形码等技术实现物流信息的实时采集和传输。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自动化订单处理：通过自动化系统实现订单的快速处理和分拣，提高订单处理效率。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自动化库存管理：通过实时监控库存情况，自动调整库存量和补货计划，保持合理库存水平。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自动化数据分析：利用大数据和人工智能技术对物流数据进行挖掘和分析，提供决策支持。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自动化升级的具体实施方案</a:t>
            </a:r>
            <a:endParaRPr altLang="en-US" dirty="0" lang="zh-CN"/>
          </a:p>
        </p:txBody>
      </p:sp>
      <p:sp>
        <p:nvSpPr>
          <p:cNvPr id="10493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制定详细的升级计划和时间表</a:t>
            </a:r>
            <a:endParaRPr altLang="en-US" lang="zh-CN"/>
          </a:p>
        </p:txBody>
      </p:sp>
      <p:sp>
        <p:nvSpPr>
          <p:cNvPr id="10493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自动化设备采购：根据需求制定采购计划，确定设备型号、规格和数量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安装与调试：按照采购计划进行设备的安装与调试，确保设备正常运行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人员培训：对操作人员进行技能培训，提高自动化操作水平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升级进度监控：建立升级进度监控机制，确保按时完成升级目标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选择合适的自动化设备和系统</a:t>
            </a:r>
            <a:endParaRPr altLang="en-US" lang="zh-CN"/>
          </a:p>
        </p:txBody>
      </p:sp>
      <p:sp>
        <p:nvSpPr>
          <p:cNvPr id="10494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考虑设备的可靠性和稳定性，以确保物流运作的顺畅。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根据物流需求选择合适的自动化设备，如自动化仓库、无人搬运车等。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选择成熟的自动化系统，如仓储管理系统、配送管理系统等，以提高物流效率。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考虑系统的可扩展性和灵活性，以适应未来物流业务的变化。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培训员工掌握自动化设备和系统的使用和维护</a:t>
            </a:r>
            <a:endParaRPr altLang="en-US" lang="zh-CN"/>
          </a:p>
        </p:txBody>
      </p:sp>
      <p:sp>
        <p:nvSpPr>
          <p:cNvPr id="10494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培训对象：物流行业员工，包括基层员工和管理层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培训内容：自动化设备的基本原理、操作流程和维护方法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培训方式：线上和线下相结合，理论和实践相结合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培训周期：根据员工需求和实际情况确定，一般不少于一个月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优化自动化设备和系统的性能和效率</a:t>
            </a:r>
            <a:endParaRPr altLang="en-US" lang="zh-CN"/>
          </a:p>
        </p:txBody>
      </p:sp>
      <p:sp>
        <p:nvSpPr>
          <p:cNvPr id="10495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优化软件系统：改进算法和数据处理技术，提高自动化系统的智能水平。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升级硬件设备：采用更先进的自动化设备，提高处理能力和效率。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集成信息系统：实现信息共享和流程自动化，提高物流运作效率。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持续技术研发：加大研发投入，不断探索新技术、新应用，保持行业领先地位。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自动化升级的预期效果和影响</a:t>
            </a:r>
            <a:endParaRPr altLang="en-US" dirty="0" lang="zh-CN"/>
          </a:p>
        </p:txBody>
      </p:sp>
      <p:sp>
        <p:nvSpPr>
          <p:cNvPr id="10495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提高物流行业的效率和降低成本</a:t>
            </a:r>
            <a:endParaRPr altLang="en-US" lang="zh-CN"/>
          </a:p>
        </p:txBody>
      </p:sp>
      <p:sp>
        <p:nvSpPr>
          <p:cNvPr id="10496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自动化设备能够应对高峰期的物流需求，保证及时交货。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通过数据分析，自动化升级有助于企业做出更明智的商业决策。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自动化升级将减少人工操作，提高物流运作的准确性和速度。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自动化技术将优化仓储管理，实现更精细的库存控制。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提高物流行业的服务质量和客户满意度</a:t>
            </a:r>
            <a:endParaRPr altLang="en-US" lang="zh-CN"/>
          </a:p>
        </p:txBody>
      </p:sp>
      <p:sp>
        <p:nvSpPr>
          <p:cNvPr id="10496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自动化升级将减少物流过程中的错误和延误，提高货物运输的准确性和及时性。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自动化技术将优化库存管理和订单处理，确保充足的库存和快速响应客户需求。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通过智能化的数据分析，企业可以更好地了解客户需求，提供更加个性化的服务。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自动化升级将降低运营成本，使得企业能够提供更具竞争力的价格和服务。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对整个物流行业的发展产生积极的影响和推动作用</a:t>
            </a:r>
            <a:endParaRPr altLang="en-US" lang="zh-CN"/>
          </a:p>
        </p:txBody>
      </p:sp>
      <p:sp>
        <p:nvSpPr>
          <p:cNvPr id="10497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提高物流效率：自动化技术能够大幅提高物流运作的效率，减少人力成本和人为错误。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提升物流服务质量：自动化技术能够实现精准、快速、高效的物流服务，提高客户满意度。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促进物流行业创新发展：自动化升级将推动物流行业的技术创新和模式创新，为行业发展注入新的活力。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增强物流行业的竞争力：自动化升级将提升整个物流行业的竞争力，推动行业持续发展。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对其他相关行业的发展产生积极的影响和推动作用</a:t>
            </a:r>
            <a:endParaRPr altLang="en-US" lang="zh-CN"/>
          </a:p>
        </p:txBody>
      </p:sp>
      <p:sp>
        <p:nvSpPr>
          <p:cNvPr id="10497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自动化升级将改善物流行业的服务质量，提高配送效率，进一步推动电商等相关行业的发展。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物流行业自动化升级将提高物流效率，降低成本，从而促进其他相关行业的快速发展。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自动化技术的广泛应用将推动相关行业的技术创新和产业升级，提升整个行业的竞争力。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自动化技术的推广将为其他相关行业提供更多智能化、自动化的解决方案，促进整个社会经济的进步。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自动化升级的风险和挑战及应对措施</a:t>
            </a:r>
            <a:endParaRPr altLang="en-US" dirty="0" lang="zh-CN"/>
          </a:p>
        </p:txBody>
      </p:sp>
      <p:sp>
        <p:nvSpPr>
          <p:cNvPr id="1049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技术风险和挑战及应对措施</a:t>
            </a:r>
            <a:endParaRPr altLang="en-US" lang="zh-CN"/>
          </a:p>
        </p:txBody>
      </p:sp>
      <p:sp>
        <p:nvSpPr>
          <p:cNvPr id="10498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技术成熟度：确保自动化技术的稳定性和可靠性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数据安全：保障物流数据的安全存储和传输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人员培训：提高员工对自动化设备的操作和维护能力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法律法规：遵守相关法律法规，确保合规运营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资金风险和挑战及应对措施</a:t>
            </a:r>
            <a:endParaRPr altLang="en-US" lang="zh-CN"/>
          </a:p>
        </p:txBody>
      </p:sp>
      <p:sp>
        <p:nvSpPr>
          <p:cNvPr id="1049952" name="任意多边形 5"/>
          <p:cNvSpPr/>
          <p:nvPr>
            <p:custDataLst>
              <p:tags r:id="rId1"/>
            </p:custDataLst>
          </p:nvPr>
        </p:nvSpPr>
        <p:spPr>
          <a:xfrm>
            <a:off x="3292282" y="1364400"/>
            <a:ext cx="5810784" cy="1032199"/>
          </a:xfrm>
          <a:custGeom>
            <a:avLst/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33"/>
          <p:cNvSpPr txBox="1"/>
          <p:nvPr>
            <p:custDataLst>
              <p:tags r:id="rId2"/>
            </p:custDataLst>
          </p:nvPr>
        </p:nvSpPr>
        <p:spPr>
          <a:xfrm>
            <a:off x="3738475" y="1399269"/>
            <a:ext cx="5222768" cy="962477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altLang="en-US" dirty="0" sz="1400" lang="zh-CN">
                <a:latin typeface="+mn-ea"/>
                <a:sym typeface="+mn-ea"/>
              </a:rPr>
              <a:t>资金投入大：自动化升级需要大量资金用于设备采购、技术研发和人力培训</a:t>
            </a:r>
            <a:endParaRPr altLang="en-US" dirty="0" sz="1400" lang="zh-CN">
              <a:latin typeface="+mn-ea"/>
              <a:sym typeface="+mn-ea"/>
            </a:endParaRPr>
          </a:p>
        </p:txBody>
      </p:sp>
      <p:sp>
        <p:nvSpPr>
          <p:cNvPr id="1049956" name="椭圆 4"/>
          <p:cNvSpPr/>
          <p:nvPr>
            <p:custDataLst>
              <p:tags r:id="rId3"/>
            </p:custDataLst>
          </p:nvPr>
        </p:nvSpPr>
        <p:spPr>
          <a:xfrm>
            <a:off x="3089526" y="1613648"/>
            <a:ext cx="532123" cy="532123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zh-CN" b="1" sz="1000" lang="en-US">
                <a:latin typeface="+mn-ea"/>
              </a:rPr>
              <a:t>01</a:t>
            </a:r>
            <a:endParaRPr altLang="zh-CN" b="1" sz="1000" lang="en-US">
              <a:latin typeface="+mn-ea"/>
            </a:endParaRPr>
          </a:p>
        </p:txBody>
      </p:sp>
      <p:sp>
        <p:nvSpPr>
          <p:cNvPr id="1049958" name="任意多边形 19"/>
          <p:cNvSpPr/>
          <p:nvPr>
            <p:custDataLst>
              <p:tags r:id="rId4"/>
            </p:custDataLst>
          </p:nvPr>
        </p:nvSpPr>
        <p:spPr>
          <a:xfrm>
            <a:off x="3292282" y="2624846"/>
            <a:ext cx="5810784" cy="1032199"/>
          </a:xfrm>
          <a:custGeom>
            <a:avLst/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20"/>
          <p:cNvSpPr txBox="1"/>
          <p:nvPr>
            <p:custDataLst>
              <p:tags r:id="rId5"/>
            </p:custDataLst>
          </p:nvPr>
        </p:nvSpPr>
        <p:spPr>
          <a:xfrm>
            <a:off x="3738475" y="2659715"/>
            <a:ext cx="5222768" cy="962477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>
                <a:latin typeface="+mn-ea"/>
                <a:sym typeface="+mn-ea"/>
              </a:rPr>
              <a:t>回报周期长：短期内可能无法实现盈利，需要耐心等待长期回报</a:t>
            </a:r>
            <a:endParaRPr altLang="en-US" dirty="0" sz="1400" lang="zh-CN">
              <a:latin typeface="+mn-ea"/>
              <a:sym typeface="+mn-ea"/>
            </a:endParaRPr>
          </a:p>
        </p:txBody>
      </p:sp>
      <p:sp>
        <p:nvSpPr>
          <p:cNvPr id="1049962" name="椭圆 21"/>
          <p:cNvSpPr/>
          <p:nvPr>
            <p:custDataLst>
              <p:tags r:id="rId6"/>
            </p:custDataLst>
          </p:nvPr>
        </p:nvSpPr>
        <p:spPr>
          <a:xfrm>
            <a:off x="3089526" y="2874740"/>
            <a:ext cx="532123" cy="532123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zh-CN" b="1" sz="1000" lang="en-US">
                <a:latin typeface="+mn-ea"/>
              </a:rPr>
              <a:t>02</a:t>
            </a:r>
            <a:endParaRPr altLang="zh-CN" b="1" sz="1000" lang="en-US">
              <a:latin typeface="+mn-ea"/>
            </a:endParaRPr>
          </a:p>
        </p:txBody>
      </p:sp>
      <p:sp>
        <p:nvSpPr>
          <p:cNvPr id="1049964" name="任意多边形 22"/>
          <p:cNvSpPr/>
          <p:nvPr>
            <p:custDataLst>
              <p:tags r:id="rId7"/>
            </p:custDataLst>
          </p:nvPr>
        </p:nvSpPr>
        <p:spPr>
          <a:xfrm>
            <a:off x="3292282" y="3885292"/>
            <a:ext cx="5810784" cy="1032199"/>
          </a:xfrm>
          <a:custGeom>
            <a:avLst/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23"/>
          <p:cNvSpPr txBox="1"/>
          <p:nvPr>
            <p:custDataLst>
              <p:tags r:id="rId8"/>
            </p:custDataLst>
          </p:nvPr>
        </p:nvSpPr>
        <p:spPr>
          <a:xfrm>
            <a:off x="3738475" y="3920161"/>
            <a:ext cx="5222768" cy="962477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>
                <a:latin typeface="+mn-ea"/>
                <a:sym typeface="+mn-ea"/>
              </a:rPr>
              <a:t>技术更新快：物流行业自动化技术更新迅速，需要不断投入资金进行技术升级和维护</a:t>
            </a:r>
            <a:endParaRPr altLang="en-US" dirty="0" sz="1400" lang="zh-CN">
              <a:latin typeface="+mn-ea"/>
              <a:sym typeface="+mn-ea"/>
            </a:endParaRPr>
          </a:p>
        </p:txBody>
      </p:sp>
      <p:sp>
        <p:nvSpPr>
          <p:cNvPr id="1049968" name="椭圆 24"/>
          <p:cNvSpPr/>
          <p:nvPr>
            <p:custDataLst>
              <p:tags r:id="rId9"/>
            </p:custDataLst>
          </p:nvPr>
        </p:nvSpPr>
        <p:spPr>
          <a:xfrm>
            <a:off x="3089526" y="4135186"/>
            <a:ext cx="532123" cy="532123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zh-CN" b="1" sz="1000" lang="en-US">
                <a:latin typeface="+mn-ea"/>
              </a:rPr>
              <a:t>03</a:t>
            </a:r>
            <a:endParaRPr altLang="zh-CN" b="1" sz="1000" lang="en-US">
              <a:latin typeface="+mn-ea"/>
            </a:endParaRPr>
          </a:p>
        </p:txBody>
      </p:sp>
      <p:sp>
        <p:nvSpPr>
          <p:cNvPr id="1049970" name="任意多边形 25"/>
          <p:cNvSpPr/>
          <p:nvPr>
            <p:custDataLst>
              <p:tags r:id="rId10"/>
            </p:custDataLst>
          </p:nvPr>
        </p:nvSpPr>
        <p:spPr>
          <a:xfrm>
            <a:off x="3292282" y="5145739"/>
            <a:ext cx="5810784" cy="1032199"/>
          </a:xfrm>
          <a:custGeom>
            <a:avLst/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26"/>
          <p:cNvSpPr txBox="1"/>
          <p:nvPr>
            <p:custDataLst>
              <p:tags r:id="rId11"/>
            </p:custDataLst>
          </p:nvPr>
        </p:nvSpPr>
        <p:spPr>
          <a:xfrm>
            <a:off x="3738475" y="5180608"/>
            <a:ext cx="5222768" cy="962477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>
                <a:latin typeface="+mn-ea"/>
                <a:sym typeface="+mn-ea"/>
              </a:rPr>
              <a:t>应对措施：合理规划资金使用，制定详细的预算和投资计划；与供应商建立长期合作关系，争取优惠条件；加强内部管理，提高资金使用效率；积极寻求政府和金融机构的支持与合作</a:t>
            </a:r>
            <a:endParaRPr altLang="en-US" dirty="0" lang="zh-CN">
              <a:latin typeface="+mn-ea"/>
              <a:sym typeface="+mn-ea"/>
            </a:endParaRPr>
          </a:p>
        </p:txBody>
      </p:sp>
      <p:sp>
        <p:nvSpPr>
          <p:cNvPr id="1049974" name="椭圆 27"/>
          <p:cNvSpPr/>
          <p:nvPr>
            <p:custDataLst>
              <p:tags r:id="rId12"/>
            </p:custDataLst>
          </p:nvPr>
        </p:nvSpPr>
        <p:spPr>
          <a:xfrm>
            <a:off x="3089526" y="5395633"/>
            <a:ext cx="532123" cy="532123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zh-CN" b="1" sz="1000" lang="en-US">
                <a:latin typeface="+mn-ea"/>
              </a:rPr>
              <a:t>04</a:t>
            </a:r>
            <a:endParaRPr altLang="zh-CN" b="1" sz="1000" lang="en-US">
              <a:latin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人才风险和挑战及应对措施</a:t>
            </a:r>
            <a:endParaRPr altLang="en-US" lang="zh-CN"/>
          </a:p>
        </p:txBody>
      </p:sp>
      <p:sp>
        <p:nvSpPr>
          <p:cNvPr id="10500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技能不匹配：自动化升级可能导致部分员工技能不匹配，无法适应新的工作要求。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人才短缺：物流行业自动化升级需要具备专业技能和知识的人才，但目前市场上相关人才较为短缺。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人才流失：自动化升级可能导致部分员工失去工作或岗位调整，如果处理不当，可能导致人才流失。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应对措施：加强人才培养和引进，提高员工技能和素质，建立健全的人才激励机制，加强员工培训和职业发展规划。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市场风险和挑战及应对措施</a:t>
            </a:r>
            <a:endParaRPr altLang="en-US" lang="zh-CN"/>
          </a:p>
        </p:txBody>
      </p:sp>
      <p:sp>
        <p:nvSpPr>
          <p:cNvPr id="1050076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078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080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82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市场竞争加剧：随着自动化技术的普及，竞争者将不断增加，可能导致市场份额下降、利润下滑等问题。应对措施包括加强技术创新、提高服务质量、拓展新的市场等。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84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086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088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90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技术更新换代：物流行业的自动化技术不断升级，需要不断投入资金和技术力量进行更新换代，否则将面临被淘汰的风险。应对措施包括建立完善的技术研发体系、加强与技术供应商的合作等。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92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094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096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98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法律法规限制：物流行业的自动化升级可能涉及到法律法规的限制，例如数据安全、隐私保护等方面的问题。应对措施包括加强法律法规的合规性审查、建立完善的数据安全保护体系等。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0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102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104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106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人才短缺：物流行业的自动化升级需要大量的人才支持，包括技术研发、运营管理等方面的人才。应对措施包括加强人才培养和引进、建立完善的人才激励机制等。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4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144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46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148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5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5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5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5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5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5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5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5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5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5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SLIDE_ID" val="custom2023098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7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2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8_3*l_h_i*1_1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8_3*l_h_f*1_1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ID" val="diagram20231308_3*l_h_i*1_1_2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8_3*l_h_i*1_2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8_3*l_h_f*1_2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308_3*l_h_i*1_2_2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8_3*l_h_i*1_3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8_3*l_h_f*1_3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308_3*l_h_i*1_3_2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8_3*l_h_i*1_4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8_3*l_h_f*1_4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308_3*l_h_i*1_4_2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2.7666015625,&quot;width&quot;:86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43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44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2024-01-05T19:38:28Z</dcterms:created>
  <dcterms:modified xsi:type="dcterms:W3CDTF">2024-01-05T19:38:28Z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cb33ab3f735646818a726eae6df31a2b_21</vt:lpwstr>
  </property>
</Properties>
</file>