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02" r:id="rId1"/>
    <p:sldMasterId id="2147488939" r:id="rId2"/>
  </p:sldMasterIdLst>
  <p:notesMasterIdLst>
    <p:notesMasterId r:id="rId3"/>
  </p:notesMasterIdLst>
  <p:sldIdLst>
    <p:sldId id="2515" r:id="rId4"/>
    <p:sldId id="2518" r:id="rId5"/>
    <p:sldId id="2521" r:id="rId6"/>
    <p:sldId id="2524" r:id="rId7"/>
    <p:sldId id="2527" r:id="rId8"/>
    <p:sldId id="2530" r:id="rId9"/>
    <p:sldId id="2533" r:id="rId10"/>
    <p:sldId id="2536" r:id="rId11"/>
    <p:sldId id="2539" r:id="rId12"/>
    <p:sldId id="2542" r:id="rId13"/>
    <p:sldId id="2545" r:id="rId14"/>
    <p:sldId id="2548" r:id="rId15"/>
    <p:sldId id="2551" r:id="rId16"/>
    <p:sldId id="2554" r:id="rId17"/>
    <p:sldId id="2557" r:id="rId18"/>
    <p:sldId id="2560" r:id="rId19"/>
    <p:sldId id="2563" r:id="rId20"/>
    <p:sldId id="2566" r:id="rId21"/>
    <p:sldId id="2569" r:id="rId22"/>
    <p:sldId id="2572" r:id="rId23"/>
    <p:sldId id="2575" r:id="rId24"/>
    <p:sldId id="2578" r:id="rId25"/>
    <p:sldId id="258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03" r:id="rId1"/>
    <p:sldLayoutId id="2147488904" r:id="rId2"/>
    <p:sldLayoutId id="2147488905" r:id="rId3"/>
    <p:sldLayoutId id="2147488906" r:id="rId4"/>
    <p:sldLayoutId id="2147488907" r:id="rId5"/>
    <p:sldLayoutId id="2147488908" r:id="rId6"/>
    <p:sldLayoutId id="2147488909" r:id="rId7"/>
    <p:sldLayoutId id="2147488910" r:id="rId8"/>
    <p:sldLayoutId id="2147488911" r:id="rId9"/>
    <p:sldLayoutId id="2147488912" r:id="rId10"/>
    <p:sldLayoutId id="21474889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40" r:id="rId1"/>
    <p:sldLayoutId id="2147488941" r:id="rId2"/>
    <p:sldLayoutId id="2147488942" r:id="rId3"/>
    <p:sldLayoutId id="2147488943" r:id="rId4"/>
    <p:sldLayoutId id="2147488944" r:id="rId5"/>
    <p:sldLayoutId id="2147488945" r:id="rId6"/>
    <p:sldLayoutId id="2147488946" r:id="rId7"/>
    <p:sldLayoutId id="2147488947" r:id="rId8"/>
    <p:sldLayoutId id="2147488948" r:id="rId9"/>
    <p:sldLayoutId id="2147488949" r:id="rId10"/>
    <p:sldLayoutId id="21474889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tags" Target="../tags/tag246.xml"/><Relationship Id="rId22" Type="http://schemas.openxmlformats.org/officeDocument/2006/relationships/tags" Target="../tags/tag247.xml"/><Relationship Id="rId23" Type="http://schemas.openxmlformats.org/officeDocument/2006/relationships/tags" Target="../tags/tag248.xml"/><Relationship Id="rId24" Type="http://schemas.openxmlformats.org/officeDocument/2006/relationships/tags" Target="../tags/tag249.xml"/><Relationship Id="rId25" Type="http://schemas.openxmlformats.org/officeDocument/2006/relationships/tags" Target="../tags/tag250.xml"/><Relationship Id="rId26" Type="http://schemas.openxmlformats.org/officeDocument/2006/relationships/tags" Target="../tags/tag251.xml"/><Relationship Id="rId27" Type="http://schemas.openxmlformats.org/officeDocument/2006/relationships/tags" Target="../tags/tag252.xml"/><Relationship Id="rId28" Type="http://schemas.openxmlformats.org/officeDocument/2006/relationships/tags" Target="../tags/tag253.xml"/><Relationship Id="rId29" Type="http://schemas.openxmlformats.org/officeDocument/2006/relationships/tags" Target="../tags/tag25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初中教育中的学科思维培养与跨学科研究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学科思维培养的重要性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学科思维培养的方法和策略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跨学科研究的意义和价值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跨学科研究的实践与案例分析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学科思维培养与跨学科研究的结合与实践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学科思维培养的重要性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学科思维对初中生发展的影响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学科思维培养有助于培养初中生的创新能力和实践能力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学科思维培养有助于提高初中生的学习兴趣和动力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学科思维培养有助于提高初中生的综合素质和竞争力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学科思维培养有助于促进初中生的全面发展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学科思维培养在初中教育中的地位</a:t>
            </a:r>
            <a:endParaRPr altLang="en-US" lang="zh-CN"/>
          </a:p>
        </p:txBody>
      </p:sp>
      <p:sp>
        <p:nvSpPr>
          <p:cNvPr id="10489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学科思维培养有助于学生更好地理解和掌握学科知识，提高学习效果和学习成绩。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学科思维培养是初中教育的重要目标之一，旨在提高学生的思维能力和解决问题的能力。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学科思维培养有助于培养学生的创新意识和创造力，为未来的学习和工作打下坚实的基础。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学科思维培养能够培养学生的批判性思维和独立思考能力，有助于形成良好的人格品质和价值观。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学科思维培养的目标和意义</a:t>
            </a:r>
            <a:endParaRPr altLang="en-US" lang="zh-CN"/>
          </a:p>
        </p:txBody>
      </p:sp>
      <p:sp>
        <p:nvSpPr>
          <p:cNvPr id="10490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培养创新意识和解决问题的能力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促进跨学科知识的整合与运用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提升学生的综合素质和竞争力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为未来的职业发展奠定坚实基础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学科思维培养的方法和策略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学科思维培养的途径和方法</a:t>
            </a:r>
            <a:endParaRPr altLang="en-US" lang="zh-CN"/>
          </a:p>
        </p:txBody>
      </p:sp>
      <p:sp>
        <p:nvSpPr>
          <p:cNvPr id="10491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学科知识整合：将不同学科的知识进行整合，帮助学生建立跨学科的思维方式。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探究式学习：通过引导学生进行探究式学习，培养他们的学科思维能力和解决问题的能力。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案例分析：通过对实际案例的分析，帮助学生深入理解学科知识，提高他们的思维能力和分析能力。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实践操作：通过实践操作活动，让学生亲身体验学科知识的应用，培养他们的实践能力和创新思维。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学科思维培养的策略与实践</a:t>
            </a:r>
            <a:endParaRPr altLang="en-US" lang="zh-CN"/>
          </a:p>
        </p:txBody>
      </p:sp>
      <p:sp>
        <p:nvSpPr>
          <p:cNvPr id="10491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学科融合：通过多学科交叉融合，培养学生的综合思维能力和跨学科意识。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探究式学习：引导学生主动探究问题，培养其独立思考和解决问题的能力。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案例分析：通过具体案例的分析，帮助学生理解学科思维的实际应用。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实践操作：通过实验、项目等实践操作，培养学生的动手能力和实践思维。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学科思维培养的案例分析</a:t>
            </a:r>
            <a:endParaRPr altLang="en-US" lang="zh-CN"/>
          </a:p>
        </p:txBody>
      </p:sp>
      <p:sp>
        <p:nvSpPr>
          <p:cNvPr id="10492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数学建模思维：通过解决实际问题，培养学生的数学建模思维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科学探究思维：通过实验探究，培养学生的科学探究思维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文学审美思维：通过阅读文学作品，培养学生的文学审美思维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历史思辨思维：通过分析历史事件，培养学生的历史思辨思维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8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跨学科研究的意义和价值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跨学科研究的定义和特点</a:t>
            </a:r>
            <a:endParaRPr altLang="en-US" lang="zh-CN"/>
          </a:p>
        </p:txBody>
      </p:sp>
      <p:sp>
        <p:nvSpPr>
          <p:cNvPr id="1049326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定义：跨学科研究是一种将不同学科的理论、方法和技术结合起来，以解决单一学科无法解决的问题的研究范式。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336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特点：跨学科研究具有多学科性、交叉性和综合性等特点，能够提供更广阔的视野和更全面的视角，促进不同学科之间的交流和融合，推动知识的创新和发展。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跨学科研究在初中教育中的应用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培养学生综合素质：通过跨学科研究，学生可以综合运用不同学科知识，提高综合素质。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激发创新思维：跨学科研究鼓励学生探索不同领域，激发创新思维和想象力。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解决实际问题：跨学科研究强调解决实际问题，培养学生的实践能力和应用能力。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促进学科融合：通过跨学科研究，可以促进不同学科之间的融合，推动学科发展。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跨学科研究对初中生发展的影响</a:t>
            </a:r>
            <a:endParaRPr altLang="en-US" lang="zh-CN"/>
          </a:p>
        </p:txBody>
      </p:sp>
      <p:sp>
        <p:nvSpPr>
          <p:cNvPr id="10494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增强解决问题能力：跨学科研究有助于初中生在实际问题中综合运用不同学科知识，提高解决实际问题的能力。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促进全面发展：跨学科研究有助于初中生在知识、技能、情感、态度等方面全面发展，为未来的学习和职业生涯奠定基础。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培养综合素质：跨学科研究能够促进初中生在多个学科领域的知识积累和技能培养，提高综合素质。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激发创新思维：通过跨学科研究，初中生可以突破传统学科的限制，开拓思维，培养创新意识和能力。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跨学科研究的实践与案例分析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跨学科研究的实践方法与步骤</a:t>
            </a:r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确定研究问题：寻找学科交叉点，确定具有实际意义和研究价值的问题。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4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构建研究团队：组建跨学科的研究团队，包括不同专业背景的成员。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0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文献综述：查阅相关文献，了解已有研究成果和研究动态。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制定研究计划：明确研究目标、研究方法、时间安排等，确保研究的可行性和科学性。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数据采集与分析：根据研究需要，采用多种方法采集数据，并进行科学分析。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结果呈现与讨论：将研究结果以适当的方式呈现，并进行深入讨论和反思。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跨学科研究的案例分析与实践经验</a:t>
            </a:r>
            <a:endParaRPr altLang="en-US" lang="zh-CN"/>
          </a:p>
        </p:txBody>
      </p:sp>
      <p:sp>
        <p:nvSpPr>
          <p:cNvPr id="10496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案例选择：选择具有代表性的跨学科研究案例，如生物学与物理学结合的量子生物学。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实践经验：介绍案例中研究人员如何克服困难，实现跨学科合作的方法和经验。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成果评价：对案例的跨学科研究成果进行评价，分析其对学科发展的贡献和影响。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未来展望：探讨跨学科研究的未来发展方向，提出推动跨学科研究的建议和展望。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跨学科研究的应用前景和发展趋势</a:t>
            </a:r>
            <a:endParaRPr altLang="en-US" lang="zh-CN"/>
          </a:p>
        </p:txBody>
      </p:sp>
      <p:sp>
        <p:nvSpPr>
          <p:cNvPr id="10496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应用领域：人工智能、生物科技、新材料等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未来展望：跨学科研究将成为创新驱动发展的关键动力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挑战与机遇：应对全球性问题，促进可持续发展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发展趋势：跨界融合、多学科协同创新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学科思维培养与跨学科研究的结合与实践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学科思维培养与跨学科研究的关联性分析</a:t>
            </a:r>
            <a:endParaRPr altLang="en-US" lang="zh-CN"/>
          </a:p>
        </p:txBody>
      </p:sp>
      <p:sp>
        <p:nvSpPr>
          <p:cNvPr id="10497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学科思维培养是跨学科研究的基础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跨学科研究需要学科思维的融合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实践案例：学科思维培养与跨学科研究的结合方式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结合实践：如何提升学科思维培养与跨学科研究的关联性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学科思维培养与跨学科研究结合的实践方法与策略</a:t>
            </a:r>
            <a:endParaRPr altLang="en-US" lang="zh-CN"/>
          </a:p>
        </p:txBody>
      </p:sp>
      <p:sp>
        <p:nvSpPr>
          <p:cNvPr id="1049854" name="矩形: 圆角 23"/>
          <p:cNvSpPr/>
          <p:nvPr>
            <p:custDataLst>
              <p:tags r:id="rId1"/>
            </p:custDataLst>
          </p:nvPr>
        </p:nvSpPr>
        <p:spPr>
          <a:xfrm>
            <a:off x="608400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56" name="矩形: 圆角 27"/>
          <p:cNvSpPr/>
          <p:nvPr>
            <p:custDataLst>
              <p:tags r:id="rId2"/>
            </p:custDataLst>
          </p:nvPr>
        </p:nvSpPr>
        <p:spPr>
          <a:xfrm>
            <a:off x="6383201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58" name="矩形: 圆角 6"/>
          <p:cNvSpPr/>
          <p:nvPr>
            <p:custDataLst>
              <p:tags r:id="rId3"/>
            </p:custDataLst>
          </p:nvPr>
        </p:nvSpPr>
        <p:spPr>
          <a:xfrm>
            <a:off x="608400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60" name="矩形: 圆角 9"/>
          <p:cNvSpPr/>
          <p:nvPr>
            <p:custDataLst>
              <p:tags r:id="rId4"/>
            </p:custDataLst>
          </p:nvPr>
        </p:nvSpPr>
        <p:spPr>
          <a:xfrm>
            <a:off x="795094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5"/>
            </p:custDataLst>
          </p:nvPr>
        </p:nvSpPr>
        <p:spPr>
          <a:xfrm>
            <a:off x="795094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实践方法：通过项目式学习、探究式学习、合作学习等方式，引导学生主动参与实践，提高解决问题的能力。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4" name="矩形: 圆角 24"/>
          <p:cNvSpPr/>
          <p:nvPr>
            <p:custDataLst>
              <p:tags r:id="rId6"/>
            </p:custDataLst>
          </p:nvPr>
        </p:nvSpPr>
        <p:spPr>
          <a:xfrm>
            <a:off x="7950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66" name="正文"/>
          <p:cNvSpPr txBox="1"/>
          <p:nvPr>
            <p:custDataLst>
              <p:tags r:id="rId7"/>
            </p:custDataLst>
          </p:nvPr>
        </p:nvSpPr>
        <p:spPr>
          <a:xfrm>
            <a:off x="7950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学科思维培养：注重培养学生的学科基础知识和思维能力，通过课堂讲解、案例分析、实践操作等方式，帮助学生建立学科思维框架。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8" name="矩形: 圆角 28"/>
          <p:cNvSpPr/>
          <p:nvPr>
            <p:custDataLst>
              <p:tags r:id="rId8"/>
            </p:custDataLst>
          </p:nvPr>
        </p:nvSpPr>
        <p:spPr>
          <a:xfrm>
            <a:off x="65698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9"/>
            </p:custDataLst>
          </p:nvPr>
        </p:nvSpPr>
        <p:spPr>
          <a:xfrm>
            <a:off x="65698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跨学科研究：鼓励教师开展跨学科研究，加强学科之间的交流与合作，促进知识融合与创新。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72" name="矩形: 圆角 6"/>
          <p:cNvSpPr/>
          <p:nvPr>
            <p:custDataLst>
              <p:tags r:id="rId10"/>
            </p:custDataLst>
          </p:nvPr>
        </p:nvSpPr>
        <p:spPr>
          <a:xfrm>
            <a:off x="6382566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74" name="矩形: 圆角 9"/>
          <p:cNvSpPr/>
          <p:nvPr>
            <p:custDataLst>
              <p:tags r:id="rId11"/>
            </p:custDataLst>
          </p:nvPr>
        </p:nvSpPr>
        <p:spPr>
          <a:xfrm>
            <a:off x="6569259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12"/>
            </p:custDataLst>
          </p:nvPr>
        </p:nvSpPr>
        <p:spPr>
          <a:xfrm>
            <a:off x="6569259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策略：制定个性化的培养方案，针对不同学生的特点进行差异化教学；同时，建立科学的评价体系，对学生的学习成果进行全面、客观的评价。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学科思维培养与跨学科研究结合的案例分析与实践经验</a:t>
            </a:r>
            <a:endParaRPr altLang="en-US" lang="zh-CN"/>
          </a:p>
        </p:txBody>
      </p:sp>
      <p:sp>
        <p:nvSpPr>
          <p:cNvPr id="1049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案例一：数学与物理学的结合，通过解决实际问题培养学生的逻辑思维和推理能力。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案例二：生物学与环境科学的结合，通过研究生态系统的平衡培养学生的系统思维和可持续发展观念。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实践经验一：教师需要具备跨学科的知识和技能，能够引导学生发现不同学科之间的联系。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实践经验二：学校需要提供跨学科的课程和教学资源，鼓励学生参与跨学科的研究和实践项目。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8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2024-01-01T06:42:42Z</dcterms:created>
  <dcterms:modified xsi:type="dcterms:W3CDTF">2024-01-01T06:42:42Z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fd7c759a9c1e49f9bb2b1118bb370095_21</vt:lpwstr>
  </property>
</Properties>
</file>