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25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ableStyles" Target="tableStyles.xml"/><Relationship Id="rId29" Type="http://schemas.openxmlformats.org/officeDocument/2006/relationships/tags" Target="tags/tag35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image" Target="../media/image1.png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tags" Target="../tags/tag79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2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image" Target="../media/image3.png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image" Target="../media/image4.png"/><Relationship Id="rId9" Type="http://schemas.microsoft.com/office/2007/relationships/hdphoto" Target="../media/image5.wdp"/><Relationship Id="rId10" Type="http://schemas.openxmlformats.org/officeDocument/2006/relationships/tags" Target="../tags/tag96.xml"/><Relationship Id="rId11" Type="http://schemas.openxmlformats.org/officeDocument/2006/relationships/tags" Target="../tags/tag97.xml"/><Relationship Id="rId12" Type="http://schemas.openxmlformats.org/officeDocument/2006/relationships/tags" Target="../tags/tag98.xml"/><Relationship Id="rId13" Type="http://schemas.openxmlformats.org/officeDocument/2006/relationships/tags" Target="../tags/tag99.xml"/><Relationship Id="rId14" Type="http://schemas.openxmlformats.org/officeDocument/2006/relationships/tags" Target="../tags/tag100.xml"/><Relationship Id="rId15" Type="http://schemas.openxmlformats.org/officeDocument/2006/relationships/tags" Target="../tags/tag10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image" Target="../media/image1.png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tags" Target="../tags/tag146.xml"/><Relationship Id="rId18" Type="http://schemas.openxmlformats.org/officeDocument/2006/relationships/tags" Target="../tags/tag14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 userDrawn="1">
            <p:custDataLst>
              <p:tags r:id="rId2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  <a:tileRect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13"/>
          <p:cNvSpPr/>
          <p:nvPr userDrawn="1">
            <p:custDataLst>
              <p:tags r:id="rId3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>
            <a:avLst/>
          </a:prstGeom>
        </p:spPr>
      </p:pic>
      <p:cxnSp>
        <p:nvCxnSpPr>
          <p:cNvPr id="13" name="直接连接符 12"/>
          <p:cNvCxnSpPr/>
          <p:nvPr userDrawn="1">
            <p:custDataLst>
              <p:tags r:id="rId6"/>
            </p:custDataLst>
          </p:nvPr>
        </p:nvCxnSpPr>
        <p:spPr>
          <a:xfrm>
            <a:off x="11360150" y="493395"/>
            <a:ext cx="18288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>
            <p:custDataLst>
              <p:tags r:id="rId7"/>
            </p:custDataLst>
          </p:nvPr>
        </p:nvCxnSpPr>
        <p:spPr>
          <a:xfrm>
            <a:off x="11360150" y="551815"/>
            <a:ext cx="18288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>
            <p:custDataLst>
              <p:tags r:id="rId8"/>
            </p:custDataLst>
          </p:nvPr>
        </p:nvCxnSpPr>
        <p:spPr>
          <a:xfrm>
            <a:off x="11360150" y="610235"/>
            <a:ext cx="18288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0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公司名占位符</a:t>
            </a:r>
            <a:endParaRPr lang="zh-CN" altLang="en-US" dirty="0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日期时间占位符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  <p:cxnSp>
        <p:nvCxnSpPr>
          <p:cNvPr id="19" name="直接箭头连接符 18"/>
          <p:cNvCxnSpPr/>
          <p:nvPr userDrawn="1">
            <p:custDataLst>
              <p:tags r:id="rId17"/>
            </p:custDataLst>
          </p:nvPr>
        </p:nvCxnSpPr>
        <p:spPr>
          <a:xfrm>
            <a:off x="5831840" y="3316790"/>
            <a:ext cx="5400000" cy="0"/>
          </a:xfrm>
          <a:prstGeom prst="straightConnector1">
            <a:avLst/>
          </a:prstGeom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任意多边形: 形状 28"/>
          <p:cNvSpPr/>
          <p:nvPr userDrawn="1">
            <p:custDataLst>
              <p:tags r:id="rId18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任意多边形: 形状 38"/>
          <p:cNvSpPr/>
          <p:nvPr userDrawn="1">
            <p:custDataLst>
              <p:tags r:id="rId19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 flipH="1">
            <a:off x="-251" y="26726"/>
            <a:ext cx="12192000" cy="348615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  <a:tileRect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559398" y="422380"/>
            <a:ext cx="7632854" cy="545639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20"/>
          <p:cNvSpPr/>
          <p:nvPr userDrawn="1">
            <p:custDataLst>
              <p:tags r:id="rId2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任意多边形: 形状 8"/>
          <p:cNvSpPr/>
          <p:nvPr userDrawn="1">
            <p:custDataLst>
              <p:tags r:id="rId3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  <a:tileRect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>
            <a:avLst/>
          </a:prstGeom>
        </p:spPr>
      </p:pic>
      <p:sp>
        <p:nvSpPr>
          <p:cNvPr id="13" name="矩形 12"/>
          <p:cNvSpPr/>
          <p:nvPr userDrawn="1">
            <p:custDataLst>
              <p:tags r:id="rId6"/>
            </p:custDataLst>
          </p:nvPr>
        </p:nvSpPr>
        <p:spPr>
          <a:xfrm>
            <a:off x="797560" y="4177665"/>
            <a:ext cx="2743200" cy="1494155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4" name="图片 13" descr="窗户外的景色&#10;&#10;中度可信度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>
            <p:custDataLst>
              <p:tags r:id="rId10"/>
            </p:custDataLst>
          </p:nvPr>
        </p:nvCxnSpPr>
        <p:spPr>
          <a:xfrm>
            <a:off x="822114" y="3665894"/>
            <a:ext cx="828000" cy="1038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任意多边形: 形状 49"/>
          <p:cNvSpPr/>
          <p:nvPr userDrawn="1">
            <p:custDataLst>
              <p:tags r:id="rId2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任意多边形: 形状 20"/>
          <p:cNvSpPr/>
          <p:nvPr userDrawn="1">
            <p:custDataLst>
              <p:tags r:id="rId3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  <a:tileRect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>
            <a:avLst/>
          </a:prstGeom>
        </p:spPr>
      </p:pic>
      <p:cxnSp>
        <p:nvCxnSpPr>
          <p:cNvPr id="26" name="直接箭头连接符 25"/>
          <p:cNvCxnSpPr/>
          <p:nvPr userDrawn="1">
            <p:custDataLst>
              <p:tags r:id="rId6"/>
            </p:custDataLst>
          </p:nvPr>
        </p:nvCxnSpPr>
        <p:spPr>
          <a:xfrm>
            <a:off x="5998392" y="3009583"/>
            <a:ext cx="5400000" cy="0"/>
          </a:xfrm>
          <a:prstGeom prst="straightConnector1">
            <a:avLst/>
          </a:prstGeom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任意多边形: 形状 38"/>
          <p:cNvSpPr/>
          <p:nvPr userDrawn="1">
            <p:custDataLst>
              <p:tags r:id="rId7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任意多边形 12"/>
          <p:cNvSpPr/>
          <p:nvPr userDrawn="1">
            <p:custDataLst>
              <p:tags r:id="rId8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公司名占位符</a:t>
            </a:r>
            <a:endParaRPr lang="zh-CN" altLang="en-US" dirty="0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日期时间占位符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  <p:cxnSp>
        <p:nvCxnSpPr>
          <p:cNvPr id="47" name="直接连接符 46"/>
          <p:cNvCxnSpPr/>
          <p:nvPr userDrawn="1">
            <p:custDataLst>
              <p:tags r:id="rId16"/>
            </p:custDataLst>
          </p:nvPr>
        </p:nvCxnSpPr>
        <p:spPr>
          <a:xfrm>
            <a:off x="11360150" y="493395"/>
            <a:ext cx="18288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 userDrawn="1">
            <p:custDataLst>
              <p:tags r:id="rId17"/>
            </p:custDataLst>
          </p:nvPr>
        </p:nvCxnSpPr>
        <p:spPr>
          <a:xfrm>
            <a:off x="11360150" y="551815"/>
            <a:ext cx="18288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 userDrawn="1">
            <p:custDataLst>
              <p:tags r:id="rId18"/>
            </p:custDataLst>
          </p:nvPr>
        </p:nvCxnSpPr>
        <p:spPr>
          <a:xfrm>
            <a:off x="11360150" y="610235"/>
            <a:ext cx="18288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ags" Target="../tags/tag57.xml"/><Relationship Id="rId13" Type="http://schemas.openxmlformats.org/officeDocument/2006/relationships/tags" Target="../tags/tag58.xml"/><Relationship Id="rId14" Type="http://schemas.openxmlformats.org/officeDocument/2006/relationships/tags" Target="../tags/tag59.xml"/><Relationship Id="rId15" Type="http://schemas.openxmlformats.org/officeDocument/2006/relationships/tags" Target="../tags/tag60.xml"/><Relationship Id="rId16" Type="http://schemas.openxmlformats.org/officeDocument/2006/relationships/tags" Target="../tags/tag61.xml"/><Relationship Id="rId17" Type="http://schemas.openxmlformats.org/officeDocument/2006/relationships/tags" Target="../tags/tag62.xml"/><Relationship Id="rId18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48.xml"/><Relationship Id="rId13" Type="http://schemas.openxmlformats.org/officeDocument/2006/relationships/image" Target="../media/image1.png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tags" Target="../tags/tag152.xml"/><Relationship Id="rId18" Type="http://schemas.openxmlformats.org/officeDocument/2006/relationships/tags" Target="../tags/tag153.xml"/><Relationship Id="rId19" Type="http://schemas.openxmlformats.org/officeDocument/2006/relationships/tags" Target="../tags/tag15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9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  <a:tileRect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tags" Target="../tags/tag268.xml"/><Relationship Id="rId20" Type="http://schemas.openxmlformats.org/officeDocument/2006/relationships/tags" Target="../tags/tag269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初中双减政策对学校社会责任感的影响与强化措施研究</a:t>
            </a:r>
            <a:endParaRPr lang="zh-CN" altLang="en-US" dirty="0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lstStyle/>
          <a:p>
            <a:r>
              <a:rPr lang="en-US" altLang="zh-CN" dirty="0" err="1"/>
              <a:t>xxx,a</a:t>
            </a:r>
            <a:r>
              <a:rPr lang="en-US" altLang="zh-CN" dirty="0"/>
              <a:t> click to unlimited possibilities</a:t>
            </a:r>
            <a:endParaRPr lang="zh-CN" altLang="en-US" dirty="0"/>
          </a:p>
        </p:txBody>
      </p:sp>
      <p:sp>
        <p:nvSpPr>
          <p:cNvPr id="7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lstStyle/>
          <a:p>
            <a:r>
              <a:rPr lang="en-US" altLang="zh-CN" dirty="0"/>
              <a:t>YOUR LOGO</a:t>
            </a:r>
            <a:endParaRPr lang="en-US" altLang="zh-CN" dirty="0"/>
          </a:p>
        </p:txBody>
      </p:sp>
      <p:sp>
        <p:nvSpPr>
          <p:cNvPr id="9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lstStyle/>
          <a:p>
            <a:r>
              <a:rPr lang="zh-CN" altLang="en-US" dirty="0"/>
              <a:t>时间：</a:t>
            </a:r>
            <a:r>
              <a:rPr lang="en-US" altLang="zh-CN" dirty="0"/>
              <a:t>20XX-XX-XX</a:t>
            </a:r>
            <a:endParaRPr lang="zh-CN" altLang="zh-CN" dirty="0"/>
          </a:p>
        </p:txBody>
      </p:sp>
      <p:sp>
        <p:nvSpPr>
          <p:cNvPr id="8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 dirty="0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lstStyle/>
          <a:p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blurRad="508000" dist="241300" dir="5400000" sx="95000" sy="95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2400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19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初中双减政策背景与意义</a:t>
            </a:r>
            <a:endParaRPr lang="zh-CN" altLang="en-US" sz="1900" b="1" spc="3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2400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4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19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强化学校社会责任感的具体措施</a:t>
            </a:r>
            <a:endParaRPr lang="zh-CN" altLang="en-US" sz="1900" b="1" spc="3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6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2400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80000"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初中双减政策对学校社会责任感的影响</a:t>
            </a:r>
            <a:endParaRPr lang="zh-CN" altLang="en-US" sz="2400" b="1" spc="3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19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案例分析与实践经验</a:t>
            </a:r>
            <a:endParaRPr lang="zh-CN" altLang="en-US" sz="1900" b="1" spc="3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lang="en-US" sz="2400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19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展望未来与深化研究</a:t>
            </a:r>
            <a:endParaRPr lang="zh-CN" altLang="en-US" sz="1900" b="1" spc="3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lstStyle/>
          <a:p>
            <a:r>
              <a:rPr lang="zh-CN" altLang="en-US" dirty="0"/>
              <a:t>初中双减政策背景与意义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lstStyle/>
          <a:p>
            <a:r>
              <a:rPr lang="en-US" altLang="zh-CN" dirty="0"/>
              <a:t>PART 1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双减政策的出台背景</a:t>
            </a:r>
            <a:endParaRPr lang="zh-CN" altLang="en-US"/>
          </a:p>
        </p:txBody>
      </p:sp>
      <p:sp>
        <p:nvSpPr>
          <p:cNvPr id="39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400" b="1" spc="150" dirty="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减轻学生课业负担</a:t>
            </a:r>
            <a:endParaRPr lang="zh-CN" altLang="en-US" sz="4400" b="1" spc="150" dirty="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1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400" b="1" spc="150" dirty="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促进教育公平</a:t>
            </a:r>
            <a:endParaRPr lang="zh-CN" altLang="en-US" sz="4400" b="1" spc="150" dirty="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23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400" b="1" spc="150" dirty="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提高学生综合素质</a:t>
            </a:r>
            <a:endParaRPr lang="zh-CN" altLang="en-US" sz="4400" b="1" spc="150" dirty="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90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400" b="1" spc="150" dirty="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应对升学竞争压力</a:t>
            </a:r>
            <a:endParaRPr lang="zh-CN" altLang="en-US" sz="4400" b="1" spc="150" dirty="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双减政策的目标和意义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优化教育生态，推进教育公平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强化学校教育主阵地作用，提升教育教学质量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培养德智体美劳全面发展的社会主义建设者和接班人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初中双减政策对学校社会责任感的影响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lstStyle/>
          <a:p>
            <a:r>
              <a:rPr lang="en-US" altLang="zh-CN" dirty="0"/>
              <a:t>PART 2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双减政策对学校教育观念的影响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减轻学生课业负担，促进全面发展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优化教育资源配置，提高教育质量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强化学校教育主阵地作用，提升教师责任感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促进家校共育，形成教育合力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双减政策对学校社会责任承担方式的影响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减轻学生作业负担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减轻学生课外负担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强化学校教育主阵地作用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提升学校教育教学质量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双减政策对学校社会服务活动的影响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减轻学生作业负担，让学生有更多时间参与社会服务活动，提高他们的社会责任感。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减少考试次数，减轻学生和教师的压力，使学校有更多时间和精力开展社会服务活动。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减少考试成绩的排名压力，使学校能够更加注重学生的综合素质和社会服务表现。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鼓励学校开展形式多样的社会服务活动，如志愿服务、社会实践等，增强学生的社会责任感和奉献精神。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强化学校社会责任感的具体措施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lstStyle/>
          <a:p>
            <a:r>
              <a:rPr lang="en-US" altLang="zh-CN" dirty="0"/>
              <a:t>PART 3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完善学校教育体系，提升教育质量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4000" b="1" dirty="0"/>
          </a:p>
        </p:txBody>
      </p:sp>
      <p:sp>
        <p:nvSpPr>
          <p:cNvPr id="6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7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lt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优化课程设置，注重学生综合素质培养</a:t>
            </a:r>
            <a:endParaRPr lang="zh-CN" altLang="en-US" sz="2000" spc="150" dirty="0">
              <a:solidFill>
                <a:schemeClr val="lt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71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加强教师培训，提升教育教学水平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4000" b="1" dirty="0"/>
          </a:p>
        </p:txBody>
      </p:sp>
      <p:sp>
        <p:nvSpPr>
          <p:cNvPr id="75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>
              <a:lnSpc>
                <a:spcPct val="140000"/>
              </a:lnSpc>
            </a:pPr>
            <a:r>
              <a:rPr lang="zh-CN" altLang="en-US" sz="2000" spc="150" dirty="0">
                <a:solidFill>
                  <a:schemeClr val="lt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丰富校园文化活动，促进学生全面发展</a:t>
            </a:r>
            <a:endParaRPr lang="zh-CN" altLang="en-US" sz="2000" spc="150" dirty="0">
              <a:solidFill>
                <a:schemeClr val="lt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85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8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建立家校合作机制，共同关注学生成长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强化学校与社区的互动与合作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建立学校与社区的沟通机制，及时了解社区需求和意见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邀请社区代表参与学校管理，共同制定学校发展规划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加强学校与社区的文化交流，促进文化传承和创新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开展学校与社区的合作项目，如社区服务、志愿者活动等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提升学校社会服务的意识和能力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开展社会实践活动：组织学生参与社区服务、志愿者活动等，增强学生社会责任感。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加强家校合作：通过家长会、家长群等方式，加强与家长的沟通与合作，共同关注学生成长。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提升教师素质：加强教师培训，提高教师的教育教学水平和社会责任感，为学生树立良好榜样。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完善学校设施：提供良好的学习环境，完善学校设施，满足学生学习和生活的需要。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建立学校社会责任感评价体系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评价结果公开透明：评价结果应向社会公开，接受社会监督，同时鼓励学校间互相学习交流。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制定评价标准：根据学校实际情况，制定符合学校特点的评价标准，包括学校文化、教育质量、社会服务等方面。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定期评价：每年或每学期进行一次评价，以便及时发现问题并采取措施。</a:t>
            </a:r>
            <a:endParaRPr lang="zh-CN" altLang="en-US" sz="160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评价结果与奖惩挂钩：将评价结果作为学校评优、奖励等方面的重要依据，同时对评价结果较差的学校进行整改或问责。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lstStyle/>
          <a:p>
            <a:r>
              <a:rPr lang="zh-CN" altLang="en-US" dirty="0"/>
              <a:t>案例分析与实践经验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lstStyle/>
          <a:p>
            <a:r>
              <a:rPr lang="en-US" altLang="zh-CN" dirty="0"/>
              <a:t>PART 4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成功案例介绍与分析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案例二：某学校利用课后服务时间，开展丰富多彩的社团活动和兴趣课程，满足学生个性化发展需求，提高教育满意度。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案例一：某初中在双减政策下，通过优化课程设置和作业管理，有效减轻学生负担，同时提升教育质量。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案例三：某地区教育行政部门加强对学校落实双减政策的监督与评估，通过建立科学评价体系促进学校落实社会责任。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 lnSpcReduction="20000"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案例四：某学校在双减背景下，积极推进家校合作，通过家长会、座谈会等形式加强与家长的沟通与协作，共同促进学生的全面发展。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实践经验总结与分享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实践经验：总结学校在双减政策下的实践经验，包括课程设置、教学方法等方面的创新。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案例选择：选择具有代表性的学校或教育机构，分析其双减政策实施情况。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效果评估：对学校实施双减政策的效果进行评估，分析其对学校社会责任感的影响。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经验分享：分享学校在双减政策下的成功经验，为其他学校提供借鉴和参考。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lstStyle/>
          <a:p>
            <a:r>
              <a:rPr lang="zh-CN" altLang="en-US" dirty="0"/>
              <a:t>展望未来与深化研究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lstStyle/>
          <a:p>
            <a:r>
              <a:rPr lang="en-US" altLang="zh-CN" dirty="0"/>
              <a:t>PART 5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未来发展趋势与展望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学校社会责任增强：在双减政策的推动下，学校将更加注重自身的社会责任，为学生提供更多有益的课外活动和社会实践机会。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政策持续优化：随着双减政策的深入实施，未来将有更多有利于减轻学生负担、提高教育质量的政策出台。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教育观念转变：随着社会对教育问题的关注度不断提高，未来将更加注重学生的全面发展，而非单一的应试教育。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教育评价体系改革：未来将逐步建立起更加科学、全面的教育评价体系，以更好地反映学生的综合素质和能力。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深化研究的重点与方向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深入研究双减政策对学校社会责任感的具体影响机制</a:t>
            </a:r>
            <a:endParaRPr lang="zh-CN" altLang="en-US" sz="16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探讨如何进一步优化双减政策，强化学校社会责任感</a:t>
            </a:r>
            <a:endParaRPr lang="zh-CN" altLang="en-US" sz="16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分析双减政策背景下，学校社会责任感的未来发展趋势</a:t>
            </a:r>
            <a:endParaRPr lang="zh-CN" altLang="en-US" sz="16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开展跨地区、跨文化的比较研究，深入了解双减政策在不同国家和地区的实施效果与经验教训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lstStyle/>
          <a:p>
            <a:r>
              <a:rPr lang="en-US" altLang="zh-CN" dirty="0"/>
              <a:t>THANK YOU</a:t>
            </a:r>
            <a:endParaRPr lang="zh-CN" altLang="en-US" dirty="0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lstStyle/>
          <a:p>
            <a:r>
              <a:rPr lang="zh-CN" altLang="en-US" dirty="0"/>
              <a:t>xxx学院</a:t>
            </a:r>
            <a:endParaRPr lang="zh-CN" altLang="en-US" dirty="0"/>
          </a:p>
        </p:txBody>
      </p:sp>
      <p:sp>
        <p:nvSpPr>
          <p:cNvPr id="7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lstStyle/>
          <a:p>
            <a:r>
              <a:rPr lang="zh-CN" altLang="en-US" dirty="0"/>
              <a:t>汇报时间：</a:t>
            </a:r>
            <a:r>
              <a:rPr lang="en-US" altLang="zh-CN" dirty="0"/>
              <a:t>20XX/01/01</a:t>
            </a:r>
            <a:endParaRPr lang="en-US" altLang="zh-CN" dirty="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 dirty="0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TYPE" val="f"/>
  <p:tag name="KSO_WM_UNIT_INDEX" val="1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TYPE" val="f"/>
  <p:tag name="KSO_WM_UNIT_INDEX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l_h_f"/>
  <p:tag name="KSO_WM_UNIT_INDEX" val="1_1_1"/>
  <p:tag name="KSO_WM_UNIT_VALUE" val="128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l_h_f"/>
  <p:tag name="KSO_WM_UNIT_INDEX" val="1_2_1"/>
  <p:tag name="KSO_WM_UNIT_VALUE" val="128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3;二级&#13;三级&#13;四级&#13;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57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158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159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160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  <p:tag name="KSO_WM_UNIT_TEXT_FILL_FORE_SCHEMECOLOR_INDEX" val="2"/>
  <p:tag name="KSO_WM_UNIT_TEXT_FILL_TYPE" val="1"/>
  <p:tag name="KSO_WM_UNIT_USESOURCEFORMAT_APPLY" val="0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LINE_FORE_SCHEMECOLOR_INDEX" val="5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77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8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93.xml><?xml version="1.0" encoding="utf-8"?>
<p:tagLst xmlns:p="http://schemas.openxmlformats.org/presentationml/2006/main">
  <p:tag name="KSO_WM_TEMPLATE_CATEGORY" val="custom"/>
  <p:tag name="KSO_WM_TEMPLATE_INDEX" val="20230987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20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1.xml><?xml version="1.0" encoding="utf-8"?>
<p:tagLst xmlns:p="http://schemas.openxmlformats.org/presentationml/2006/main">
  <p:tag name="KSO_WM_TEMPLATE_CATEGORY" val="custom"/>
  <p:tag name="KSO_WM_TEMPLATE_INDEX" val="20230987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3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9.xml><?xml version="1.0" encoding="utf-8"?>
<p:tagLst xmlns:p="http://schemas.openxmlformats.org/presentationml/2006/main">
  <p:tag name="KSO_WM_TEMPLATE_CATEGORY" val="custom"/>
  <p:tag name="KSO_WM_TEMPLATE_INDEX" val="20230987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30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9.xml><?xml version="1.0" encoding="utf-8"?>
<p:tagLst xmlns:p="http://schemas.openxmlformats.org/presentationml/2006/main">
  <p:tag name="KSO_WM_TEMPLATE_CATEGORY" val="custom"/>
  <p:tag name="KSO_WM_TEMPLATE_INDEX" val="20230987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2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37.xml><?xml version="1.0" encoding="utf-8"?>
<p:tagLst xmlns:p="http://schemas.openxmlformats.org/presentationml/2006/main">
  <p:tag name="KSO_WM_TEMPLATE_CATEGORY" val="custom"/>
  <p:tag name="KSO_WM_TEMPLATE_INDEX" val="20230987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54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ags/tag355.xml><?xml version="1.0" encoding="utf-8"?>
<p:tagLst xmlns:p="http://schemas.openxmlformats.org/presentationml/2006/main">
  <p:tag name="commondata" val="eyJoZGlkIjoiNzNkN2QyMDgyZDc1ZTZiYmNkMmRiMWM3NTQ4OTM2Zm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  <a:tileRect/>
        </a:gradFill>
        <a:ln>
          <a:noFill/>
          <a:prstDash val="solid"/>
        </a:ln>
      </a:spPr>
      <a:bodyPr wrap="square" rtlCol="0" anchor="ctr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2013</Words>
  <Application>WPS 演示</Application>
  <PresentationFormat>宽屏</PresentationFormat>
  <Paragraphs>214</Paragraphs>
  <Slides>21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Office 主题​​</vt:lpstr>
      <vt:lpstr>初中双减政策对学校社会责任感的影响与强化措施研究</vt:lpstr>
      <vt:lpstr>目录</vt:lpstr>
      <vt:lpstr>初中双减政策背景与意义</vt:lpstr>
      <vt:lpstr>双减政策的出台背景</vt:lpstr>
      <vt:lpstr>双减政策的目标和意义</vt:lpstr>
      <vt:lpstr>初中双减政策对学校社会责任感的影响</vt:lpstr>
      <vt:lpstr>双减政策对学校教育观念的影响</vt:lpstr>
      <vt:lpstr>双减政策对学校社会责任承担方式的影响</vt:lpstr>
      <vt:lpstr>双减政策对学校社会服务活动的影响</vt:lpstr>
      <vt:lpstr>强化学校社会责任感的具体措施</vt:lpstr>
      <vt:lpstr>完善学校教育体系，提升教育质量</vt:lpstr>
      <vt:lpstr>强化学校与社区的互动与合作</vt:lpstr>
      <vt:lpstr>提升学校社会服务的意识和能力</vt:lpstr>
      <vt:lpstr>建立学校社会责任感评价体系</vt:lpstr>
      <vt:lpstr>案例分析与实践经验</vt:lpstr>
      <vt:lpstr>成功案例介绍与分析</vt:lpstr>
      <vt:lpstr>实践经验总结与分享</vt:lpstr>
      <vt:lpstr>展望未来与深化研究</vt:lpstr>
      <vt:lpstr>未来发展趋势与展望</vt:lpstr>
      <vt:lpstr>深化研究的重点与方向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天天向上</cp:lastModifiedBy>
  <cp:revision>155</cp:revision>
  <dcterms:created xsi:type="dcterms:W3CDTF">2019-06-19T02:08:00Z</dcterms:created>
  <dcterms:modified xsi:type="dcterms:W3CDTF">2023-12-29T05:56:39Z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3C46289BB0034AFBAF847CCF15E92249_11</vt:lpwstr>
  </property>
</Properties>
</file>