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6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9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image" Target="../media/image1.png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2" name="图片 51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7437" r="25004" b="0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809879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bg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313180"/>
            <a:ext cx="8078470" cy="11830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署名"/>
          <p:cNvSpPr txBox="1"/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745615"/>
            <a:ext cx="3646805" cy="3250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bg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正文"/>
          <p:cNvSpPr txBox="1"/>
          <p:nvPr>
            <p:ph idx="8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7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rgbClr val="121670">
                  <a:alpha val="0"/>
                </a:srgbClr>
              </a:gs>
              <a:gs pos="50000">
                <a:srgbClr val="121670"/>
              </a:gs>
              <a:gs pos="100000">
                <a:srgbClr val="121670">
                  <a:alpha val="0"/>
                </a:srgb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37255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rgbClr val="99C2FF">
                          <a:lumMod val="40000"/>
                          <a:lumOff val="60000"/>
                          <a:alpha val="0"/>
                        </a:srgbClr>
                      </a:gs>
                    </a:gsLst>
                    <a:lin ang="5400000" scaled="0"/>
                  </a:gradFill>
                </a:ln>
                <a:noFill/>
                <a:latin typeface="微软雅黑" panose="020b0503020204020204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11131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1789430"/>
            <a:ext cx="4145280" cy="1785620"/>
          </a:xfrm>
          <a:prstGeom prst="rect">
            <a:avLst/>
          </a:prstGeom>
          <a:gradFill flip="none" rotWithShape="1">
            <a:gsLst>
              <a:gs pos="100000">
                <a:srgbClr val="08092E"/>
              </a:gs>
              <a:gs pos="6000">
                <a:srgbClr val="08092E">
                  <a:alpha val="1000"/>
                </a:srgb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3" r="25917" b="786"/>
          <a:stretch>
            <a:fillRect/>
          </a:stretch>
        </p:blipFill>
        <p:spPr>
          <a:xfrm flipH="1" flipV="1">
            <a:off x="0" y="0"/>
            <a:ext cx="4145280" cy="318953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图片 9" descr="背景图案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97" r="67436" b="154"/>
          <a:stretch>
            <a:fillRect/>
          </a:stretch>
        </p:blipFill>
        <p:spPr>
          <a:xfrm>
            <a:off x="635" y="0"/>
            <a:ext cx="12191365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bg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署名"/>
          <p:cNvSpPr txBox="1"/>
          <p:nvPr>
            <p:ph type="body" idx="2"/>
            <p:custDataLst>
              <p:tags r:id="rId4"/>
            </p:custDataLst>
          </p:nvPr>
        </p:nvSpPr>
        <p:spPr>
          <a:xfrm>
            <a:off x="1182370" y="4164965"/>
            <a:ext cx="7665085" cy="869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微软雅黑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22" Type="http://schemas.openxmlformats.org/officeDocument/2006/relationships/tags" Target="../tags/tag183.xml" /><Relationship Id="rId23" Type="http://schemas.openxmlformats.org/officeDocument/2006/relationships/tags" Target="../tags/tag184.xml" /><Relationship Id="rId24" Type="http://schemas.openxmlformats.org/officeDocument/2006/relationships/tags" Target="../tags/tag185.xml" /><Relationship Id="rId25" Type="http://schemas.openxmlformats.org/officeDocument/2006/relationships/tags" Target="../tags/tag186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日期占位符 1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image" Target="../media/image2.jpeg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22" Type="http://schemas.openxmlformats.org/officeDocument/2006/relationships/tags" Target="../tags/tag22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image" Target="../media/image2.jpeg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image" Target="../media/image4.jpeg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2" Type="http://schemas.openxmlformats.org/officeDocument/2006/relationships/image" Target="../media/image2.jpeg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19" Type="http://schemas.openxmlformats.org/officeDocument/2006/relationships/tags" Target="../tags/tag281.xml" /><Relationship Id="rId2" Type="http://schemas.openxmlformats.org/officeDocument/2006/relationships/image" Target="../media/image2.jpeg" /><Relationship Id="rId20" Type="http://schemas.openxmlformats.org/officeDocument/2006/relationships/tags" Target="../tags/tag282.xml" /><Relationship Id="rId21" Type="http://schemas.openxmlformats.org/officeDocument/2006/relationships/tags" Target="../tags/tag283.xml" /><Relationship Id="rId22" Type="http://schemas.openxmlformats.org/officeDocument/2006/relationships/tags" Target="../tags/tag28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image" Target="../media/image2.jpeg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22" Type="http://schemas.openxmlformats.org/officeDocument/2006/relationships/tags" Target="../tags/tag304.xml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25" Type="http://schemas.openxmlformats.org/officeDocument/2006/relationships/tags" Target="../tags/tag307.xml" /><Relationship Id="rId26" Type="http://schemas.openxmlformats.org/officeDocument/2006/relationships/tags" Target="../tags/tag308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19" Type="http://schemas.openxmlformats.org/officeDocument/2006/relationships/tags" Target="../tags/tag325.xml" /><Relationship Id="rId2" Type="http://schemas.openxmlformats.org/officeDocument/2006/relationships/image" Target="../media/image2.jpeg" /><Relationship Id="rId20" Type="http://schemas.openxmlformats.org/officeDocument/2006/relationships/tags" Target="../tags/tag326.xml" /><Relationship Id="rId21" Type="http://schemas.openxmlformats.org/officeDocument/2006/relationships/tags" Target="../tags/tag327.xml" /><Relationship Id="rId22" Type="http://schemas.openxmlformats.org/officeDocument/2006/relationships/tags" Target="../tags/tag328.xml" /><Relationship Id="rId23" Type="http://schemas.openxmlformats.org/officeDocument/2006/relationships/tags" Target="../tags/tag329.xml" /><Relationship Id="rId3" Type="http://schemas.openxmlformats.org/officeDocument/2006/relationships/tags" Target="../tags/tag309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0.xml" /><Relationship Id="rId3" Type="http://schemas.openxmlformats.org/officeDocument/2006/relationships/tags" Target="../tags/tag331.xml" /><Relationship Id="rId4" Type="http://schemas.openxmlformats.org/officeDocument/2006/relationships/tags" Target="../tags/tag33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0.xml" /><Relationship Id="rId11" Type="http://schemas.openxmlformats.org/officeDocument/2006/relationships/tags" Target="../tags/tag341.xml" /><Relationship Id="rId12" Type="http://schemas.openxmlformats.org/officeDocument/2006/relationships/tags" Target="../tags/tag342.xml" /><Relationship Id="rId13" Type="http://schemas.openxmlformats.org/officeDocument/2006/relationships/tags" Target="../tags/tag343.xml" /><Relationship Id="rId14" Type="http://schemas.openxmlformats.org/officeDocument/2006/relationships/tags" Target="../tags/tag344.xml" /><Relationship Id="rId15" Type="http://schemas.openxmlformats.org/officeDocument/2006/relationships/tags" Target="../tags/tag345.xml" /><Relationship Id="rId16" Type="http://schemas.openxmlformats.org/officeDocument/2006/relationships/tags" Target="../tags/tag346.xml" /><Relationship Id="rId17" Type="http://schemas.openxmlformats.org/officeDocument/2006/relationships/tags" Target="../tags/tag347.xml" /><Relationship Id="rId2" Type="http://schemas.openxmlformats.org/officeDocument/2006/relationships/image" Target="../media/image2.jpeg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tags" Target="../tags/tag338.xml" /><Relationship Id="rId9" Type="http://schemas.openxmlformats.org/officeDocument/2006/relationships/tags" Target="../tags/tag33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5.xml" /><Relationship Id="rId2" Type="http://schemas.openxmlformats.org/officeDocument/2006/relationships/image" Target="../media/image2.jpeg" /><Relationship Id="rId3" Type="http://schemas.openxmlformats.org/officeDocument/2006/relationships/tags" Target="../tags/tag348.xml" /><Relationship Id="rId4" Type="http://schemas.openxmlformats.org/officeDocument/2006/relationships/tags" Target="../tags/tag349.xml" /><Relationship Id="rId5" Type="http://schemas.openxmlformats.org/officeDocument/2006/relationships/tags" Target="../tags/tag350.xml" /><Relationship Id="rId6" Type="http://schemas.openxmlformats.org/officeDocument/2006/relationships/tags" Target="../tags/tag351.xml" /><Relationship Id="rId7" Type="http://schemas.openxmlformats.org/officeDocument/2006/relationships/tags" Target="../tags/tag352.xml" /><Relationship Id="rId8" Type="http://schemas.openxmlformats.org/officeDocument/2006/relationships/tags" Target="../tags/tag353.xml" /><Relationship Id="rId9" Type="http://schemas.openxmlformats.org/officeDocument/2006/relationships/tags" Target="../tags/tag3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3.xml" /><Relationship Id="rId11" Type="http://schemas.openxmlformats.org/officeDocument/2006/relationships/tags" Target="../tags/tag364.xml" /><Relationship Id="rId12" Type="http://schemas.openxmlformats.org/officeDocument/2006/relationships/tags" Target="../tags/tag365.xml" /><Relationship Id="rId13" Type="http://schemas.openxmlformats.org/officeDocument/2006/relationships/tags" Target="../tags/tag366.xml" /><Relationship Id="rId14" Type="http://schemas.openxmlformats.org/officeDocument/2006/relationships/tags" Target="../tags/tag367.xml" /><Relationship Id="rId15" Type="http://schemas.openxmlformats.org/officeDocument/2006/relationships/tags" Target="../tags/tag368.xml" /><Relationship Id="rId16" Type="http://schemas.openxmlformats.org/officeDocument/2006/relationships/tags" Target="../tags/tag369.xml" /><Relationship Id="rId17" Type="http://schemas.openxmlformats.org/officeDocument/2006/relationships/tags" Target="../tags/tag370.xml" /><Relationship Id="rId18" Type="http://schemas.openxmlformats.org/officeDocument/2006/relationships/tags" Target="../tags/tag371.xml" /><Relationship Id="rId19" Type="http://schemas.openxmlformats.org/officeDocument/2006/relationships/tags" Target="../tags/tag372.xml" /><Relationship Id="rId2" Type="http://schemas.openxmlformats.org/officeDocument/2006/relationships/image" Target="../media/image2.jpeg" /><Relationship Id="rId20" Type="http://schemas.openxmlformats.org/officeDocument/2006/relationships/tags" Target="../tags/tag373.xml" /><Relationship Id="rId21" Type="http://schemas.openxmlformats.org/officeDocument/2006/relationships/tags" Target="../tags/tag374.xml" /><Relationship Id="rId22" Type="http://schemas.openxmlformats.org/officeDocument/2006/relationships/tags" Target="../tags/tag375.xml" /><Relationship Id="rId3" Type="http://schemas.openxmlformats.org/officeDocument/2006/relationships/tags" Target="../tags/tag356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Relationship Id="rId7" Type="http://schemas.openxmlformats.org/officeDocument/2006/relationships/tags" Target="../tags/tag360.xml" /><Relationship Id="rId8" Type="http://schemas.openxmlformats.org/officeDocument/2006/relationships/tags" Target="../tags/tag361.xml" /><Relationship Id="rId9" Type="http://schemas.openxmlformats.org/officeDocument/2006/relationships/tags" Target="../tags/tag36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6.xml" /><Relationship Id="rId3" Type="http://schemas.openxmlformats.org/officeDocument/2006/relationships/tags" Target="../tags/tag377.xml" /><Relationship Id="rId4" Type="http://schemas.openxmlformats.org/officeDocument/2006/relationships/tags" Target="../tags/tag37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image" Target="../media/image2.jpeg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23" Type="http://schemas.openxmlformats.org/officeDocument/2006/relationships/tags" Target="../tags/tag399.xml" /><Relationship Id="rId24" Type="http://schemas.openxmlformats.org/officeDocument/2006/relationships/tags" Target="../tags/tag400.xml" /><Relationship Id="rId25" Type="http://schemas.openxmlformats.org/officeDocument/2006/relationships/tags" Target="../tags/tag401.xml" /><Relationship Id="rId26" Type="http://schemas.openxmlformats.org/officeDocument/2006/relationships/tags" Target="../tags/tag402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0.xml" /><Relationship Id="rId11" Type="http://schemas.openxmlformats.org/officeDocument/2006/relationships/tags" Target="../tags/tag411.xml" /><Relationship Id="rId12" Type="http://schemas.openxmlformats.org/officeDocument/2006/relationships/tags" Target="../tags/tag412.xml" /><Relationship Id="rId13" Type="http://schemas.openxmlformats.org/officeDocument/2006/relationships/tags" Target="../tags/tag413.xml" /><Relationship Id="rId14" Type="http://schemas.openxmlformats.org/officeDocument/2006/relationships/tags" Target="../tags/tag414.xml" /><Relationship Id="rId15" Type="http://schemas.openxmlformats.org/officeDocument/2006/relationships/tags" Target="../tags/tag415.xml" /><Relationship Id="rId16" Type="http://schemas.openxmlformats.org/officeDocument/2006/relationships/tags" Target="../tags/tag416.xml" /><Relationship Id="rId17" Type="http://schemas.openxmlformats.org/officeDocument/2006/relationships/tags" Target="../tags/tag417.xml" /><Relationship Id="rId18" Type="http://schemas.openxmlformats.org/officeDocument/2006/relationships/tags" Target="../tags/tag418.xml" /><Relationship Id="rId19" Type="http://schemas.openxmlformats.org/officeDocument/2006/relationships/tags" Target="../tags/tag419.xml" /><Relationship Id="rId2" Type="http://schemas.openxmlformats.org/officeDocument/2006/relationships/image" Target="../media/image2.jpeg" /><Relationship Id="rId20" Type="http://schemas.openxmlformats.org/officeDocument/2006/relationships/tags" Target="../tags/tag420.xml" /><Relationship Id="rId21" Type="http://schemas.openxmlformats.org/officeDocument/2006/relationships/tags" Target="../tags/tag421.xml" /><Relationship Id="rId22" Type="http://schemas.openxmlformats.org/officeDocument/2006/relationships/tags" Target="../tags/tag422.xml" /><Relationship Id="rId23" Type="http://schemas.openxmlformats.org/officeDocument/2006/relationships/tags" Target="../tags/tag423.xml" /><Relationship Id="rId24" Type="http://schemas.openxmlformats.org/officeDocument/2006/relationships/tags" Target="../tags/tag424.xml" /><Relationship Id="rId25" Type="http://schemas.openxmlformats.org/officeDocument/2006/relationships/tags" Target="../tags/tag425.xml" /><Relationship Id="rId26" Type="http://schemas.openxmlformats.org/officeDocument/2006/relationships/tags" Target="../tags/tag426.xml" /><Relationship Id="rId27" Type="http://schemas.openxmlformats.org/officeDocument/2006/relationships/tags" Target="../tags/tag427.xml" /><Relationship Id="rId28" Type="http://schemas.openxmlformats.org/officeDocument/2006/relationships/tags" Target="../tags/tag428.xml" /><Relationship Id="rId29" Type="http://schemas.openxmlformats.org/officeDocument/2006/relationships/tags" Target="../tags/tag429.xml" /><Relationship Id="rId3" Type="http://schemas.openxmlformats.org/officeDocument/2006/relationships/tags" Target="../tags/tag403.xml" /><Relationship Id="rId30" Type="http://schemas.openxmlformats.org/officeDocument/2006/relationships/tags" Target="../tags/tag430.xml" /><Relationship Id="rId31" Type="http://schemas.openxmlformats.org/officeDocument/2006/relationships/tags" Target="../tags/tag431.xml" /><Relationship Id="rId32" Type="http://schemas.openxmlformats.org/officeDocument/2006/relationships/tags" Target="../tags/tag432.xml" /><Relationship Id="rId33" Type="http://schemas.openxmlformats.org/officeDocument/2006/relationships/tags" Target="../tags/tag433.xml" /><Relationship Id="rId34" Type="http://schemas.openxmlformats.org/officeDocument/2006/relationships/tags" Target="../tags/tag434.xml" /><Relationship Id="rId35" Type="http://schemas.openxmlformats.org/officeDocument/2006/relationships/tags" Target="../tags/tag435.xml" /><Relationship Id="rId36" Type="http://schemas.openxmlformats.org/officeDocument/2006/relationships/tags" Target="../tags/tag436.xml" /><Relationship Id="rId37" Type="http://schemas.openxmlformats.org/officeDocument/2006/relationships/tags" Target="../tags/tag437.xml" /><Relationship Id="rId38" Type="http://schemas.openxmlformats.org/officeDocument/2006/relationships/tags" Target="../tags/tag438.xml" /><Relationship Id="rId39" Type="http://schemas.openxmlformats.org/officeDocument/2006/relationships/tags" Target="../tags/tag439.xml" /><Relationship Id="rId4" Type="http://schemas.openxmlformats.org/officeDocument/2006/relationships/tags" Target="../tags/tag404.xml" /><Relationship Id="rId40" Type="http://schemas.openxmlformats.org/officeDocument/2006/relationships/tags" Target="../tags/tag440.xml" /><Relationship Id="rId41" Type="http://schemas.openxmlformats.org/officeDocument/2006/relationships/tags" Target="../tags/tag441.xml" /><Relationship Id="rId42" Type="http://schemas.openxmlformats.org/officeDocument/2006/relationships/tags" Target="../tags/tag442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19" Type="http://schemas.openxmlformats.org/officeDocument/2006/relationships/tags" Target="../tags/tag459.xml" /><Relationship Id="rId2" Type="http://schemas.openxmlformats.org/officeDocument/2006/relationships/image" Target="../media/image2.jpeg" /><Relationship Id="rId20" Type="http://schemas.openxmlformats.org/officeDocument/2006/relationships/tags" Target="../tags/tag460.xml" /><Relationship Id="rId21" Type="http://schemas.openxmlformats.org/officeDocument/2006/relationships/tags" Target="../tags/tag461.xml" /><Relationship Id="rId22" Type="http://schemas.openxmlformats.org/officeDocument/2006/relationships/tags" Target="../tags/tag462.xml" /><Relationship Id="rId23" Type="http://schemas.openxmlformats.org/officeDocument/2006/relationships/tags" Target="../tags/tag463.xml" /><Relationship Id="rId24" Type="http://schemas.openxmlformats.org/officeDocument/2006/relationships/tags" Target="../tags/tag464.xml" /><Relationship Id="rId25" Type="http://schemas.openxmlformats.org/officeDocument/2006/relationships/tags" Target="../tags/tag465.xml" /><Relationship Id="rId26" Type="http://schemas.openxmlformats.org/officeDocument/2006/relationships/tags" Target="../tags/tag466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67.xml" /><Relationship Id="rId4" Type="http://schemas.openxmlformats.org/officeDocument/2006/relationships/tags" Target="../tags/tag46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780">
                <a:solidFill>
                  <a:schemeClr val="lt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内分泌系统疾病患儿护理</a:t>
            </a:r>
            <a:endParaRPr lang="zh-CN" altLang="en-US" sz="5780">
              <a:solidFill>
                <a:schemeClr val="lt1"/>
              </a:soli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  <p:sp>
        <p:nvSpPr>
          <p:cNvPr id="6" name="文本占位符 5"/>
          <p:cNvSpPr/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20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演讲人</a:t>
            </a:r>
            <a:endParaRPr lang="zh-CN" altLang="en-US" sz="2200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0" scaled="0"/>
              </a:gra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内分泌系统疾病概述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内分泌系统疾病患儿护理要点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内分泌系统疾病患儿用药护理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内分泌系统疾病患儿康复护理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内分泌系统疾病概述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1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内分泌系统疾病分类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内分泌腺体疾病：如甲状腺疾病、肾上腺疾病、垂体疾病等</a:t>
            </a: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内分泌功能紊乱：如糖尿病、甲状腺功能亢进、甲状腺功能减退等</a:t>
            </a:r>
          </a:p>
        </p:txBody>
      </p:sp>
      <p:sp>
        <p:nvSpPr>
          <p:cNvPr id="7" name="矩形 6"/>
          <p:cNvSpPr/>
          <p:nvPr>
            <p:custDataLst>
              <p:tags r:id="rId14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5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内分泌肿瘤：如垂体瘤、肾上腺肿瘤、甲状腺肿瘤等</a:t>
            </a:r>
          </a:p>
        </p:txBody>
      </p:sp>
      <p:sp>
        <p:nvSpPr>
          <p:cNvPr id="11" name="矩形 10"/>
          <p:cNvSpPr/>
          <p:nvPr>
            <p:custDataLst>
              <p:tags r:id="rId18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19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内分泌代谢性疾病：如肥胖症、高脂血症、痛风等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常见内分泌系统疾病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6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8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9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10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11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3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5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糖尿病：胰岛素分泌不足或胰岛素抵抗导致血糖升高</a:t>
            </a:r>
          </a:p>
        </p:txBody>
      </p:sp>
      <p:sp>
        <p:nvSpPr>
          <p:cNvPr id="60" name="文本框 59"/>
          <p:cNvSpPr txBox="1"/>
          <p:nvPr>
            <p:custDataLst>
              <p:tags r:id="rId16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甲状腺疾病：甲状腺功能亢进或减退导致甲状腺激素分泌异常</a:t>
            </a: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肾上腺疾病：肾上腺皮质激素分泌异常导致血压、血糖、电解质等异常</a:t>
            </a:r>
          </a:p>
        </p:txBody>
      </p:sp>
      <p:sp>
        <p:nvSpPr>
          <p:cNvPr id="64" name="文本框 63"/>
          <p:cNvSpPr txBox="1"/>
          <p:nvPr>
            <p:custDataLst>
              <p:tags r:id="rId18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垂体疾病：垂体激素分泌异常导致生长发育、生殖、代谢等异常</a:t>
            </a: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2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内分泌系统疾病病因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遗传因素：部分内分泌系统疾病具有遗传性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激素失衡：激素分泌异常，导致内分泌系统疾病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环境因素：生活环境、饮食习惯等影响内分泌系统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免疫系统异常：免疫系统功能异常，导致内分泌系统疾病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内分泌系统疾病患儿护理要点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2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6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饮食原则：均衡营养，适量摄入蛋白质、脂肪、碳水化合物、维生素和矿物质等</a:t>
            </a:r>
          </a:p>
        </p:txBody>
      </p:sp>
      <p:sp>
        <p:nvSpPr>
          <p:cNvPr id="138" name="文本框 137"/>
          <p:cNvSpPr txBox="1"/>
          <p:nvPr>
            <p:custDataLst>
              <p:tags r:id="rId7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饮食调整：根据患儿病情和医生建议，调整饮食结构，如低蛋白饮食、低脂肪饮食等</a:t>
            </a:r>
          </a:p>
        </p:txBody>
      </p:sp>
      <p:sp>
        <p:nvSpPr>
          <p:cNvPr id="144" name="文本框 143"/>
          <p:cNvSpPr txBox="1"/>
          <p:nvPr>
            <p:custDataLst>
              <p:tags r:id="rId8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饮食禁忌：避免辛辣、油腻、刺激性食物，避免高糖、高盐、高脂肪食物</a:t>
            </a: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饮食监测：定期监测患儿体重、身高、血常规等指标，及时调整饮食方案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1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2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4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5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6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7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8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9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0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1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生活习惯护理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饮食护理：合理膳食，保证营养均衡，避免暴饮暴食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作息护理：保持规律的作息时间，保证充足的睡眠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运动护理：适当进行户外活动，增强体质，提高免疫力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心理护理：关注患儿的心理健康，及时进行心理疏导，减轻心理压力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建立良好的护患关系：与患儿及家属建立良好的沟通和信任关系，了解患儿的心理需求，提供心理支持。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情绪疏导：关注患儿的情绪变化，及时进行情绪疏导，帮助患儿缓解焦虑、恐惧等负面情绪。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心理干预：针对患儿的心理问题，进行心理干预，如认知行为疗法、放松训练等。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家庭支持：鼓励家属参与患儿的护理过程，提供家庭支持，帮助患儿适应疾病和治疗过程。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内分泌系统疾病患儿用药护理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3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药物分类及作用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7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糖皮质激素类药物：主要用于治疗肾上腺皮质功能减退症、肾上腺皮质功能亢进症等疾病，具有抗炎、抗过敏、抗休克等作用。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甲状腺激素类药物：主要用于治疗甲状腺功能减退症、甲状腺功能亢进症等疾病，具有促进新陈代谢、调节生长发育等作用。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生长激素类药物：主要用于治疗生长激素缺乏症、侏儒症等疾病，具有促进生长发育、调节新陈代谢等作用。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抗甲状腺药物：主要用于治疗甲状腺功能亢进症等疾病，具有抑制甲状腺激素合成和释放、降低甲状腺激素水平等作用。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药物使用注意事项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6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严格遵循医嘱，按时按量用药</a:t>
            </a:r>
          </a:p>
        </p:txBody>
      </p:sp>
      <p:sp>
        <p:nvSpPr>
          <p:cNvPr id="41" name="圆角矩形 40"/>
          <p:cNvSpPr/>
          <p:nvPr>
            <p:custDataLst>
              <p:tags r:id="rId7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观察药物不良反应，及时报告医生</a:t>
            </a:r>
          </a:p>
        </p:txBody>
      </p:sp>
      <p:sp>
        <p:nvSpPr>
          <p:cNvPr id="2" name="圆角矩形 1"/>
          <p:cNvSpPr/>
          <p:nvPr>
            <p:custDataLst>
              <p:tags r:id="rId8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避免自行调整用药量，以免影响治疗效果</a:t>
            </a:r>
          </a:p>
        </p:txBody>
      </p:sp>
      <p:sp>
        <p:nvSpPr>
          <p:cNvPr id="8" name="圆角矩形 7"/>
          <p:cNvSpPr/>
          <p:nvPr>
            <p:custDataLst>
              <p:tags r:id="rId9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定期检查患儿的血糖、血压等指标，确保用药安全有效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药物不良反应及处理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药物不良反应：内分泌系统疾病患儿用药过程中可能出现的不良反应，如过敏反应、胃肠道反应等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观察与监测：密切观察患儿用药后的反应，及时发现和处理不良反应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处理方法：根据不良反应的严重程度和类型，采取相应的处理措施，如停药、减量、更换药物等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预防措施：加强用药教育，提高家长和患儿对药物不良反应的认识和预防能力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内分泌系统疾病患儿康复护理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4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康复计划制定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6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评估患儿病情：了解患儿的病情、治疗情况、家庭环境等</a:t>
            </a: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8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1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制定康复目标：根据患儿的病情和需求，制定短期和长期的康复目标</a:t>
            </a: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3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6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制定康复计划：根据康复目标，制定具体的康复计划，包括康复内容、时间、地点等</a:t>
            </a:r>
          </a:p>
        </p:txBody>
      </p:sp>
      <p:grpSp>
        <p:nvGrpSpPr>
          <p:cNvPr id="2" name="组合 1"/>
          <p:cNvGrpSpPr/>
          <p:nvPr>
            <p:custDataLst>
              <p:tags r:id="rId17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8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1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实施康复计划：按照康复计划，对患儿进行康复治疗和护理，并及时调整康复计划</a:t>
            </a:r>
          </a:p>
        </p:txBody>
      </p:sp>
      <p:grpSp>
        <p:nvGrpSpPr>
          <p:cNvPr id="6" name="组合 5"/>
          <p:cNvGrpSpPr/>
          <p:nvPr>
            <p:custDataLst>
              <p:tags r:id="rId22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3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图片 38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康复训练方法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运动疗法：根据患儿的年龄、病情和体能状况，制定合适的运动计划，如游泳、跑步、瑜伽等。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物理疗法：使用物理治疗设备，如红外线、超声波等，帮助患儿缓解疼痛、改善关节活动度。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语言疗法：针对语言障碍的患儿，进行语言训练，提高语言表达能力。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心理疗法：针对心理障碍的患儿，进行心理辅导，帮助患儿建立自信、克服恐惧。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30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31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2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3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4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营养疗法：根据患儿的营养状况，制定合理的饮食计划，保证营养均衡。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5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36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8"/>
          <p:cNvSpPr/>
          <p:nvPr>
            <p:custDataLst>
              <p:tags r:id="rId37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Freeform 9"/>
          <p:cNvSpPr/>
          <p:nvPr>
            <p:custDataLst>
              <p:tags r:id="rId38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8"/>
          <p:cNvSpPr/>
          <p:nvPr>
            <p:custDataLst>
              <p:tags r:id="rId39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TextBox 21"/>
          <p:cNvSpPr txBox="1"/>
          <p:nvPr>
            <p:custDataLst>
              <p:tags r:id="rId40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家庭护理：家长参与患儿的康复训练，共同制定康复计划，提高康复效果。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41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</p:spTree>
    <p:custDataLst>
      <p:tags r:id="rId4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评估指标：包括生理指标、心理指标、生活质量指标等</a:t>
            </a: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2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评估方法：采用问卷调查、访谈、观察等方法进行评估</a:t>
            </a:r>
          </a:p>
        </p:txBody>
      </p:sp>
      <p:sp>
        <p:nvSpPr>
          <p:cNvPr id="26" name="矩形 25"/>
          <p:cNvSpPr/>
          <p:nvPr>
            <p:custDataLst>
              <p:tags r:id="rId14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6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评估周期：根据患儿的康复情况，定期进行评估</a:t>
            </a:r>
          </a:p>
        </p:txBody>
      </p:sp>
      <p:sp>
        <p:nvSpPr>
          <p:cNvPr id="32" name="矩形 31"/>
          <p:cNvSpPr/>
          <p:nvPr>
            <p:custDataLst>
              <p:tags r:id="rId18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0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1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评估结果：根据评估结果，调整康复护理方案，提高康复效果</a:t>
            </a:r>
          </a:p>
        </p:txBody>
      </p:sp>
      <p:sp>
        <p:nvSpPr>
          <p:cNvPr id="31" name="矩形 30"/>
          <p:cNvSpPr/>
          <p:nvPr>
            <p:custDataLst>
              <p:tags r:id="rId22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3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4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5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谢谢</a:t>
            </a:r>
            <a:endParaRPr lang="zh-CN" altLang="en-US">
              <a:solidFill>
                <a:schemeClr val="lt1"/>
              </a:soli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"/>
  <p:tag name="KSO_WM_SLIDE_BACKGROUND_TYPE" val="general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29"/>
  <p:tag name="KSO_WM_TEMPLATE_THUMBS_INDEX" val="1、9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EXT_SHADOW_SCHEMECOLOR_INDEX" val="2"/>
  <p:tag name="KSO_WM_UNIT_TEXT_SHADOW_SCHEMECOLOR_INDEX_BRIGHTNESS" val="0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2"/>
  <p:tag name="KSO_WM_UNIT_TEXT_SHADOW_SCHEMECOLOR_INDEX_BRIGHTNESS" val="0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8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  <p:tag name="KSO_WM_TEMPLATE_THUMBS_INDEX" val="1、9"/>
</p:tagLst>
</file>

<file path=ppt/tags/tag190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4"/>
  <p:tag name="KSO_WM_TEMPLATE_MASTER_TYPE" val="1"/>
  <p:tag name="KSO_WM_TEMPLATE_SUBCATEGORY" val="17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20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1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1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2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4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7&quot;,&quot;maxSize&quot;:{&quot;size1&quot;:22.2},&quot;minSize&quot;:{&quot;size1&quot;:13.5},&quot;normalSize&quot;:{&quot;size1&quot;:13.5},&quot;subLayout&quot;:[{&quot;id&quot;:&quot;2023-09-11T13:10:37&quot;,&quot;margin&quot;:{&quot;bottom&quot;:0.025999998673796654,&quot;left&quot;:2.117000102996826,&quot;right&quot;:1.2699999809265137,&quot;top&quot;:0.4230000376701355},&quot;type&quot;:0},{&quot;id&quot;:&quot;2023-09-11T13:10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265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09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14*114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0"/>
  <p:tag name="KSO_WM_UNIT_VALUE" val="101*103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0"/>
  <p:tag name="KSO_WM_UNIT_VALUE" val="99*9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0"/>
  <p:tag name="KSO_WM_UNIT_VALUE" val="116*112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40&quot;,&quot;maxSize&quot;:{&quot;size1&quot;:22.2},&quot;minSize&quot;:{&quot;size1&quot;:13.5},&quot;normalSize&quot;:{&quot;size1&quot;:13.5},&quot;subLayout&quot;:[{&quot;id&quot;:&quot;2023-09-11T13:10:40&quot;,&quot;margin&quot;:{&quot;bottom&quot;:0.025999998673796654,&quot;left&quot;:2.117000102996826,&quot;right&quot;:1.2699999809265137,&quot;top&quot;:0.4230000376701355},&quot;type&quot;:0},{&quot;id&quot;:&quot;2023-09-11T13:10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332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333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41&quot;,&quot;maxSize&quot;:{&quot;size1&quot;:22.2},&quot;minSize&quot;:{&quot;size1&quot;:13.5},&quot;normalSize&quot;:{&quot;size1&quot;:13.5},&quot;subLayout&quot;:[{&quot;id&quot;:&quot;2023-09-11T13:10:41&quot;,&quot;margin&quot;:{&quot;bottom&quot;:0.025999998673796654,&quot;left&quot;:2.117000102996826,&quot;right&quot;:1.2699999809265137,&quot;top&quot;:0.4230000376701355},&quot;type&quot;:0},{&quot;id&quot;:&quot;2023-09-11T13:10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48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7&quot;,&quot;maxSize&quot;:{&quot;size1&quot;:22.2},&quot;minSize&quot;:{&quot;size1&quot;:13.5},&quot;normalSize&quot;:{&quot;size1&quot;:13.5},&quot;subLayout&quot;:[{&quot;id&quot;:&quot;2023-09-11T13:10:37&quot;,&quot;margin&quot;:{&quot;bottom&quot;:0.025999998673796654,&quot;left&quot;:2.117000102996826,&quot;right&quot;:1.2699999809265137,&quot;top&quot;:0.4230000376701355},&quot;type&quot;:0},{&quot;id&quot;:&quot;2023-09-11T13:10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9&quot;,&quot;maxSize&quot;:{&quot;size1&quot;:22.2},&quot;minSize&quot;:{&quot;size1&quot;:13.5},&quot;normalSize&quot;:{&quot;size1&quot;:13.5},&quot;subLayout&quot;:[{&quot;id&quot;:&quot;2023-09-11T13:10:39&quot;,&quot;margin&quot;:{&quot;bottom&quot;:0.025999998673796654,&quot;left&quot;:2.117000102996826,&quot;right&quot;:1.2699999809265137,&quot;top&quot;:0.4230000376701355},&quot;type&quot;:0},{&quot;id&quot;:&quot;2023-09-11T13:10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378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379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0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1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1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1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1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1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1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2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2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2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2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2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2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2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3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3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41&quot;,&quot;maxSize&quot;:{&quot;size1&quot;:22.2},&quot;minSize&quot;:{&quot;size1&quot;:13.5},&quot;normalSize&quot;:{&quot;size1&quot;:13.5},&quot;subLayout&quot;:[{&quot;id&quot;:&quot;2023-09-11T13:10:41&quot;,&quot;margin&quot;:{&quot;bottom&quot;:0.025999998673796654,&quot;left&quot;:2.117000102996826,&quot;right&quot;:1.2699999809265137,&quot;top&quot;:0.4230000376701355},&quot;type&quot;:0},{&quot;id&quot;:&quot;2023-09-11T13:10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443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3:10:38&quot;,&quot;maxSize&quot;:{&quot;size1&quot;:22.2},&quot;minSize&quot;:{&quot;size1&quot;:13.5},&quot;normalSize&quot;:{&quot;size1&quot;:13.5},&quot;subLayout&quot;:[{&quot;id&quot;:&quot;2023-09-11T13:10:38&quot;,&quot;margin&quot;:{&quot;bottom&quot;:0.025999998673796654,&quot;left&quot;:2.117000102996826,&quot;right&quot;:1.2699999809265137,&quot;top&quot;:0.4230000376701355},&quot;type&quot;:0},{&quot;id&quot;:&quot;2023-09-11T13:10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EXT_SHADOW_SCHEMECOLOR_INDEX" val="2"/>
  <p:tag name="KSO_WM_UNIT_TEXT_SHADOW_SCHEMECOLOR_INDEX_BRIGHTNESS" val="0"/>
  <p:tag name="KSO_WM_UNIT_TYPE" val="a"/>
  <p:tag name="KSO_WM_UNIT_VALUE" val="10"/>
</p:tagLst>
</file>

<file path=ppt/tags/tag468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81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46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25">
      <a:dk1>
        <a:srgbClr val="000000"/>
      </a:dk1>
      <a:lt1>
        <a:srgbClr val="FFFFFF"/>
      </a:lt1>
      <a:dk2>
        <a:srgbClr val="0D1053"/>
      </a:dk2>
      <a:lt2>
        <a:srgbClr val="121670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0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116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内分泌系统疾病患儿护理</vt:lpstr>
      <vt:lpstr>Slide 2</vt:lpstr>
      <vt:lpstr>内分泌系统疾病概述</vt:lpstr>
      <vt:lpstr>Slide 4</vt:lpstr>
      <vt:lpstr>Slide 5</vt:lpstr>
      <vt:lpstr>Slide 6</vt:lpstr>
      <vt:lpstr>内分泌系统疾病患儿护理要点</vt:lpstr>
      <vt:lpstr>Slide 8</vt:lpstr>
      <vt:lpstr>Slide 9</vt:lpstr>
      <vt:lpstr>Slide 10</vt:lpstr>
      <vt:lpstr>内分泌系统疾病患儿用药护理</vt:lpstr>
      <vt:lpstr>Slide 12</vt:lpstr>
      <vt:lpstr>Slide 13</vt:lpstr>
      <vt:lpstr>Slide 14</vt:lpstr>
      <vt:lpstr>内分泌系统疾病患儿康复护理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2023-09-11T14:02:12Z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17906B60088C48A3B7E0319F6514B3D2_11</vt:lpwstr>
  </property>
  <property fmtid="{D5CDD505-2E9C-101B-9397-08002B2CF9AE}" pid="3" name="KSOProductBuildVer">
    <vt:lpwstr>2052-12.1.0.15374</vt:lpwstr>
  </property>
</Properties>
</file>