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24" r:id="rId1"/>
    <p:sldMasterId id="2147487561" r:id="rId2"/>
  </p:sldMasterIdLst>
  <p:notesMasterIdLst>
    <p:notesMasterId r:id="rId3"/>
  </p:notesMasterIdLst>
  <p:sldIdLst>
    <p:sldId id="1995" r:id="rId4"/>
    <p:sldId id="1999" r:id="rId5"/>
    <p:sldId id="2003" r:id="rId6"/>
    <p:sldId id="2006" r:id="rId7"/>
    <p:sldId id="2009" r:id="rId8"/>
    <p:sldId id="2012" r:id="rId9"/>
    <p:sldId id="2015" r:id="rId10"/>
    <p:sldId id="2018" r:id="rId11"/>
    <p:sldId id="2021" r:id="rId12"/>
    <p:sldId id="2024" r:id="rId13"/>
    <p:sldId id="2027" r:id="rId14"/>
    <p:sldId id="2030" r:id="rId15"/>
    <p:sldId id="2033" r:id="rId16"/>
    <p:sldId id="2036" r:id="rId17"/>
    <p:sldId id="2039" r:id="rId18"/>
    <p:sldId id="2042" r:id="rId19"/>
    <p:sldId id="2045" r:id="rId20"/>
    <p:sldId id="2048" r:id="rId21"/>
    <p:sldId id="2051" r:id="rId22"/>
    <p:sldId id="2054" r:id="rId23"/>
    <p:sldId id="2057" r:id="rId24"/>
    <p:sldId id="2060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25" r:id="rId1"/>
    <p:sldLayoutId id="2147487526" r:id="rId2"/>
    <p:sldLayoutId id="2147487527" r:id="rId3"/>
    <p:sldLayoutId id="2147487528" r:id="rId4"/>
    <p:sldLayoutId id="2147487529" r:id="rId5"/>
    <p:sldLayoutId id="2147487530" r:id="rId6"/>
    <p:sldLayoutId id="2147487531" r:id="rId7"/>
    <p:sldLayoutId id="2147487532" r:id="rId8"/>
    <p:sldLayoutId id="2147487533" r:id="rId9"/>
    <p:sldLayoutId id="2147487534" r:id="rId10"/>
    <p:sldLayoutId id="21474875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62" r:id="rId1"/>
    <p:sldLayoutId id="2147487563" r:id="rId2"/>
    <p:sldLayoutId id="2147487564" r:id="rId3"/>
    <p:sldLayoutId id="2147487565" r:id="rId4"/>
    <p:sldLayoutId id="2147487566" r:id="rId5"/>
    <p:sldLayoutId id="2147487567" r:id="rId6"/>
    <p:sldLayoutId id="2147487568" r:id="rId7"/>
    <p:sldLayoutId id="2147487569" r:id="rId8"/>
    <p:sldLayoutId id="2147487570" r:id="rId9"/>
    <p:sldLayoutId id="2147487571" r:id="rId10"/>
    <p:sldLayoutId id="214748757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tags" Target="../tags/tag170.xml"/><Relationship Id="rId22" Type="http://schemas.openxmlformats.org/officeDocument/2006/relationships/tags" Target="../tags/tag171.xml"/><Relationship Id="rId23" Type="http://schemas.openxmlformats.org/officeDocument/2006/relationships/tags" Target="../tags/tag172.xml"/><Relationship Id="rId24" Type="http://schemas.openxmlformats.org/officeDocument/2006/relationships/tags" Target="../tags/tag173.xml"/><Relationship Id="rId25" Type="http://schemas.openxmlformats.org/officeDocument/2006/relationships/tags" Target="../tags/tag174.xml"/><Relationship Id="rId26" Type="http://schemas.openxmlformats.org/officeDocument/2006/relationships/tags" Target="../tags/tag175.xml"/><Relationship Id="rId27" Type="http://schemas.openxmlformats.org/officeDocument/2006/relationships/tags" Target="../tags/tag176.xml"/><Relationship Id="rId28" Type="http://schemas.openxmlformats.org/officeDocument/2006/relationships/tags" Target="../tags/tag177.xml"/><Relationship Id="rId29" Type="http://schemas.openxmlformats.org/officeDocument/2006/relationships/tags" Target="../tags/tag178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小学教育2024年重要任务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41433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文本框 14"/>
          <p:cNvSpPr txBox="1"/>
          <p:nvPr>
            <p:custDataLst>
              <p:tags r:id="rId4"/>
            </p:custDataLst>
          </p:nvPr>
        </p:nvSpPr>
        <p:spPr>
          <a:xfrm flipH="1">
            <a:off x="590231" y="5111799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0" name="文本框 17"/>
          <p:cNvSpPr txBox="1"/>
          <p:nvPr>
            <p:custDataLst>
              <p:tags r:id="rId5"/>
            </p:custDataLst>
          </p:nvPr>
        </p:nvSpPr>
        <p:spPr>
          <a:xfrm>
            <a:off x="590230" y="4203120"/>
            <a:ext cx="247776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2" name="矩形: 圆角 10"/>
          <p:cNvSpPr/>
          <p:nvPr>
            <p:custDataLst>
              <p:tags r:id="rId6"/>
            </p:custDataLst>
          </p:nvPr>
        </p:nvSpPr>
        <p:spPr>
          <a:xfrm>
            <a:off x="329596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034"/>
          <p:cNvSpPr txBox="1"/>
          <p:nvPr>
            <p:custDataLst>
              <p:tags r:id="rId7"/>
            </p:custDataLst>
          </p:nvPr>
        </p:nvSpPr>
        <p:spPr>
          <a:xfrm flipH="1">
            <a:off x="3473130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2024年小学教育的关键任务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041"/>
          <p:cNvSpPr txBox="1"/>
          <p:nvPr>
            <p:custDataLst>
              <p:tags r:id="rId8"/>
            </p:custDataLst>
          </p:nvPr>
        </p:nvSpPr>
        <p:spPr>
          <a:xfrm>
            <a:off x="3479481" y="4203120"/>
            <a:ext cx="2454514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3"/>
          <p:cNvSpPr/>
          <p:nvPr>
            <p:custDataLst>
              <p:tags r:id="rId9"/>
            </p:custDataLst>
          </p:nvPr>
        </p:nvSpPr>
        <p:spPr>
          <a:xfrm>
            <a:off x="6178231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046"/>
          <p:cNvSpPr txBox="1"/>
          <p:nvPr>
            <p:custDataLst>
              <p:tags r:id="rId10"/>
            </p:custDataLst>
          </p:nvPr>
        </p:nvSpPr>
        <p:spPr>
          <a:xfrm flipH="1">
            <a:off x="6354761" y="5116244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如何完成小学教育的关键任务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049"/>
          <p:cNvSpPr txBox="1"/>
          <p:nvPr>
            <p:custDataLst>
              <p:tags r:id="rId11"/>
            </p:custDataLst>
          </p:nvPr>
        </p:nvSpPr>
        <p:spPr>
          <a:xfrm>
            <a:off x="6354761" y="4203120"/>
            <a:ext cx="2477770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矩形: 圆角 16"/>
          <p:cNvSpPr/>
          <p:nvPr>
            <p:custDataLst>
              <p:tags r:id="rId12"/>
            </p:custDataLst>
          </p:nvPr>
        </p:nvSpPr>
        <p:spPr>
          <a:xfrm>
            <a:off x="906049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6" name="文本框 1053"/>
          <p:cNvSpPr txBox="1"/>
          <p:nvPr>
            <p:custDataLst>
              <p:tags r:id="rId13"/>
            </p:custDataLst>
          </p:nvPr>
        </p:nvSpPr>
        <p:spPr>
          <a:xfrm flipH="1">
            <a:off x="9237025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保障措施与政策建议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056"/>
          <p:cNvSpPr txBox="1"/>
          <p:nvPr>
            <p:custDataLst>
              <p:tags r:id="rId14"/>
            </p:custDataLst>
          </p:nvPr>
        </p:nvSpPr>
        <p:spPr>
          <a:xfrm>
            <a:off x="9237025" y="4203120"/>
            <a:ext cx="234122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小学教育的重要性</a:t>
            </a:r>
            <a:endParaRPr altLang="en-US" dirty="0" lang="zh-CN"/>
          </a:p>
        </p:txBody>
      </p:sp>
      <p:sp>
        <p:nvSpPr>
          <p:cNvPr id="1048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小学教育对个体发展的影响</a:t>
            </a:r>
            <a:endParaRPr altLang="en-US" lang="zh-CN"/>
          </a:p>
        </p:txBody>
      </p:sp>
      <p:sp>
        <p:nvSpPr>
          <p:cNvPr id="1048840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培养基础知识和技能：小学教育是培养学生基础知识和技能的关键阶段，为未来的学习和生活打下坚实的基础。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2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塑造品德和价值观：小学教育在塑造学生的品德和价值观方面具有重要作用，有助于培养良好的品德和行为习惯。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4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促进个体社会化和个性化：小学教育通过集体生活和多样化的教学活动，促进学生个体社会化和个性化的形成。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6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培养创新精神和合作意识：小学教育注重培养学生的创新精神和合作意识，为未来的社会交往和工作奠定基础。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小学教育对国家发展的作用</a:t>
            </a:r>
            <a:endParaRPr altLang="en-US" lang="zh-CN"/>
          </a:p>
        </p:txBody>
      </p:sp>
      <p:sp>
        <p:nvSpPr>
          <p:cNvPr id="104888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促进社会公平：通过小学教育普及基本知识和技能，有助于缩小贫富差距，促进社会公平。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提高国民素质：小学教育是培养公民基本素质的关键阶段，对国家整体文化水平的提升有重要作用。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培养人才：小学教育是培养创新人才的基础，为学生未来的发展奠定坚实基础。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推动经济发展：小学教育的发展能够提高劳动力素质，为国家经济发展提供有力支持。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小学教育在教育体系中的地位</a:t>
            </a:r>
            <a:endParaRPr altLang="en-US" lang="zh-CN"/>
          </a:p>
        </p:txBody>
      </p:sp>
      <p:sp>
        <p:nvSpPr>
          <p:cNvPr id="104894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小学教育是塑造学生品德、人格和价值观的重要时期，对于学生的成长和发展具有深远的影响。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小学教育需要得到足够的重视和支持，以确保学生能够获得优质的教育资源和良好的教育环境。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小学教育是基础教育的关键阶段，为学生未来的学习和成长奠定基础。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小学教育对于培养学生的综合素质、创新能力和社会责任感具有重要意义。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2024年小学教育的关键任务</a:t>
            </a:r>
            <a:endParaRPr altLang="en-US" dirty="0" lang="zh-CN"/>
          </a:p>
        </p:txBody>
      </p:sp>
      <p:sp>
        <p:nvSpPr>
          <p:cNvPr id="10490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提升学生综合素质</a:t>
            </a:r>
            <a:endParaRPr altLang="en-US" lang="zh-CN"/>
          </a:p>
        </p:txBody>
      </p:sp>
      <p:sp>
        <p:nvSpPr>
          <p:cNvPr id="104903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强化科学教育，提高学生的科学素养和创新意识。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注重德育教育，培养学生良好的品德和行为习惯。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加强体育和美育教育，提高学生的身体素质和审美素养。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推进社会实践，增强学生的社会责任感和实践能力。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加强德育教育</a:t>
            </a:r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德育教育在小学教育中的重要性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2024年小学德育教育的目标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德育教育的主要内容和方法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德育教育实践案例分享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推进课程改革</a:t>
            </a:r>
            <a:endParaRPr altLang="en-US" lang="zh-CN"/>
          </a:p>
        </p:txBody>
      </p:sp>
      <p:sp>
        <p:nvSpPr>
          <p:cNvPr id="104915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优化课程结构，加强学科融合和跨学科学习。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更新课程理念，注重学生综合素质的培养。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创新教学方式，利用信息技术手段提高教学效果。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完善课程评价体系，注重过程评价和学生个体差异评价。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关注学生心理健康</a:t>
            </a:r>
            <a:endParaRPr altLang="en-US" lang="zh-CN"/>
          </a:p>
        </p:txBody>
      </p:sp>
      <p:sp>
        <p:nvSpPr>
          <p:cNvPr id="104920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重视学生心理健康，预防心理问题的发生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建立家校合作机制，共同关注学生心理健康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开展心理健康教育和宣传，提高师生心理健康意识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建立心理辅导机制，提供个性化的心理支持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如何完成小学教育的关键任务</a:t>
            </a:r>
            <a:endParaRPr altLang="en-US" dirty="0" lang="zh-CN"/>
          </a:p>
        </p:txBody>
      </p:sp>
      <p:sp>
        <p:nvSpPr>
          <p:cNvPr id="10492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优化教育资源配置</a:t>
            </a:r>
            <a:endParaRPr altLang="en-US" lang="zh-CN"/>
          </a:p>
        </p:txBody>
      </p:sp>
      <p:sp>
        <p:nvSpPr>
          <p:cNvPr id="104931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合理分配教师资源，提高教师整体素质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推进教育信息化，提高教育现代化水平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加大教育投入，改善学校办学条件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优化课程设置，注重学生全面发展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提高教师队伍素质</a:t>
            </a:r>
            <a:endParaRPr altLang="en-US" lang="zh-CN"/>
          </a:p>
        </p:txBody>
      </p:sp>
      <p:sp>
        <p:nvSpPr>
          <p:cNvPr id="104939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招聘选拔：严格选拔教师，注重教师的专业背景和教学能力，确保教师队伍的整体素质。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培训和进修：定期开展教师培训和进修活动，提高教师的教学水平和专业素养。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激励机制：建立完善的激励机制，鼓励教师积极参与教学研究和改革，提高教师的创新能力和教育水平。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评价与反馈：建立有效的评价机制，及时反馈教师的教学情况，促进教师不断改进教学方法和提高教学质量。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创新教育教学方法</a:t>
            </a:r>
            <a:endParaRPr altLang="en-US" lang="zh-CN"/>
          </a:p>
        </p:txBody>
      </p:sp>
      <p:sp>
        <p:nvSpPr>
          <p:cNvPr id="104944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利用信息技术手段，提高教学效果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开展多元化教学方式，激发学生的学习兴趣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注重培养学生的创新思维和实践能力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加强教师培训，提高教师的创新教育教学方法和能力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加强家校合作与社区参与</a:t>
            </a:r>
            <a:endParaRPr altLang="en-US" lang="zh-CN"/>
          </a:p>
        </p:txBody>
      </p:sp>
      <p:sp>
        <p:nvSpPr>
          <p:cNvPr id="104950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建立有效的沟通机制，加强家长、学校和社区之间的信息交流与合作。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鼓励家长参与学校的教育教学活动，提高家长的教育意识和能力。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利用社区资源，丰富小学教育的内容和形式，提高教育质量。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建立家校合作与社区参与的评价机制，对合作效果进行监测和评估。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保障措施与政策建议</a:t>
            </a:r>
            <a:endParaRPr altLang="en-US" dirty="0" lang="zh-CN"/>
          </a:p>
        </p:txBody>
      </p:sp>
      <p:sp>
        <p:nvSpPr>
          <p:cNvPr id="10495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完善教育法律法规</a:t>
            </a:r>
            <a:endParaRPr altLang="en-US" lang="zh-CN"/>
          </a:p>
        </p:txBody>
      </p:sp>
      <p:sp>
        <p:nvSpPr>
          <p:cNvPr id="104958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制定相关法律法规，保障小学教育的质量和公平性。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完善教育法律制度，明确各级政府和学校在教育中的职责和权利。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加强教育法律监督，确保教育法律法规得到有效执行。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提高教育法律意识，加强宣传和教育，让更多人了解和遵守教育法律法规。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加大教育投入力度</a:t>
            </a:r>
            <a:endParaRPr altLang="en-US" lang="zh-CN"/>
          </a:p>
        </p:txBody>
      </p:sp>
      <p:sp>
        <p:nvSpPr>
          <p:cNvPr id="104964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增加财政拨款，提高教育经费占GDP的比重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鼓励社会力量投入教育事业，拓宽教育经费来源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优化教育资源配置，确保城乡、区域教育均衡发展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提高教师待遇，吸引优秀人才从事教育工作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建立健全教育评价体系</a:t>
            </a:r>
            <a:endParaRPr altLang="en-US" lang="zh-CN"/>
          </a:p>
        </p:txBody>
      </p:sp>
      <p:sp>
        <p:nvSpPr>
          <p:cNvPr id="104970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制定科学合理的评价标准，注重学生的综合素质和全面发展。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加强评价体系的监督和管理，确保评价的公正性和客观性。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鼓励学校、教师、学生和家长共同参与评价，形成多元化的评价主体。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注重评价结果的应用，为改进教学提供依据和指导。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强化政府对小学教育的支持与管理</a:t>
            </a:r>
            <a:endParaRPr altLang="en-US" lang="zh-CN"/>
          </a:p>
        </p:txBody>
      </p:sp>
      <p:sp>
        <p:nvSpPr>
          <p:cNvPr id="104976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制定和完善小学教育政策法规，保障小学教育的健康发展。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增加政府对小学教育的投入，提高教育经费使用效益。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加强小学教师队伍建设，提高教师教育教学水平。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建立健全小学教育督导评估机制，加强对小学教育的监督与管理。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1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2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3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4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SLIDE_ID" val="custom2023099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7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92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2024-01-05T16:01:56Z</dcterms:created>
  <dcterms:modified xsi:type="dcterms:W3CDTF">2024-01-05T16:01:56Z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9cd5768f3207413aadfaef1a1ca9547f_21</vt:lpwstr>
  </property>
</Properties>
</file>