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76" r:id="rId1"/>
    <p:sldMasterId id="2147486613" r:id="rId2"/>
  </p:sldMasterIdLst>
  <p:notesMasterIdLst>
    <p:notesMasterId r:id="rId3"/>
  </p:notesMasterIdLst>
  <p:sldIdLst>
    <p:sldId id="1709" r:id="rId4"/>
    <p:sldId id="1714" r:id="rId5"/>
    <p:sldId id="1718" r:id="rId6"/>
    <p:sldId id="1721" r:id="rId7"/>
    <p:sldId id="1727" r:id="rId9"/>
    <p:sldId id="1730" r:id="rId10"/>
    <p:sldId id="1733" r:id="rId11"/>
    <p:sldId id="1736" r:id="rId12"/>
    <p:sldId id="1742" r:id="rId14"/>
    <p:sldId id="1745" r:id="rId15"/>
    <p:sldId id="1748" r:id="rId16"/>
    <p:sldId id="1751" r:id="rId17"/>
    <p:sldId id="1754" r:id="rId18"/>
    <p:sldId id="1760" r:id="rId20"/>
    <p:sldId id="1763" r:id="rId21"/>
    <p:sldId id="1766" r:id="rId22"/>
    <p:sldId id="1769" r:id="rId23"/>
    <p:sldId id="1775" r:id="rId25"/>
    <p:sldId id="1778" r:id="rId26"/>
    <p:sldId id="1781" r:id="rId27"/>
    <p:sldId id="1784" r:id="rId28"/>
    <p:sldId id="1787" r:id="rId29"/>
    <p:sldId id="1793" r:id="rId31"/>
    <p:sldId id="1796" r:id="rId32"/>
    <p:sldId id="1799" r:id="rId33"/>
    <p:sldId id="1802" r:id="rId34"/>
    <p:sldId id="1805" r:id="rId35"/>
    <p:sldId id="1811" r:id="rId37"/>
    <p:sldId id="1814" r:id="rId38"/>
    <p:sldId id="1818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77" r:id="rId1"/>
    <p:sldLayoutId id="2147486578" r:id="rId2"/>
    <p:sldLayoutId id="2147486579" r:id="rId3"/>
    <p:sldLayoutId id="2147486580" r:id="rId4"/>
    <p:sldLayoutId id="2147486581" r:id="rId5"/>
    <p:sldLayoutId id="2147486582" r:id="rId6"/>
    <p:sldLayoutId id="2147486583" r:id="rId7"/>
    <p:sldLayoutId id="2147486584" r:id="rId8"/>
    <p:sldLayoutId id="2147486585" r:id="rId9"/>
    <p:sldLayoutId id="2147486586" r:id="rId10"/>
    <p:sldLayoutId id="21474865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14" r:id="rId1"/>
    <p:sldLayoutId id="2147486615" r:id="rId2"/>
    <p:sldLayoutId id="2147486616" r:id="rId3"/>
    <p:sldLayoutId id="2147486617" r:id="rId4"/>
    <p:sldLayoutId id="2147486618" r:id="rId5"/>
    <p:sldLayoutId id="2147486619" r:id="rId6"/>
    <p:sldLayoutId id="2147486620" r:id="rId7"/>
    <p:sldLayoutId id="2147486621" r:id="rId8"/>
    <p:sldLayoutId id="2147486622" r:id="rId9"/>
    <p:sldLayoutId id="2147486623" r:id="rId10"/>
    <p:sldLayoutId id="21474866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企业管理的财务规划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财务规划的主要内容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财务规划的制定与实施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财务规划对企业管理的意义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未来财务规划的发展趋势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财务规划的重要性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财务规划的重要性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企业管理中的财务地位</a:t>
            </a:r>
            <a:endParaRPr altLang="en-US" lang="zh-CN"/>
          </a:p>
        </p:txBody>
      </p:sp>
      <p:sp>
        <p:nvSpPr>
          <p:cNvPr id="10489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财务规划对企业战略的影响：财务规划是企业战略的重要组成部分，它能够为企业提供准确的财务数据和信息，帮助企业制定和实施有效的战略。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财务规划对企业投资的影响：财务规划是企业投资的重要依据，它能够为企业提供准确的财务数据和信息，帮助企业做出正确的投资决策。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财务规划是企业管理的核心：财务规划是企业决策的重要依据，它涉及到企业的战略规划、业务规划、投资规划等方面。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89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财务规划对企业决策的影响：财务规划是企业决策的重要依据，它能够为企业提供准确的财务数据和信息，帮助企业做出正确的决策。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财务规划对企业发展的影响</a:t>
            </a:r>
            <a:endParaRPr altLang="en-US" lang="zh-CN"/>
          </a:p>
        </p:txBody>
      </p:sp>
      <p:sp>
        <p:nvSpPr>
          <p:cNvPr id="1048992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5454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融资能力的影响：有效的财务规划可以提高企业的融资能力，为企业的发展提供更多的资金支持，降低融资成本，增强企业的竞争力。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96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投资决策的影响：财务规划在投资决策中起到关键作用，通过对投资项目的财务评估，确保投资项目的可行性和收益性，避免盲目投资带来的风险。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00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资金流动性的影响：财务规划能够确保企业有足够的资金来应对日常运营和突发事件，避免资金短缺对企业发展的阻碍。 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04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成本控制的影响：合理的财务规划能够帮助企业有效控制成本，提高盈利能力，为企业扩大规模和拓展市场提供有力支持。 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财务规划对企业战略的意义</a:t>
            </a:r>
            <a:endParaRPr altLang="en-US" lang="zh-CN"/>
          </a:p>
        </p:txBody>
      </p:sp>
      <p:sp>
        <p:nvSpPr>
          <p:cNvPr id="10490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实现企业战略目标：财务规划是企业战略的重要组成部分，通过合理的财务规划，企业可以确保资金的有效利用，实现战略目标。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增强企业竞争力：有效的财务规划可以提高企业的财务管理水平，降低财务风险，增强企业的竞争力。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促进企业可持续发展：合理的财务规划可以为企业提供稳定的资金支持，促进企业的可持续发展。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提高企业决策效率：通过财务规划，企业可以更加清晰地了解自身的财务状况，提高决策效率。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财务规划的主要内容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资金筹措规划</a:t>
            </a:r>
            <a:endParaRPr altLang="en-US" lang="zh-CN"/>
          </a:p>
        </p:txBody>
      </p:sp>
      <p:sp>
        <p:nvSpPr>
          <p:cNvPr id="10491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确定资金需求量：根据企业战略规划和业务发展需求，确定所需的资金规模和时间节点。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制定筹资方案：根据资金需求量和筹资条件，制定可行的筹资方案，包括银行贷款、股权融资、债券发行等。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评估筹资成本：对不同筹资方案的筹资成本进行评估，包括利率、手续费、发行费用等，以确定最优筹资方案。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制定还款计划：根据企业实际情况和资金状况，制定合理的还款计划，确保按时还款并降低财务风险。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投资规划</a:t>
            </a:r>
            <a:endParaRPr altLang="en-US" lang="zh-CN"/>
          </a:p>
        </p:txBody>
      </p:sp>
      <p:sp>
        <p:nvSpPr>
          <p:cNvPr id="10492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确定投资目标：明确投资的目的和预期收益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评估投资风险：对投资项目进行风险评估和预测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制定投资策略：根据投资目标和风险评估，制定相应的投资策略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实施投资计划：按照投资策略，具体执行投资计划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利润分配规划</a:t>
            </a:r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利润分配原则：按照企业章程、合同或协议规定，以及股东会或董事会决议进行利润分配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利润分配顺序：先弥补亏损，再提取法定盈余公积，最后提取任意盈余公积和向投资者分配利润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利润分配方式：现金股利、股票股利等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利润分配政策：稳定股利政策、固定股利政策、剩余股利政策、低正常股利加额外股利政策等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财务预算</a:t>
            </a:r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定义：财务预算是企业未来一定时期内经营活动的财务计划和预测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目的：帮助企业合理规划资金使用，提高资金使用效率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内容：包括收入预算、支出预算、利润预算等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编制方法：采用零基预算、滚动预算等编制方法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财务规划的制定与实施</a:t>
            </a:r>
            <a:endParaRPr altLang="en-US" dirty="0" lang="zh-CN"/>
          </a:p>
        </p:txBody>
      </p:sp>
      <p:sp>
        <p:nvSpPr>
          <p:cNvPr id="10493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制定财务规划的步骤和方法</a:t>
            </a:r>
            <a:endParaRPr altLang="en-US" lang="zh-CN"/>
          </a:p>
        </p:txBody>
      </p:sp>
      <p:sp>
        <p:nvSpPr>
          <p:cNvPr id="104942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确定财务目标：明确企业的长期和短期财务目标，为制定财务规划提供方向。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制定资金筹措方案：根据企业的业务需求和财务状况，制定合理的资金筹措方案，包括融资方式、融资渠道、融资成本等方面。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分析财务状况：对企业目前的财务状况进行全面分析，包括资产、负债、现金流等方面。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实施财务规划：将制定的财务规划付诸实践，包括预算执行、资金筹措、财务管理等方面。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制定预算：根据企业的业务计划和财务状况，制定详细的预算，包括收入预算、成本预算、费用预算等。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7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监控与调整：对财务规划的实施过程进行监控，及时发现问题并进行调整，确保财务规划目标的实现。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实施财务规划的策略和技巧</a:t>
            </a:r>
            <a:endParaRPr altLang="en-US" lang="zh-CN"/>
          </a:p>
        </p:txBody>
      </p:sp>
      <p:sp>
        <p:nvSpPr>
          <p:cNvPr id="1049510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制定明确的财务目标：明确企业的长期和短期财务目标，确保所有员工都了解并努力实现这些目标。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建立完善的财务报告制度：定期编制财务报告，及时反映企业的财务状况和经营成果，为决策者提供准确的信息支持。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制定详细的财务计划：根据企业的实际情况，制定详细的财务计划，包括预算、收支计划、投资计划等。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加强风险管理：识别和评估潜在的财务风险，采取相应的措施进行规避和应对，确保企业的财务安全。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实施有效的成本控制：通过有效的成本控制，降低企业的运营成本，提高企业的盈利能力。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552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提高财务管理人员的素质：加强财务管理人员的培训和学习，提高其专业素质和管理能力，为企业的发展提供有力的人才保障。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应对财务规划中的风险和挑战</a:t>
            </a:r>
            <a:endParaRPr altLang="en-US" lang="zh-CN"/>
          </a:p>
        </p:txBody>
      </p:sp>
      <p:sp>
        <p:nvSpPr>
          <p:cNvPr id="10495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制定应对策略：根据风险评估结果，制定相应的应对策略，包括风险规避、风险降低、风险转移等。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识别和评估风险：对潜在的财务风险进行识别和评估，包括市场风险、信用风险、流动性风险等。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实施监控和调整：对财务规划的实施过程进行监控，及时发现并调整可能出现的风险和挑战。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提高财务人员素质：加强财务人员的培训和学习，提高其应对财务风险的能力和素质。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财务规划对企业管理的意义</a:t>
            </a:r>
            <a:endParaRPr altLang="en-US" dirty="0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提高企业管理水平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财务规划有助于企业实现战略目标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财务规划有助于企业提高决策效率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财务规划有助于企业降低经营风险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财务规划有助于企业提升竞争力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财务规划有助于企业合理利用资金，提高资金使用效率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财务规划有助于企业做出正确的投资决策，实现可持续发展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财务规划有助于企业提高信誉度，吸引更多投资者和合作伙伴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财务规划有助于企业控制成本，降低经营风险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有助于实现企业战略目标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财务规划有助于企业提高市场竞争力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财务规划是企业战略的重要组成部分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财务规划有助于企业实现长期稳定发展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财务规划有助于企业实现可持续发展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推动企业可持续发展</a:t>
            </a:r>
            <a:endParaRPr altLang="en-US" lang="zh-CN"/>
          </a:p>
        </p:txBody>
      </p:sp>
      <p:sp>
        <p:nvSpPr>
          <p:cNvPr id="10499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财务规划有助于企业实现长期发展目标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财务规划有助于企业增强竞争力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财务规划有助于企业降低财务风险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财务规划有助于企业提高资金使用效率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未来财务规划的发展趋势</a:t>
            </a:r>
            <a:endParaRPr altLang="en-US" dirty="0" lang="zh-CN"/>
          </a:p>
        </p:txBody>
      </p:sp>
      <p:sp>
        <p:nvSpPr>
          <p:cNvPr id="1049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数字化财务规划</a:t>
            </a:r>
            <a:endParaRPr altLang="en-US" lang="zh-CN"/>
          </a:p>
        </p:txBody>
      </p:sp>
      <p:sp>
        <p:nvSpPr>
          <p:cNvPr id="10500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数字化财务规划的定义和意义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数字化财务规划的发展趋势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数字化财务规划的优点和挑战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如何实现数字化财务规划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智能化财务规划</a:t>
            </a:r>
            <a:endParaRPr altLang="en-US" lang="zh-CN"/>
          </a:p>
        </p:txBody>
      </p:sp>
      <p:sp>
        <p:nvSpPr>
          <p:cNvPr id="1050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自动化和智能化：利用人工智能和机器学习技术，实现财务规划的自动化和智能化，提高效率和准确性。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数据驱动决策：利用大数据和数据分析技术，提供更准确、更全面的财务规划数据支持，帮助企业做出更明智的决策。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预测未来趋势：通过预测模型和算法，对未来财务状况进行预测和分析，帮助企业提前做好规划和准备。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实时监控和调整：通过实时监控和分析财务数据，及时发现和解决潜在问题，确保财务规划的顺利实施。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个性化财务规划</a:t>
            </a:r>
            <a:endParaRPr altLang="en-US" lang="zh-CN"/>
          </a:p>
        </p:txBody>
      </p:sp>
      <p:sp>
        <p:nvSpPr>
          <p:cNvPr id="10501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定义：根据企业的特点和需求，量身定制的财务规划方案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优势：更加符合企业的实际情况，提高财务管理的效率和效果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发展趋势：随着企业需求的不断变化，个性化财务规划将成为未来的主流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实施建议：建立专业的财务规划团队，加强与企业的沟通和协作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绿色化财务规划</a:t>
            </a:r>
            <a:endParaRPr altLang="en-US" lang="zh-CN"/>
          </a:p>
        </p:txBody>
      </p:sp>
      <p:sp>
        <p:nvSpPr>
          <p:cNvPr id="10502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发展趋势：分析绿色化财务规划在未来的发展趋势和前景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定义与目标：解释绿色化财务规划的概念、目的和意义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实施策略：提出绿色化财务规划的具体实施策略和措施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挑战与机遇：探讨绿色化财务规划面临的挑战和机遇，以及如何应对和把握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企业管理的财务规划总结</a:t>
            </a:r>
            <a:endParaRPr altLang="en-US" lang="zh-CN"/>
          </a:p>
        </p:txBody>
      </p:sp>
      <p:sp>
        <p:nvSpPr>
          <p:cNvPr id="10503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财务规划的具体措施和实施方案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财务规划的目标和原则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财务规划对企业管理的意义和影响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对未来财务规划的展望</a:t>
            </a:r>
            <a:endParaRPr altLang="en-US" lang="zh-CN"/>
          </a:p>
        </p:txBody>
      </p:sp>
      <p:sp>
        <p:nvSpPr>
          <p:cNvPr id="10504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适应数字化转型：利用先进技术提高财务规划效率和准确性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强化风险管理：加强风险识别、评估和控制，确保财务稳健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拓展融资渠道：积极寻求多元化融资途径，降低融资成本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提升投资效益：优化投资组合，提高资产收益率和降低风险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6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8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2023-12-19T10:53:59Z</dcterms:created>
  <dcterms:modified xsi:type="dcterms:W3CDTF">2023-12-19T10:53:59Z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8c869e1a8e7742559199d8d63226eded_21</vt:lpwstr>
  </property>
</Properties>
</file>