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120" r:id="rId1"/>
    <p:sldMasterId id="2147486157" r:id="rId2"/>
  </p:sldMasterIdLst>
  <p:notesMasterIdLst>
    <p:notesMasterId r:id="rId3"/>
  </p:notesMasterIdLst>
  <p:sldIdLst>
    <p:sldId id="1352" r:id="rId4"/>
    <p:sldId id="1355" r:id="rId5"/>
    <p:sldId id="1358" r:id="rId6"/>
    <p:sldId id="1361" r:id="rId7"/>
    <p:sldId id="1364" r:id="rId8"/>
    <p:sldId id="1367" r:id="rId9"/>
    <p:sldId id="1370" r:id="rId10"/>
    <p:sldId id="1373" r:id="rId11"/>
    <p:sldId id="1376" r:id="rId12"/>
    <p:sldId id="1379" r:id="rId13"/>
    <p:sldId id="1382" r:id="rId14"/>
    <p:sldId id="1385" r:id="rId15"/>
    <p:sldId id="1388" r:id="rId16"/>
    <p:sldId id="1391" r:id="rId17"/>
    <p:sldId id="1394" r:id="rId18"/>
    <p:sldId id="1397" r:id="rId19"/>
    <p:sldId id="1400" r:id="rId20"/>
    <p:sldId id="1403" r:id="rId21"/>
    <p:sldId id="1406" r:id="rId22"/>
    <p:sldId id="1409" r:id="rId23"/>
    <p:sldId id="1412" r:id="rId24"/>
    <p:sldId id="1415" r:id="rId25"/>
    <p:sldId id="1418" r:id="rId26"/>
    <p:sldId id="1421" r:id="rId27"/>
    <p:sldId id="1424" r:id="rId28"/>
    <p:sldId id="1427" r:id="rId29"/>
    <p:sldId id="1430"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image" Target="../media/image3.png"/><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tags" Target="../tags/tag23.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png"/><Relationship Id="rId3" Type="http://schemas.openxmlformats.org/officeDocument/2006/relationships/tags" Target="../tags/tag25.xml"/><Relationship Id="rId4" Type="http://schemas.openxmlformats.org/officeDocument/2006/relationships/image" Target="../media/image2.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tags" Target="../tags/tag37.xml"/><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tags" Target="../tags/tag56.xml"/><Relationship Id="rId3" Type="http://schemas.openxmlformats.org/officeDocument/2006/relationships/tags" Target="../tags/tag5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image" Target="../media/image1.png"/><Relationship Id="rId3" Type="http://schemas.openxmlformats.org/officeDocument/2006/relationships/tags" Target="../tags/tag69.xml"/><Relationship Id="rId4" Type="http://schemas.openxmlformats.org/officeDocument/2006/relationships/image" Target="../media/image2.png"/><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12"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55" name="图片 10"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29"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1"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3" name="直接连接符 9"/>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668" name="副标题"/>
          <p:cNvSpPr txBox="1">
            <a:spLocks noGrp="1"/>
          </p:cNvSpPr>
          <p:nvPr>
            <p:ph type="body" idx="3" hasCustomPrompt="1"/>
            <p:custDataLst>
              <p:tags r:id="rId8"/>
            </p:custDataLst>
          </p:nvPr>
        </p:nvSpPr>
        <p:spPr>
          <a:xfrm>
            <a:off x="3485515" y="3311525"/>
            <a:ext cx="5220970" cy="95694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000" i="0" kern="1200" kumimoji="0" lang="en-US" noProof="1" normalizeH="0" spc="1000" strike="noStrike" u="none">
                <a:solidFill>
                  <a:schemeClr val="accent2"/>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err="1">
                <a:sym typeface="+mn-ea"/>
              </a:rPr>
              <a:t>单击此处编辑母版副标题样式</a:t>
            </a:r>
            <a:endParaRPr dirty="0">
              <a:sym typeface="+mn-ea"/>
            </a:endParaRPr>
          </a:p>
        </p:txBody>
      </p:sp>
      <p:sp>
        <p:nvSpPr>
          <p:cNvPr id="1048670" name="标题"/>
          <p:cNvSpPr txBox="1">
            <a:spLocks noGrp="1"/>
          </p:cNvSpPr>
          <p:nvPr>
            <p:ph type="title" idx="2" hasCustomPrompt="1"/>
            <p:custDataLst>
              <p:tags r:id="rId9"/>
            </p:custDataLst>
          </p:nvPr>
        </p:nvSpPr>
        <p:spPr>
          <a:xfrm>
            <a:off x="3485513" y="1096645"/>
            <a:ext cx="5220970" cy="221488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单击编辑标题</a:t>
            </a:r>
            <a:endParaRPr>
              <a:sym typeface="+mn-ea"/>
            </a:endParaRPr>
          </a:p>
        </p:txBody>
      </p:sp>
      <p:sp>
        <p:nvSpPr>
          <p:cNvPr id="1048672" name="署名"/>
          <p:cNvSpPr txBox="1">
            <a:spLocks noGrp="1"/>
          </p:cNvSpPr>
          <p:nvPr>
            <p:ph type="body" idx="1"/>
            <p:custDataLst>
              <p:tags r:id="rId10"/>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1800" i="0" kern="1200" kumimoji="0" lang="zh-CN" noProof="1" normalizeH="0" spc="15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a:sym typeface="+mn-ea"/>
              </a:rPr>
              <a:t>单击此处编辑母版文本样式</a:t>
            </a:r>
            <a:endParaRPr dirty="0">
              <a:sym typeface="+mn-ea"/>
            </a:endParaRPr>
          </a:p>
        </p:txBody>
      </p:sp>
      <p:sp>
        <p:nvSpPr>
          <p:cNvPr id="1048674"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6"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678"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0" name="椭圆 8"/>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正文"/>
          <p:cNvSpPr txBox="1">
            <a:spLocks noGrp="1"/>
          </p:cNvSpPr>
          <p:nvPr>
            <p:ph idx="2"/>
            <p:custDataLst>
              <p:tags r:id="rId2"/>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684"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686"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2" name="椭圆 53"/>
          <p:cNvSpPr/>
          <p:nvPr>
            <p:custDataLst>
              <p:tags r:id="rId1"/>
            </p:custDataLst>
          </p:nvPr>
        </p:nvSpPr>
        <p:spPr>
          <a:xfrm>
            <a:off x="882821" y="431414"/>
            <a:ext cx="537210" cy="537210"/>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94" name="标题"/>
          <p:cNvSpPr txBox="1">
            <a:spLocks noGrp="1"/>
          </p:cNvSpPr>
          <p:nvPr>
            <p:ph type="title" idx="2" hasCustomPrompt="1"/>
            <p:custDataLst>
              <p:tags r:id="rId2"/>
            </p:custDataLst>
          </p:nvPr>
        </p:nvSpPr>
        <p:spPr>
          <a:xfrm>
            <a:off x="995363" y="599208"/>
            <a:ext cx="1200329" cy="3791817"/>
          </a:xfrm>
          <a:prstGeom prst="rect"/>
          <a:noFill/>
        </p:spPr>
        <p:txBody>
          <a:bodyPr anchor="ctr" bIns="0" lIns="0" rIns="0" rtlCol="0" tIns="0" vert="eaVert" wrap="square">
            <a:normAutofit/>
          </a:bodyPr>
          <a:lstStyle>
            <a:lvl1pPr algn="l" defTabSz="914400" eaLnBrk="1" fontAlgn="auto" hangingPunct="1" latinLnBrk="0" marL="0" marR="0" rtl="0">
              <a:lnSpc>
                <a:spcPct val="100000"/>
              </a:lnSpc>
              <a:buClrTx/>
              <a:buSzTx/>
              <a:buFontTx/>
              <a:buNone/>
              <a:defRPr altLang="en-US" baseline="0" b="1" cap="none" dirty="0" sz="6600" i="0" kern="1200" kumimoji="0" lang="zh-CN" noProof="1" normalizeH="0" spc="300" strike="noStrike" u="none">
                <a:solidFill>
                  <a:schemeClr val="accent1"/>
                </a:solidFill>
                <a:latin typeface="+mj-ea"/>
                <a:ea typeface="+mj-ea"/>
                <a:cs typeface="MiSans Normal" panose="00000500000000000000" charset="-122"/>
              </a:defRPr>
            </a:lvl1pPr>
          </a:lstStyle>
          <a:p>
            <a:pPr lvl="0"/>
            <a:r>
              <a:rPr>
                <a:sym typeface="+mn-ea"/>
              </a:rPr>
              <a:t>标题</a:t>
            </a:r>
            <a:endParaRPr>
              <a:sym typeface="+mn-ea"/>
            </a:endParaRPr>
          </a:p>
        </p:txBody>
      </p:sp>
      <p:pic>
        <p:nvPicPr>
          <p:cNvPr id="2097157" name="图片 5" descr="dd"/>
          <p:cNvPicPr>
            <a:picLocks noChangeAspect="1"/>
          </p:cNvPicPr>
          <p:nvPr>
            <p:custDataLst>
              <p:tags r:id="rId3"/>
            </p:custDataLst>
          </p:nvPr>
        </p:nvPicPr>
        <p:blipFill>
          <a:blip xmlns:r="http://schemas.openxmlformats.org/officeDocument/2006/relationships" r:embed="rId4"/>
          <a:stretch>
            <a:fillRect/>
          </a:stretch>
        </p:blipFill>
        <p:spPr>
          <a:xfrm>
            <a:off x="9948545" y="0"/>
            <a:ext cx="2243455" cy="2152015"/>
          </a:xfrm>
          <a:prstGeom prst="rect"/>
        </p:spPr>
      </p:pic>
      <p:sp>
        <p:nvSpPr>
          <p:cNvPr id="1048696"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0"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9" name="图片 10" descr="ht"/>
          <p:cNvPicPr>
            <a:picLocks noChangeAspect="1"/>
          </p:cNvPicPr>
          <p:nvPr>
            <p:custDataLst>
              <p:tags r:id="rId1"/>
            </p:custDataLst>
          </p:nvPr>
        </p:nvPicPr>
        <p:blipFill>
          <a:blip xmlns:r="http://schemas.openxmlformats.org/officeDocument/2006/relationships" r:embed="rId2"/>
          <a:stretch>
            <a:fillRect/>
          </a:stretch>
        </p:blipFill>
        <p:spPr>
          <a:xfrm>
            <a:off x="0" y="0"/>
            <a:ext cx="4267200" cy="4846320"/>
          </a:xfrm>
          <a:prstGeom prst="rect"/>
        </p:spPr>
      </p:pic>
      <p:pic>
        <p:nvPicPr>
          <p:cNvPr id="2097161"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35" name="直接连接符 21"/>
          <p:cNvCxnSpPr>
            <a:cxnSpLocks/>
          </p:cNvCxnSpPr>
          <p:nvPr>
            <p:custDataLst>
              <p:tags r:id="rId5"/>
            </p:custDataLst>
          </p:nvPr>
        </p:nvCxnSpPr>
        <p:spPr>
          <a:xfrm>
            <a:off x="11135995" y="67437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7" name="直接连接符 24"/>
          <p:cNvCxnSpPr>
            <a:cxnSpLocks/>
          </p:cNvCxnSpPr>
          <p:nvPr>
            <p:custDataLst>
              <p:tags r:id="rId6"/>
            </p:custDataLst>
          </p:nvPr>
        </p:nvCxnSpPr>
        <p:spPr>
          <a:xfrm>
            <a:off x="11135995" y="73279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9" name="直接连接符 8"/>
          <p:cNvCxnSpPr>
            <a:cxnSpLocks/>
          </p:cNvCxnSpPr>
          <p:nvPr>
            <p:custDataLst>
              <p:tags r:id="rId7"/>
            </p:custDataLst>
          </p:nvPr>
        </p:nvCxnSpPr>
        <p:spPr>
          <a:xfrm>
            <a:off x="11135995" y="79121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sp>
        <p:nvSpPr>
          <p:cNvPr id="1048702" name="节编号"/>
          <p:cNvSpPr txBox="1">
            <a:spLocks noGrp="1"/>
          </p:cNvSpPr>
          <p:nvPr>
            <p:ph type="body" idx="2" hasCustomPrompt="1"/>
            <p:custDataLst>
              <p:tags r:id="rId8"/>
            </p:custDataLst>
          </p:nvPr>
        </p:nvSpPr>
        <p:spPr>
          <a:xfrm>
            <a:off x="2641601" y="2403740"/>
            <a:ext cx="6908800" cy="922019"/>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4800" i="0" kern="1200" kumimoji="0" lang="en-US" noProof="1" normalizeH="0" spc="300" strike="noStrike" u="none">
                <a:solidFill>
                  <a:schemeClr val="accent2"/>
                </a:solidFill>
                <a:latin typeface="+mj-ea"/>
                <a:ea typeface="+mj-ea"/>
                <a:cs typeface="MiSans Normal" panose="00000500000000000000" charset="-122"/>
              </a:defRPr>
            </a:lvl1pPr>
          </a:lstStyle>
          <a:p>
            <a:pPr algn="ctr" lvl="0"/>
            <a:r>
              <a:rPr>
                <a:sym typeface="+mn-ea"/>
              </a:rPr>
              <a:t>编辑节编号</a:t>
            </a:r>
            <a:endParaRPr>
              <a:sym typeface="+mn-ea"/>
            </a:endParaRPr>
          </a:p>
        </p:txBody>
      </p:sp>
      <p:sp>
        <p:nvSpPr>
          <p:cNvPr id="1048704" name="标题"/>
          <p:cNvSpPr txBox="1">
            <a:spLocks noGrp="1"/>
          </p:cNvSpPr>
          <p:nvPr>
            <p:ph type="title" idx="1" hasCustomPrompt="1"/>
            <p:custDataLst>
              <p:tags r:id="rId9"/>
            </p:custDataLst>
          </p:nvPr>
        </p:nvSpPr>
        <p:spPr>
          <a:xfrm>
            <a:off x="2641600" y="3472381"/>
            <a:ext cx="6908800" cy="855064"/>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a:sym typeface="+mn-ea"/>
              </a:rPr>
              <a:t>单击此处编辑标题</a:t>
            </a:r>
            <a:endParaRPr>
              <a:sym typeface="+mn-ea"/>
            </a:endParaRPr>
          </a:p>
        </p:txBody>
      </p:sp>
      <p:sp>
        <p:nvSpPr>
          <p:cNvPr id="104870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2" name="椭圆 8"/>
          <p:cNvSpPr/>
          <p:nvPr userDrawn="1">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14"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16" name="日期占位符 4"/>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722" name="正文"/>
          <p:cNvSpPr txBox="1">
            <a:spLocks noGrp="1"/>
          </p:cNvSpPr>
          <p:nvPr>
            <p:ph idx="2"/>
            <p:custDataLst>
              <p:tags r:id="rId6"/>
            </p:custDataLst>
          </p:nvPr>
        </p:nvSpPr>
        <p:spPr>
          <a:xfrm>
            <a:off x="608330" y="1490345"/>
            <a:ext cx="521462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724" name="正文"/>
          <p:cNvSpPr txBox="1">
            <a:spLocks noGrp="1"/>
          </p:cNvSpPr>
          <p:nvPr>
            <p:ph idx="13"/>
            <p:custDataLst>
              <p:tags r:id="rId7"/>
            </p:custDataLst>
          </p:nvPr>
        </p:nvSpPr>
        <p:spPr>
          <a:xfrm>
            <a:off x="6238240" y="1490345"/>
            <a:ext cx="533908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正文"/>
          <p:cNvSpPr txBox="1">
            <a:spLocks noGrp="1"/>
          </p:cNvSpPr>
          <p:nvPr>
            <p:ph idx="6"/>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28" name="标题"/>
          <p:cNvSpPr txBox="1">
            <a:spLocks noGrp="1"/>
          </p:cNvSpPr>
          <p:nvPr>
            <p:ph type="title" idx="5"/>
            <p:custDataLst>
              <p:tags r:id="rId2"/>
            </p:custDataLst>
          </p:nvPr>
        </p:nvSpPr>
        <p:spPr>
          <a:xfrm>
            <a:off x="62352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0" name="正文"/>
          <p:cNvSpPr txBox="1">
            <a:spLocks noGrp="1"/>
          </p:cNvSpPr>
          <p:nvPr>
            <p:ph idx="4"/>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32" name="标题"/>
          <p:cNvSpPr txBox="1">
            <a:spLocks noGrp="1"/>
          </p:cNvSpPr>
          <p:nvPr>
            <p:ph type="title" idx="3"/>
            <p:custDataLst>
              <p:tags r:id="rId4"/>
            </p:custDataLst>
          </p:nvPr>
        </p:nvSpPr>
        <p:spPr>
          <a:xfrm>
            <a:off x="6084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4" name="椭圆 10"/>
          <p:cNvSpPr/>
          <p:nvPr>
            <p:custDataLst>
              <p:tags r:id="rId5"/>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lvl="0"/>
            <a:r>
              <a:rPr>
                <a:sym typeface="+mn-ea"/>
              </a:rPr>
              <a:t>单击此处编辑母版标题样式</a:t>
            </a:r>
            <a:endParaRPr>
              <a:sym typeface="+mn-ea"/>
            </a:endParaRPr>
          </a:p>
        </p:txBody>
      </p:sp>
      <p:sp>
        <p:nvSpPr>
          <p:cNvPr id="1048738" name="日期占位符 6"/>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0" name="页脚占位符 7"/>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42" name="灯片编号占位符 8"/>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4" name="椭圆 6"/>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46"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5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4" name="日期占位符 1"/>
          <p:cNvSpPr>
            <a:spLocks noGrp="1"/>
          </p:cNvSpPr>
          <p:nvPr>
            <p:ph type="dt" sz="half" idx="10"/>
            <p:custDataLst>
              <p:tags r:id="rId1"/>
            </p:custDataLst>
          </p:nvPr>
        </p:nvSpPr>
        <p:spPr/>
        <p:txBody>
          <a:bodyPr/>
          <a:p>
            <a:fld id="{297C79FE-DCC0-4620-A566-16CA7A0CE41F}" type="datetimeFigureOut">
              <a:rPr altLang="en-US" lang="zh-CN" smtClean="0"/>
            </a:fld>
            <a:endParaRPr altLang="en-US" lang="zh-CN"/>
          </a:p>
        </p:txBody>
      </p:sp>
      <p:sp>
        <p:nvSpPr>
          <p:cNvPr id="1048756" name="页脚占位符 2"/>
          <p:cNvSpPr>
            <a:spLocks noGrp="1"/>
          </p:cNvSpPr>
          <p:nvPr>
            <p:ph type="ftr" sz="quarter" idx="11"/>
            <p:custDataLst>
              <p:tags r:id="rId2"/>
            </p:custDataLst>
          </p:nvPr>
        </p:nvSpPr>
        <p:spPr/>
        <p:txBody>
          <a:bodyPr/>
          <a:p>
            <a:endParaRPr altLang="en-US" lang="zh-CN"/>
          </a:p>
        </p:txBody>
      </p:sp>
      <p:sp>
        <p:nvSpPr>
          <p:cNvPr id="1048758" name="灯片编号占位符 3"/>
          <p:cNvSpPr>
            <a:spLocks noGrp="1"/>
          </p:cNvSpPr>
          <p:nvPr>
            <p:ph type="sldNum" sz="quarter" idx="12"/>
            <p:custDataLst>
              <p:tags r:id="rId3"/>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0"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62" name="日期占位符 3"/>
          <p:cNvSpPr>
            <a:spLocks noGrp="1"/>
          </p:cNvSpPr>
          <p:nvPr>
            <p:ph type="dt" sz="half" idx="10"/>
            <p:custDataLst>
              <p:tags r:id="rId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4" name="页脚占位符 4"/>
          <p:cNvSpPr>
            <a:spLocks noGrp="1"/>
          </p:cNvSpPr>
          <p:nvPr>
            <p:ph type="ftr" sz="quarter" idx="11"/>
            <p:custDataLst>
              <p:tags r:id="rId3"/>
            </p:custDataLst>
          </p:nvPr>
        </p:nvSpPr>
        <p:spPr>
          <a:xfrm>
            <a:off x="4038600" y="6356350"/>
            <a:ext cx="4114800" cy="365125"/>
          </a:xfrm>
        </p:spPr>
        <p:txBody>
          <a:bodyPr/>
          <a:p>
            <a:endParaRPr altLang="en-US" lang="zh-CN"/>
          </a:p>
        </p:txBody>
      </p:sp>
      <p:sp>
        <p:nvSpPr>
          <p:cNvPr id="1048766" name="灯片编号占位符 5"/>
          <p:cNvSpPr>
            <a:spLocks noGrp="1"/>
          </p:cNvSpPr>
          <p:nvPr>
            <p:ph type="sldNum" sz="quarter" idx="12"/>
            <p:custDataLst>
              <p:tags r:id="rId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8" name="椭圆 7"/>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70" name="标题"/>
          <p:cNvSpPr txBox="1">
            <a:spLocks noGrp="1"/>
          </p:cNvSpPr>
          <p:nvPr>
            <p:ph type="title" idx="2"/>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72" name="副标题"/>
          <p:cNvSpPr txBox="1">
            <a:spLocks noGrp="1"/>
          </p:cNvSpPr>
          <p:nvPr>
            <p:ph type="body" idx="1" hasCustomPrompt="1"/>
            <p:custDataLst>
              <p:tags r:id="rId3"/>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MiSans Normal" panose="00000500000000000000" charset="-122"/>
              </a:defRPr>
            </a:lvl1pPr>
          </a:lstStyle>
          <a:p>
            <a:pPr algn="l" lvl="0"/>
            <a:r>
              <a:rPr>
                <a:sym typeface="+mn-ea"/>
              </a:rPr>
              <a:t>单击此处编辑母版副标题样式</a:t>
            </a:r>
            <a:endParaRPr>
              <a:sym typeface="+mn-ea"/>
            </a:endParaRPr>
          </a:p>
        </p:txBody>
      </p:sp>
      <p:sp>
        <p:nvSpPr>
          <p:cNvPr id="104877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7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63" name="图片 10"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65"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41"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3"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5" name="直接连接符 8"/>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80" name="标题"/>
          <p:cNvSpPr txBox="1">
            <a:spLocks noGrp="1"/>
          </p:cNvSpPr>
          <p:nvPr>
            <p:ph type="title" idx="2" hasCustomPrompt="1"/>
            <p:custDataLst>
              <p:tags r:id="rId8"/>
            </p:custDataLst>
          </p:nvPr>
        </p:nvSpPr>
        <p:spPr>
          <a:xfrm>
            <a:off x="3203575" y="1630045"/>
            <a:ext cx="5694045" cy="218503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72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编辑标题</a:t>
            </a:r>
            <a:endParaRPr>
              <a:sym typeface="+mn-ea"/>
            </a:endParaRPr>
          </a:p>
        </p:txBody>
      </p:sp>
      <p:sp>
        <p:nvSpPr>
          <p:cNvPr id="1048782" name="署名"/>
          <p:cNvSpPr txBox="1">
            <a:spLocks noGrp="1"/>
          </p:cNvSpPr>
          <p:nvPr>
            <p:ph type="body" idx="1"/>
            <p:custDataLst>
              <p:tags r:id="rId9"/>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150" strike="noStrike" u="none">
                <a:solidFill>
                  <a:schemeClr val="accent1"/>
                </a:solidFill>
                <a:latin typeface="+mn-ea"/>
                <a:ea typeface="+mn-ea"/>
                <a:cs typeface="MiSans Normal" panose="00000500000000000000" charset="-122"/>
              </a:defRPr>
            </a:lvl1pPr>
          </a:lstStyle>
          <a:p>
            <a:pPr algn="ctr" lvl="0"/>
            <a:r>
              <a:rPr>
                <a:sym typeface="+mn-ea"/>
              </a:rPr>
              <a:t>单击此处编辑母版文本样式</a:t>
            </a:r>
            <a:endParaRPr>
              <a:sym typeface="+mn-ea"/>
            </a:endParaRPr>
          </a:p>
        </p:txBody>
      </p:sp>
      <p:sp>
        <p:nvSpPr>
          <p:cNvPr id="1048784"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6"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8"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121" r:id="rId1"/>
    <p:sldLayoutId id="2147486122" r:id="rId2"/>
    <p:sldLayoutId id="2147486123" r:id="rId3"/>
    <p:sldLayoutId id="2147486124" r:id="rId4"/>
    <p:sldLayoutId id="2147486125" r:id="rId5"/>
    <p:sldLayoutId id="2147486126" r:id="rId6"/>
    <p:sldLayoutId id="2147486127" r:id="rId7"/>
    <p:sldLayoutId id="2147486128" r:id="rId8"/>
    <p:sldLayoutId id="2147486129" r:id="rId9"/>
    <p:sldLayoutId id="2147486130" r:id="rId10"/>
    <p:sldLayoutId id="214748613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椭圆 6"/>
          <p:cNvSpPr/>
          <p:nvPr>
            <p:custDataLst>
              <p:tags r:id="rId12"/>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56" name="日期占位符 8"/>
          <p:cNvSpPr>
            <a:spLocks noGrp="1"/>
          </p:cNvSpPr>
          <p:nvPr>
            <p:ph type="dt" sz="half" idx="10"/>
            <p:custDataLst>
              <p:tags r:id="rId13"/>
            </p:custDataLst>
          </p:nvPr>
        </p:nvSpPr>
        <p:spPr>
          <a:xfrm>
            <a:off x="838200" y="6356350"/>
            <a:ext cx="2743200" cy="365125"/>
          </a:xfrm>
        </p:spPr>
        <p:txBody>
          <a:bodyPr/>
          <a:lstStyle>
            <a:lvl1pPr>
              <a:defRPr>
                <a:cs typeface="MiSans Normal" panose="00000500000000000000" charset="-122"/>
              </a:defRPr>
            </a:lvl1pPr>
          </a:lstStyle>
          <a:p>
            <a:fld id="{297C79FE-DCC0-4620-A566-16CA7A0CE41F}" type="datetimeFigureOut">
              <a:rPr altLang="en-US" lang="zh-CN" smtClean="0"/>
            </a:fld>
            <a:endParaRPr altLang="en-US" lang="zh-CN"/>
          </a:p>
        </p:txBody>
      </p:sp>
      <p:sp>
        <p:nvSpPr>
          <p:cNvPr id="1048658" name="页脚占位符 9"/>
          <p:cNvSpPr>
            <a:spLocks noGrp="1"/>
          </p:cNvSpPr>
          <p:nvPr>
            <p:ph type="ftr" sz="quarter" idx="11"/>
            <p:custDataLst>
              <p:tags r:id="rId14"/>
            </p:custDataLst>
          </p:nvPr>
        </p:nvSpPr>
        <p:spPr>
          <a:xfrm>
            <a:off x="4038600" y="6356350"/>
            <a:ext cx="4114800" cy="365125"/>
          </a:xfrm>
        </p:spPr>
        <p:txBody>
          <a:bodyPr/>
          <a:lstStyle>
            <a:lvl1pPr>
              <a:defRPr>
                <a:cs typeface="MiSans Normal" panose="00000500000000000000" charset="-122"/>
              </a:defRPr>
            </a:lvl1pPr>
          </a:lstStyle>
          <a:p>
            <a:endParaRPr altLang="en-US" lang="zh-CN"/>
          </a:p>
        </p:txBody>
      </p:sp>
      <p:sp>
        <p:nvSpPr>
          <p:cNvPr id="1048660" name="灯片编号占位符 10"/>
          <p:cNvSpPr>
            <a:spLocks noGrp="1"/>
          </p:cNvSpPr>
          <p:nvPr>
            <p:ph type="sldNum" sz="quarter" idx="12"/>
            <p:custDataLst>
              <p:tags r:id="rId15"/>
            </p:custDataLst>
          </p:nvPr>
        </p:nvSpPr>
        <p:spPr>
          <a:xfrm>
            <a:off x="8610600" y="6356350"/>
            <a:ext cx="2743200" cy="365125"/>
          </a:xfrm>
        </p:spPr>
        <p:txBody>
          <a:bodyPr/>
          <a:lstStyle>
            <a:lvl1pPr>
              <a:defRPr>
                <a:cs typeface="MiSans Normal" panose="00000500000000000000" charset="-122"/>
              </a:defRPr>
            </a:lvl1pPr>
          </a:lstStyle>
          <a:p>
            <a:fld id="{515A922F-1294-4387-9CB3-FCC8465D972A}" type="slidenum">
              <a:rPr altLang="en-US" lang="zh-CN" smtClean="0"/>
            </a:fld>
            <a:endParaRPr altLang="en-US" lang="zh-CN"/>
          </a:p>
        </p:txBody>
      </p:sp>
      <p:sp>
        <p:nvSpPr>
          <p:cNvPr id="1048662" name="文本占位符 1"/>
          <p:cNvSpPr txBox="1">
            <a:spLocks noGrp="1"/>
          </p:cNvSpPr>
          <p:nvPr>
            <p:ph type="body" idx="21"/>
            <p:custDataLst>
              <p:tags r:id="rId16"/>
            </p:custDataLst>
          </p:nvPr>
        </p:nvSpPr>
        <p:spPr>
          <a:xfrm>
            <a:off x="608399" y="1562100"/>
            <a:ext cx="10969199" cy="4614863"/>
          </a:xfrm>
          <a:prstGeom prst="rect"/>
          <a:ln>
            <a:noFill/>
            <a:prstDash val="sysDash"/>
          </a:ln>
        </p:spPr>
        <p:txBody>
          <a:bodyPr bIns="46800" lIns="90000" rIns="90000" rtlCol="0" tIns="46800" vert="horz">
            <a:normAutofit/>
          </a:bodyPr>
          <a:p>
            <a:pPr lvl="0">
              <a:lnSpc>
                <a:spcPct val="130000"/>
              </a:lnSpc>
              <a:buChar char="●"/>
            </a:pPr>
            <a:r>
              <a:rPr dirty="0">
                <a:sym typeface="+mn-ea"/>
              </a:rPr>
              <a:t>单击此处编辑母版文本样式</a:t>
            </a:r>
            <a:endParaRPr dirty="0">
              <a:sym typeface="+mn-ea"/>
            </a:endParaRPr>
          </a:p>
          <a:p>
            <a:pPr lvl="1">
              <a:lnSpc>
                <a:spcPct val="120000"/>
              </a:lnSpc>
              <a:buChar char="●"/>
              <a:tabLst>
                <a:tab algn="l" pos="1609725"/>
              </a:tabLst>
            </a:pPr>
            <a:r>
              <a:rPr altLang="en-US" dirty="0" lang="zh-CN">
                <a:sym typeface="+mn-ea"/>
              </a:rPr>
              <a:t>第</a:t>
            </a:r>
            <a:r>
              <a:rPr dirty="0">
                <a:sym typeface="+mn-ea"/>
              </a:rPr>
              <a:t>二级</a:t>
            </a:r>
            <a:endParaRPr dirty="0">
              <a:sym typeface="+mn-ea"/>
            </a:endParaRPr>
          </a:p>
          <a:p>
            <a:pPr lvl="2">
              <a:lnSpc>
                <a:spcPct val="120000"/>
              </a:lnSpc>
              <a:buChar char="●"/>
            </a:pPr>
            <a:r>
              <a:rPr altLang="en-US" dirty="0" lang="zh-CN">
                <a:sym typeface="+mn-ea"/>
              </a:rPr>
              <a:t>第</a:t>
            </a:r>
            <a:r>
              <a:rPr dirty="0">
                <a:sym typeface="+mn-ea"/>
              </a:rPr>
              <a:t>三级</a:t>
            </a:r>
            <a:endParaRPr dirty="0">
              <a:sym typeface="+mn-ea"/>
            </a:endParaRPr>
          </a:p>
          <a:p>
            <a:pPr lvl="3">
              <a:lnSpc>
                <a:spcPct val="120000"/>
              </a:lnSpc>
              <a:buFont typeface="Wingdings" panose="05000000000000000000" charset="0"/>
              <a:buChar char=""/>
            </a:pPr>
            <a:r>
              <a:rPr altLang="en-US" dirty="0" lang="zh-CN">
                <a:sym typeface="+mn-ea"/>
              </a:rPr>
              <a:t>第</a:t>
            </a:r>
            <a:r>
              <a:rPr dirty="0">
                <a:sym typeface="+mn-ea"/>
              </a:rPr>
              <a:t>四级</a:t>
            </a:r>
            <a:endParaRPr dirty="0">
              <a:sym typeface="+mn-ea"/>
            </a:endParaRPr>
          </a:p>
          <a:p>
            <a:pPr lvl="4">
              <a:lnSpc>
                <a:spcPct val="120000"/>
              </a:lnSpc>
            </a:pPr>
            <a:r>
              <a:rPr altLang="en-US" dirty="0" lang="zh-CN">
                <a:sym typeface="+mn-ea"/>
              </a:rPr>
              <a:t>第</a:t>
            </a:r>
            <a:r>
              <a:rPr dirty="0">
                <a:sym typeface="+mn-ea"/>
              </a:rPr>
              <a:t>五级</a:t>
            </a:r>
            <a:endParaRPr dirty="0">
              <a:sym typeface="+mn-ea"/>
            </a:endParaRPr>
          </a:p>
        </p:txBody>
      </p:sp>
      <p:sp>
        <p:nvSpPr>
          <p:cNvPr id="1048664" name="标题占位符 2"/>
          <p:cNvSpPr>
            <a:spLocks noGrp="1"/>
          </p:cNvSpPr>
          <p:nvPr>
            <p:ph type="title"/>
            <p:custDataLst>
              <p:tags r:id="rId17"/>
            </p:custDataLst>
          </p:nvPr>
        </p:nvSpPr>
        <p:spPr>
          <a:xfrm>
            <a:off x="608399" y="365126"/>
            <a:ext cx="10969199" cy="1017587"/>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6" name="KSO_TEMPLATE" hidden="1"/>
          <p:cNvSpPr/>
          <p:nvPr userDrawn="1">
            <p:custDataLst>
              <p:tags r:id="rId18"/>
            </p:custDataLst>
          </p:nvPr>
        </p:nvSpPr>
        <p:spPr>
          <a:xfrm>
            <a:off x="0" y="0"/>
            <a:ext cx="0" cy="0"/>
          </a:xfrm>
          <a:prstGeom prst="rect"/>
          <a:solidFill>
            <a:schemeClr val="bg1"/>
          </a:solid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86158" r:id="rId1"/>
    <p:sldLayoutId id="2147486159" r:id="rId2"/>
    <p:sldLayoutId id="2147486160" r:id="rId3"/>
    <p:sldLayoutId id="2147486161" r:id="rId4"/>
    <p:sldLayoutId id="2147486162" r:id="rId5"/>
    <p:sldLayoutId id="2147486163" r:id="rId6"/>
    <p:sldLayoutId id="2147486164" r:id="rId7"/>
    <p:sldLayoutId id="2147486165" r:id="rId8"/>
    <p:sldLayoutId id="2147486166" r:id="rId9"/>
    <p:sldLayoutId id="2147486167" r:id="rId10"/>
    <p:sldLayoutId id="2147486168"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solidFill>
          <a:latin typeface="+mj-ea"/>
          <a:ea typeface="+mj-ea"/>
          <a:cs typeface="MiSans Normal" panose="00000500000000000000" charset="-122"/>
        </a:defRPr>
      </a:lvl1pPr>
    </p:titleStyle>
    <p:bodyStyle>
      <a:lvl1pPr algn="l" defTabSz="914400" eaLnBrk="1" fontAlgn="auto" hangingPunct="1" indent="-228600" latinLnBrk="0" marL="2286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algn="l" defTabSz="914400" eaLnBrk="1" fontAlgn="auto" hangingPunct="1" indent="-228600" latinLnBrk="0" marL="6858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2pPr>
      <a:lvl3pPr algn="l" defTabSz="914400" eaLnBrk="1" fontAlgn="auto" hangingPunct="1" indent="-228600" latinLnBrk="0" marL="11430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3pPr>
      <a:lvl4pPr algn="l" defTabSz="914400" eaLnBrk="1" fontAlgn="auto" hangingPunct="1" indent="-228600" latinLnBrk="0" marL="16002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4pPr>
      <a:lvl5pPr algn="l" defTabSz="914400" eaLnBrk="1" fontAlgn="auto" hangingPunct="1" indent="-228600" latinLnBrk="0" marL="20574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tags" Target="../tags/tag176.xml"/><Relationship Id="rId14" Type="http://schemas.openxmlformats.org/officeDocument/2006/relationships/tags" Target="../tags/tag177.xml"/><Relationship Id="rId15" Type="http://schemas.openxmlformats.org/officeDocument/2006/relationships/tags" Target="../tags/tag178.xml"/><Relationship Id="rId16" Type="http://schemas.openxmlformats.org/officeDocument/2006/relationships/tags" Target="../tags/tag179.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tags" Target="../tags/tag207.xml"/><Relationship Id="rId14" Type="http://schemas.openxmlformats.org/officeDocument/2006/relationships/tags" Target="../tags/tag208.xml"/><Relationship Id="rId15" Type="http://schemas.openxmlformats.org/officeDocument/2006/relationships/tags" Target="../tags/tag209.xml"/><Relationship Id="rId16" Type="http://schemas.openxmlformats.org/officeDocument/2006/relationships/tags" Target="../tags/tag210.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tags" Target="../tags/tag235.xml"/><Relationship Id="rId14" Type="http://schemas.openxmlformats.org/officeDocument/2006/relationships/tags" Target="../tags/tag236.xml"/><Relationship Id="rId15" Type="http://schemas.openxmlformats.org/officeDocument/2006/relationships/tags" Target="../tags/tag237.xml"/><Relationship Id="rId16" Type="http://schemas.openxmlformats.org/officeDocument/2006/relationships/tags" Target="../tags/tag238.xml"/><Relationship Id="rId17" Type="http://schemas.openxmlformats.org/officeDocument/2006/relationships/tags" Target="../tags/tag239.xml"/><Relationship Id="rId18" Type="http://schemas.openxmlformats.org/officeDocument/2006/relationships/tags" Target="../tags/tag240.xml"/><Relationship Id="rId19" Type="http://schemas.openxmlformats.org/officeDocument/2006/relationships/tags" Target="../tags/tag241.xml"/><Relationship Id="rId20" Type="http://schemas.openxmlformats.org/officeDocument/2006/relationships/tags" Target="../tags/tag242.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tags" Target="../tags/tag329.xml"/><Relationship Id="rId14" Type="http://schemas.openxmlformats.org/officeDocument/2006/relationships/tags" Target="../tags/tag330.xml"/><Relationship Id="rId15" Type="http://schemas.openxmlformats.org/officeDocument/2006/relationships/tags" Target="../tags/tag331.xml"/><Relationship Id="rId16" Type="http://schemas.openxmlformats.org/officeDocument/2006/relationships/tags" Target="../tags/tag332.xml"/><Relationship Id="rId17" Type="http://schemas.openxmlformats.org/officeDocument/2006/relationships/tags" Target="../tags/tag333.xml"/><Relationship Id="rId18" Type="http://schemas.openxmlformats.org/officeDocument/2006/relationships/tags" Target="../tags/tag334.xml"/><Relationship Id="rId19" Type="http://schemas.openxmlformats.org/officeDocument/2006/relationships/tags" Target="../tags/tag335.xml"/><Relationship Id="rId20" Type="http://schemas.openxmlformats.org/officeDocument/2006/relationships/tags" Target="../tags/tag336.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tags" Target="../tags/tag349.xml"/><Relationship Id="rId14" Type="http://schemas.openxmlformats.org/officeDocument/2006/relationships/tags" Target="../tags/tag350.xml"/><Relationship Id="rId15" Type="http://schemas.openxmlformats.org/officeDocument/2006/relationships/tags" Target="../tags/tag351.xml"/><Relationship Id="rId16" Type="http://schemas.openxmlformats.org/officeDocument/2006/relationships/tags" Target="../tags/tag352.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/单击此处添加副标题内容/</a:t>
            </a:r>
            <a:endParaRPr altLang="en-US" lang="zh-CN"/>
          </a:p>
        </p:txBody>
      </p:sp>
      <p:sp>
        <p:nvSpPr>
          <p:cNvPr id="1048650" name="标题 5"/>
          <p:cNvSpPr>
            <a:spLocks noGrp="1"/>
          </p:cNvSpPr>
          <p:nvPr>
            <p:ph type="title" idx="2"/>
            <p:custDataLst>
              <p:tags r:id="rId2"/>
            </p:custDataLst>
          </p:nvPr>
        </p:nvSpPr>
        <p:spPr/>
        <p:txBody>
          <a:bodyPr/>
          <a:p>
            <a:r>
              <a:rPr altLang="en-US" dirty="0" lang="zh-CN"/>
              <a:t>小学教育的社会实践教学设计</a:t>
            </a:r>
            <a:endParaRPr altLang="en-US" dirty="0" lang="zh-CN"/>
          </a:p>
        </p:txBody>
      </p:sp>
      <p:sp>
        <p:nvSpPr>
          <p:cNvPr id="1048652" name="文本占位符 9"/>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57" name=""/>
        <p:cNvGrpSpPr/>
        <p:nvPr/>
      </p:nvGrpSpPr>
      <p:grpSpPr>
        <a:xfrm>
          <a:off x="0" y="0"/>
          <a:ext cx="0" cy="0"/>
          <a:chOff x="0" y="0"/>
          <a:chExt cx="0" cy="0"/>
        </a:xfrm>
      </p:grpSpPr>
      <p:sp>
        <p:nvSpPr>
          <p:cNvPr id="1048802" name="标题 2"/>
          <p:cNvSpPr>
            <a:spLocks noGrp="1"/>
          </p:cNvSpPr>
          <p:nvPr>
            <p:ph type="title" idx="2"/>
            <p:custDataLst>
              <p:tags r:id="rId1"/>
            </p:custDataLst>
          </p:nvPr>
        </p:nvSpPr>
        <p:spPr/>
        <p:txBody>
          <a:bodyPr/>
          <a:p>
            <a:r>
              <a:rPr altLang="en-US" lang="zh-CN"/>
              <a:t>目录</a:t>
            </a:r>
            <a:endParaRPr altLang="en-US" lang="zh-CN"/>
          </a:p>
        </p:txBody>
      </p:sp>
      <p:sp>
        <p:nvSpPr>
          <p:cNvPr id="1048804" name="序号"/>
          <p:cNvSpPr txBox="1"/>
          <p:nvPr>
            <p:custDataLst>
              <p:tags r:id="rId2"/>
            </p:custDataLst>
          </p:nvPr>
        </p:nvSpPr>
        <p:spPr>
          <a:xfrm>
            <a:off x="2206476" y="2841120"/>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One.</a:t>
            </a:r>
            <a:endParaRPr b="1" dirty="0" sz="1400" lang="en-US">
              <a:solidFill>
                <a:schemeClr val="bg1"/>
              </a:solidFill>
              <a:latin typeface="+mj-ea"/>
              <a:ea typeface="+mj-ea"/>
              <a:cs typeface="MiSans Normal" panose="00000500000000000000" charset="-122"/>
            </a:endParaRPr>
          </a:p>
        </p:txBody>
      </p:sp>
      <p:sp>
        <p:nvSpPr>
          <p:cNvPr id="1048806" name="标题"/>
          <p:cNvSpPr txBox="1"/>
          <p:nvPr>
            <p:custDataLst>
              <p:tags r:id="rId3"/>
            </p:custDataLst>
          </p:nvPr>
        </p:nvSpPr>
        <p:spPr>
          <a:xfrm>
            <a:off x="2206625" y="3309620"/>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小学教育社会实践教学的意义</a:t>
            </a:r>
            <a:endParaRPr altLang="en-US" b="1" dirty="0" sz="2400" lang="zh-CN" spc="300">
              <a:solidFill>
                <a:schemeClr val="accent1"/>
              </a:solidFill>
              <a:latin typeface="+mj-ea"/>
              <a:ea typeface="+mj-ea"/>
              <a:cs typeface="MiSans Normal" panose="00000500000000000000" charset="-122"/>
            </a:endParaRPr>
          </a:p>
        </p:txBody>
      </p:sp>
      <p:cxnSp>
        <p:nvCxnSpPr>
          <p:cNvPr id="3145753" name="直接连接符 6"/>
          <p:cNvCxnSpPr>
            <a:cxnSpLocks/>
          </p:cNvCxnSpPr>
          <p:nvPr>
            <p:custDataLst>
              <p:tags r:id="rId4"/>
            </p:custDataLst>
          </p:nvPr>
        </p:nvCxnSpPr>
        <p:spPr>
          <a:xfrm>
            <a:off x="1940275"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5"/>
            </p:custDataLst>
          </p:nvPr>
        </p:nvSpPr>
        <p:spPr>
          <a:xfrm>
            <a:off x="5344443" y="2841120"/>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a:t>
            </a:r>
            <a:r>
              <a:rPr altLang="zh-CN" b="1" dirty="0" sz="1400" lang="en-US">
                <a:solidFill>
                  <a:schemeClr val="bg1"/>
                </a:solidFill>
                <a:latin typeface="+mj-ea"/>
                <a:ea typeface="+mj-ea"/>
                <a:cs typeface="MiSans Normal" panose="00000500000000000000" charset="-122"/>
              </a:rPr>
              <a:t>wo</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0" name="标题"/>
          <p:cNvSpPr txBox="1"/>
          <p:nvPr>
            <p:custDataLst>
              <p:tags r:id="rId6"/>
            </p:custDataLst>
          </p:nvPr>
        </p:nvSpPr>
        <p:spPr>
          <a:xfrm>
            <a:off x="5344160" y="3309620"/>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小学教育社会实践教学的目标</a:t>
            </a:r>
            <a:endParaRPr altLang="en-US" b="1" dirty="0" sz="2400" lang="zh-CN" spc="300">
              <a:solidFill>
                <a:schemeClr val="accent1"/>
              </a:solidFill>
              <a:latin typeface="+mj-ea"/>
              <a:ea typeface="+mj-ea"/>
              <a:cs typeface="MiSans Normal" panose="00000500000000000000" charset="-122"/>
            </a:endParaRPr>
          </a:p>
        </p:txBody>
      </p:sp>
      <p:cxnSp>
        <p:nvCxnSpPr>
          <p:cNvPr id="3145755" name="直接连接符 12"/>
          <p:cNvCxnSpPr>
            <a:cxnSpLocks/>
          </p:cNvCxnSpPr>
          <p:nvPr>
            <p:custDataLst>
              <p:tags r:id="rId7"/>
            </p:custDataLst>
          </p:nvPr>
        </p:nvCxnSpPr>
        <p:spPr>
          <a:xfrm>
            <a:off x="5078242"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8"/>
            </p:custDataLst>
          </p:nvPr>
        </p:nvSpPr>
        <p:spPr>
          <a:xfrm>
            <a:off x="8482410" y="2822160"/>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Three.</a:t>
            </a:r>
            <a:endParaRPr b="1" dirty="0" sz="1400" lang="en-US">
              <a:solidFill>
                <a:schemeClr val="bg1"/>
              </a:solidFill>
              <a:latin typeface="+mj-ea"/>
              <a:ea typeface="+mj-ea"/>
              <a:cs typeface="MiSans Normal" panose="00000500000000000000" charset="-122"/>
            </a:endParaRPr>
          </a:p>
        </p:txBody>
      </p:sp>
      <p:sp>
        <p:nvSpPr>
          <p:cNvPr id="1048814" name="标题"/>
          <p:cNvSpPr txBox="1"/>
          <p:nvPr>
            <p:custDataLst>
              <p:tags r:id="rId9"/>
            </p:custDataLst>
          </p:nvPr>
        </p:nvSpPr>
        <p:spPr>
          <a:xfrm>
            <a:off x="8482330" y="3290570"/>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小学教育社会实践教学的内容</a:t>
            </a:r>
            <a:endParaRPr altLang="en-US" b="1" dirty="0" sz="2400" lang="zh-CN" spc="300">
              <a:solidFill>
                <a:schemeClr val="accent1"/>
              </a:solidFill>
              <a:latin typeface="+mj-ea"/>
              <a:ea typeface="+mj-ea"/>
              <a:cs typeface="MiSans Normal" panose="00000500000000000000" charset="-122"/>
            </a:endParaRPr>
          </a:p>
        </p:txBody>
      </p:sp>
      <p:cxnSp>
        <p:nvCxnSpPr>
          <p:cNvPr id="3145757" name="直接连接符 23"/>
          <p:cNvCxnSpPr>
            <a:cxnSpLocks/>
          </p:cNvCxnSpPr>
          <p:nvPr>
            <p:custDataLst>
              <p:tags r:id="rId10"/>
            </p:custDataLst>
          </p:nvPr>
        </p:nvCxnSpPr>
        <p:spPr>
          <a:xfrm>
            <a:off x="8216209" y="284113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6" name="序号"/>
          <p:cNvSpPr txBox="1"/>
          <p:nvPr>
            <p:custDataLst>
              <p:tags r:id="rId11"/>
            </p:custDataLst>
          </p:nvPr>
        </p:nvSpPr>
        <p:spPr>
          <a:xfrm>
            <a:off x="3775460" y="4836835"/>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a:t>
            </a:r>
            <a:r>
              <a:rPr altLang="zh-CN" b="1" dirty="0" sz="1400" lang="en-US">
                <a:solidFill>
                  <a:schemeClr val="bg1"/>
                </a:solidFill>
                <a:latin typeface="+mj-ea"/>
                <a:ea typeface="+mj-ea"/>
                <a:cs typeface="MiSans Normal" panose="00000500000000000000" charset="-122"/>
              </a:rPr>
              <a:t>our</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8" name="标题"/>
          <p:cNvSpPr txBox="1"/>
          <p:nvPr>
            <p:custDataLst>
              <p:tags r:id="rId12"/>
            </p:custDataLst>
          </p:nvPr>
        </p:nvSpPr>
        <p:spPr>
          <a:xfrm>
            <a:off x="3775710" y="5305425"/>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小学教育社会实践教学的方法</a:t>
            </a:r>
            <a:endParaRPr altLang="en-US" b="1" dirty="0" sz="2400" lang="zh-CN" spc="300">
              <a:solidFill>
                <a:schemeClr val="accent1"/>
              </a:solidFill>
              <a:latin typeface="+mj-ea"/>
              <a:ea typeface="+mj-ea"/>
              <a:cs typeface="MiSans Normal" panose="00000500000000000000" charset="-122"/>
            </a:endParaRPr>
          </a:p>
        </p:txBody>
      </p:sp>
      <p:cxnSp>
        <p:nvCxnSpPr>
          <p:cNvPr id="3145759" name="直接连接符 18"/>
          <p:cNvCxnSpPr>
            <a:cxnSpLocks/>
          </p:cNvCxnSpPr>
          <p:nvPr>
            <p:custDataLst>
              <p:tags r:id="rId13"/>
            </p:custDataLst>
          </p:nvPr>
        </p:nvCxnSpPr>
        <p:spPr>
          <a:xfrm>
            <a:off x="3509259" y="4855807"/>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14"/>
            </p:custDataLst>
          </p:nvPr>
        </p:nvSpPr>
        <p:spPr>
          <a:xfrm>
            <a:off x="6913427" y="4817875"/>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Five.</a:t>
            </a:r>
            <a:endParaRPr b="1" dirty="0" sz="1400" lang="en-US">
              <a:solidFill>
                <a:schemeClr val="bg1"/>
              </a:solidFill>
              <a:latin typeface="+mj-ea"/>
              <a:ea typeface="+mj-ea"/>
              <a:cs typeface="MiSans Normal" panose="00000500000000000000" charset="-122"/>
            </a:endParaRPr>
          </a:p>
        </p:txBody>
      </p:sp>
      <p:sp>
        <p:nvSpPr>
          <p:cNvPr id="1048822" name="标题"/>
          <p:cNvSpPr txBox="1"/>
          <p:nvPr>
            <p:custDataLst>
              <p:tags r:id="rId15"/>
            </p:custDataLst>
          </p:nvPr>
        </p:nvSpPr>
        <p:spPr>
          <a:xfrm>
            <a:off x="6913245" y="5286375"/>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小学教育社会实践教学的评价与反馈</a:t>
            </a:r>
            <a:endParaRPr altLang="en-US" b="1" dirty="0" sz="2400" lang="zh-CN" spc="300">
              <a:solidFill>
                <a:schemeClr val="accent1"/>
              </a:solidFill>
              <a:latin typeface="+mj-ea"/>
              <a:ea typeface="+mj-ea"/>
              <a:cs typeface="MiSans Normal" panose="00000500000000000000" charset="-122"/>
            </a:endParaRPr>
          </a:p>
        </p:txBody>
      </p:sp>
      <p:cxnSp>
        <p:nvCxnSpPr>
          <p:cNvPr id="3145761" name="直接连接符 33"/>
          <p:cNvCxnSpPr>
            <a:cxnSpLocks/>
          </p:cNvCxnSpPr>
          <p:nvPr>
            <p:custDataLst>
              <p:tags r:id="rId16"/>
            </p:custDataLst>
          </p:nvPr>
        </p:nvCxnSpPr>
        <p:spPr>
          <a:xfrm>
            <a:off x="6647226" y="4836847"/>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65" name=""/>
        <p:cNvGrpSpPr/>
        <p:nvPr/>
      </p:nvGrpSpPr>
      <p:grpSpPr>
        <a:xfrm>
          <a:off x="0" y="0"/>
          <a:ext cx="0" cy="0"/>
          <a:chOff x="0" y="0"/>
          <a:chExt cx="0" cy="0"/>
        </a:xfrm>
      </p:grpSpPr>
      <p:sp>
        <p:nvSpPr>
          <p:cNvPr id="1048858" name="文本占位符 4"/>
          <p:cNvSpPr>
            <a:spLocks noGrp="1"/>
          </p:cNvSpPr>
          <p:nvPr>
            <p:ph type="body" idx="2"/>
            <p:custDataLst>
              <p:tags r:id="rId1"/>
            </p:custDataLst>
          </p:nvPr>
        </p:nvSpPr>
        <p:spPr/>
        <p:txBody>
          <a:bodyPr/>
          <a:p>
            <a:r>
              <a:rPr altLang="en-US" lang="zh-CN"/>
              <a:t>Part One</a:t>
            </a:r>
            <a:endParaRPr altLang="en-US" lang="zh-CN"/>
          </a:p>
        </p:txBody>
      </p:sp>
      <p:sp>
        <p:nvSpPr>
          <p:cNvPr id="1048860" name="标题 5"/>
          <p:cNvSpPr>
            <a:spLocks noGrp="1"/>
          </p:cNvSpPr>
          <p:nvPr>
            <p:ph type="title" idx="1"/>
            <p:custDataLst>
              <p:tags r:id="rId2"/>
            </p:custDataLst>
          </p:nvPr>
        </p:nvSpPr>
        <p:spPr/>
        <p:txBody>
          <a:bodyPr>
            <a:normAutofit fontScale="90000"/>
          </a:bodyPr>
          <a:p>
            <a:r>
              <a:rPr altLang="en-US" lang="zh-CN"/>
              <a:t>小学教育社会实践教学的意义</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6" name="标题 2"/>
          <p:cNvSpPr>
            <a:spLocks noGrp="1"/>
          </p:cNvSpPr>
          <p:nvPr>
            <p:ph type="title" idx="1"/>
          </p:nvPr>
        </p:nvSpPr>
        <p:spPr/>
        <p:txBody>
          <a:bodyPr/>
          <a:p>
            <a:r>
              <a:rPr altLang="en-US" lang="zh-CN"/>
              <a:t>提高学生综合素质</a:t>
            </a:r>
            <a:endParaRPr altLang="en-US" lang="zh-CN"/>
          </a:p>
        </p:txBody>
      </p:sp>
      <p:sp>
        <p:nvSpPr>
          <p:cNvPr id="104889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增强学生的社会责任感和公民意识</a:t>
            </a:r>
            <a:endParaRPr altLang="en-US" dirty="0" sz="2000" lang="zh-CN" spc="150">
              <a:solidFill>
                <a:schemeClr val="tx1">
                  <a:lumMod val="85000"/>
                  <a:lumOff val="15000"/>
                </a:schemeClr>
              </a:solidFill>
              <a:latin typeface="+mn-ea"/>
              <a:sym typeface="+mn-ea"/>
            </a:endParaRPr>
          </a:p>
        </p:txBody>
      </p:sp>
      <p:sp>
        <p:nvSpPr>
          <p:cNvPr id="104890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培养学生的团队协作和沟通能力</a:t>
            </a:r>
            <a:endParaRPr altLang="en-US" dirty="0" sz="2000" lang="zh-CN" spc="150">
              <a:solidFill>
                <a:schemeClr val="tx1">
                  <a:lumMod val="85000"/>
                  <a:lumOff val="15000"/>
                </a:schemeClr>
              </a:solidFill>
              <a:latin typeface="+mn-ea"/>
              <a:sym typeface="+mn-ea"/>
            </a:endParaRPr>
          </a:p>
        </p:txBody>
      </p:sp>
      <p:sp>
        <p:nvSpPr>
          <p:cNvPr id="104891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提高学生的创新能力和实践能力</a:t>
            </a:r>
            <a:endParaRPr altLang="en-US" dirty="0" sz="2000" lang="zh-CN" spc="150">
              <a:solidFill>
                <a:schemeClr val="tx1">
                  <a:lumMod val="85000"/>
                  <a:lumOff val="15000"/>
                </a:schemeClr>
              </a:solidFill>
              <a:latin typeface="+mn-ea"/>
              <a:sym typeface="+mn-ea"/>
            </a:endParaRPr>
          </a:p>
        </p:txBody>
      </p:sp>
      <p:sp>
        <p:nvSpPr>
          <p:cNvPr id="104891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促进学生的个人成长和自我发展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0" name="标题 2"/>
          <p:cNvSpPr>
            <a:spLocks noGrp="1"/>
          </p:cNvSpPr>
          <p:nvPr>
            <p:ph type="title" idx="1"/>
          </p:nvPr>
        </p:nvSpPr>
        <p:spPr/>
        <p:txBody>
          <a:bodyPr/>
          <a:p>
            <a:r>
              <a:rPr altLang="en-US" lang="zh-CN"/>
              <a:t>增强学生社会责任感</a:t>
            </a:r>
            <a:endParaRPr altLang="en-US" lang="zh-CN"/>
          </a:p>
        </p:txBody>
      </p:sp>
      <p:sp>
        <p:nvSpPr>
          <p:cNvPr id="104896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在实践中，学生可以学习如何与他人合作，培养团队协作精神和社会交往能力。</a:t>
            </a:r>
            <a:endParaRPr altLang="zh-CN" dirty="0" sz="1600" lang="en-US">
              <a:solidFill>
                <a:schemeClr val="dk1">
                  <a:lumMod val="80000"/>
                  <a:lumOff val="20000"/>
                </a:schemeClr>
              </a:solidFill>
              <a:latin typeface="+mn-ea"/>
              <a:sym typeface="+mn-ea"/>
            </a:endParaRPr>
          </a:p>
        </p:txBody>
      </p:sp>
      <p:sp>
        <p:nvSpPr>
          <p:cNvPr id="104897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小学教育社会实践教学能够帮助学生了解社会，增强学生对社会的认识和了解。</a:t>
            </a:r>
            <a:endParaRPr altLang="en-US" dirty="0" sz="1600" lang="zh-CN">
              <a:solidFill>
                <a:schemeClr val="dk1">
                  <a:lumMod val="80000"/>
                  <a:lumOff val="20000"/>
                </a:schemeClr>
              </a:solidFill>
              <a:latin typeface="+mn-ea"/>
              <a:sym typeface="+mn-ea"/>
            </a:endParaRPr>
          </a:p>
        </p:txBody>
      </p:sp>
      <p:sp>
        <p:nvSpPr>
          <p:cNvPr id="104897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4"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通过社会实践，学生可以亲身感受社会的多样性和复杂性，从而更好地理解社会责任。</a:t>
            </a:r>
            <a:endParaRPr altLang="en-US" dirty="0" lang="zh-CN">
              <a:solidFill>
                <a:schemeClr val="dk1">
                  <a:lumMod val="80000"/>
                  <a:lumOff val="20000"/>
                </a:schemeClr>
              </a:solidFill>
              <a:latin typeface="+mn-ea"/>
              <a:sym typeface="+mn-ea"/>
            </a:endParaRPr>
          </a:p>
        </p:txBody>
      </p:sp>
      <p:sp>
        <p:nvSpPr>
          <p:cNvPr id="104898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小学教育社会实践教学可以帮助学生树立正确的价值观和人生观，增强学生的社会责任感和使命感。</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32" name="标题 2"/>
          <p:cNvSpPr>
            <a:spLocks noGrp="1"/>
          </p:cNvSpPr>
          <p:nvPr>
            <p:ph type="title" idx="1"/>
          </p:nvPr>
        </p:nvSpPr>
        <p:spPr/>
        <p:txBody>
          <a:bodyPr/>
          <a:p>
            <a:r>
              <a:rPr altLang="en-US" lang="zh-CN"/>
              <a:t>培养学生创新精神和实践能力</a:t>
            </a:r>
            <a:endParaRPr altLang="en-US" lang="zh-CN"/>
          </a:p>
        </p:txBody>
      </p:sp>
      <p:sp>
        <p:nvSpPr>
          <p:cNvPr id="104903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小学教育社会实践教学能够培养学生的创新意识和实践能力，促进学生的全面发展。</a:t>
            </a:r>
            <a:endParaRPr altLang="en-US" dirty="0" sz="1200" lang="zh-CN" spc="150">
              <a:solidFill>
                <a:schemeClr val="tx1">
                  <a:lumMod val="65000"/>
                  <a:lumOff val="35000"/>
                </a:schemeClr>
              </a:solidFill>
              <a:latin typeface="+mn-ea"/>
              <a:sym typeface="+mn-ea"/>
            </a:endParaRPr>
          </a:p>
        </p:txBody>
      </p:sp>
      <p:sp>
        <p:nvSpPr>
          <p:cNvPr id="104903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通过社会实践，学生可以接触和了解社会，增强社会责任感和公民意识。</a:t>
            </a:r>
            <a:endParaRPr altLang="en-US" dirty="0" sz="1200" lang="zh-CN" spc="150">
              <a:solidFill>
                <a:schemeClr val="tx1">
                  <a:lumMod val="65000"/>
                  <a:lumOff val="35000"/>
                </a:schemeClr>
              </a:solidFill>
              <a:latin typeface="+mn-ea"/>
              <a:sym typeface="+mn-ea"/>
            </a:endParaRPr>
          </a:p>
        </p:txBody>
      </p:sp>
      <p:sp>
        <p:nvSpPr>
          <p:cNvPr id="104903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社会实践教学能够帮助学生更好地理解理论知识，提高学习效果和兴趣。</a:t>
            </a:r>
            <a:endParaRPr altLang="en-US" dirty="0" sz="1200" lang="zh-CN" spc="150">
              <a:solidFill>
                <a:schemeClr val="tx1">
                  <a:lumMod val="65000"/>
                  <a:lumOff val="35000"/>
                </a:schemeClr>
              </a:solidFill>
              <a:latin typeface="+mn-ea"/>
              <a:sym typeface="+mn-ea"/>
            </a:endParaRPr>
          </a:p>
        </p:txBody>
      </p:sp>
      <p:sp>
        <p:nvSpPr>
          <p:cNvPr id="104904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小学教育社会实践教学可以增强学生的团队协作能力和沟通能力，培养良好的人际关系。</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97" name=""/>
        <p:cNvGrpSpPr/>
        <p:nvPr/>
      </p:nvGrpSpPr>
      <p:grpSpPr>
        <a:xfrm>
          <a:off x="0" y="0"/>
          <a:ext cx="0" cy="0"/>
          <a:chOff x="0" y="0"/>
          <a:chExt cx="0" cy="0"/>
        </a:xfrm>
      </p:grpSpPr>
      <p:sp>
        <p:nvSpPr>
          <p:cNvPr id="1049080" name="文本占位符 4"/>
          <p:cNvSpPr>
            <a:spLocks noGrp="1"/>
          </p:cNvSpPr>
          <p:nvPr>
            <p:ph type="body" idx="2"/>
            <p:custDataLst>
              <p:tags r:id="rId1"/>
            </p:custDataLst>
          </p:nvPr>
        </p:nvSpPr>
        <p:spPr/>
        <p:txBody>
          <a:bodyPr/>
          <a:p>
            <a:r>
              <a:rPr altLang="en-US" lang="zh-CN"/>
              <a:t>Part Two</a:t>
            </a:r>
            <a:endParaRPr altLang="en-US" lang="zh-CN"/>
          </a:p>
        </p:txBody>
      </p:sp>
      <p:sp>
        <p:nvSpPr>
          <p:cNvPr id="1049082" name="标题 5"/>
          <p:cNvSpPr>
            <a:spLocks noGrp="1"/>
          </p:cNvSpPr>
          <p:nvPr>
            <p:ph type="title" idx="1"/>
            <p:custDataLst>
              <p:tags r:id="rId2"/>
            </p:custDataLst>
          </p:nvPr>
        </p:nvSpPr>
        <p:spPr/>
        <p:txBody>
          <a:bodyPr>
            <a:normAutofit fontScale="90000"/>
          </a:bodyPr>
          <a:p>
            <a:r>
              <a:rPr altLang="en-US" lang="zh-CN"/>
              <a:t>小学教育社会实践教学的目标</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18" name="标题 2"/>
          <p:cNvSpPr>
            <a:spLocks noGrp="1"/>
          </p:cNvSpPr>
          <p:nvPr>
            <p:ph type="title" idx="1"/>
          </p:nvPr>
        </p:nvSpPr>
        <p:spPr/>
        <p:txBody>
          <a:bodyPr/>
          <a:p>
            <a:r>
              <a:rPr altLang="en-US" lang="zh-CN"/>
              <a:t>培养学生良好的道德品质</a:t>
            </a:r>
            <a:endParaRPr altLang="en-US" lang="zh-CN"/>
          </a:p>
        </p:txBody>
      </p:sp>
      <p:sp>
        <p:nvSpPr>
          <p:cNvPr id="104912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实践活动可以帮助学生了解社会规范和公共道德，增强社会责任感和公民意识。</a:t>
            </a:r>
            <a:endParaRPr altLang="en-US" sz="1400" lang="zh-CN" spc="150">
              <a:solidFill>
                <a:schemeClr val="tx1"/>
              </a:solidFill>
              <a:effectLst/>
              <a:latin typeface="+mn-ea"/>
              <a:sym typeface="+mn-ea"/>
            </a:endParaRPr>
          </a:p>
        </p:txBody>
      </p:sp>
      <p:sp>
        <p:nvSpPr>
          <p:cNvPr id="104913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小学教育社会实践教学设计旨在通过实践活动培养学生的道德观念和行为习惯。</a:t>
            </a:r>
            <a:endParaRPr altLang="en-US" dirty="0" sz="1400" lang="zh-CN" spc="150">
              <a:solidFill>
                <a:schemeClr val="tx1"/>
              </a:solidFill>
              <a:effectLst/>
              <a:latin typeface="+mn-ea"/>
              <a:sym typeface="+mn-ea"/>
            </a:endParaRPr>
          </a:p>
        </p:txBody>
      </p:sp>
      <p:sp>
        <p:nvSpPr>
          <p:cNvPr id="104913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通过实践活动的参与和体验，学生可以学习如何尊重他人、关心他人、帮助他人，培养良好的道德品质。</a:t>
            </a:r>
            <a:endParaRPr altLang="en-US" sz="1400" lang="zh-CN" spc="150">
              <a:solidFill>
                <a:schemeClr val="tx1"/>
              </a:solidFill>
              <a:effectLst/>
              <a:latin typeface="+mn-ea"/>
              <a:sym typeface="+mn-ea"/>
            </a:endParaRPr>
          </a:p>
        </p:txBody>
      </p:sp>
      <p:sp>
        <p:nvSpPr>
          <p:cNvPr id="104913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小学教育社会实践教学设计应注重学生的情感教育和道德教育，引导学生树立正确的价值观和人生观。</a:t>
            </a:r>
            <a:endParaRPr altLang="en-US" sz="1400" lang="zh-CN" spc="150">
              <a:solidFill>
                <a:schemeClr val="tx1"/>
              </a:solidFill>
              <a:effectLst/>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4" name="标题 2"/>
          <p:cNvSpPr>
            <a:spLocks noGrp="1"/>
          </p:cNvSpPr>
          <p:nvPr>
            <p:ph type="title" idx="1"/>
          </p:nvPr>
        </p:nvSpPr>
        <p:spPr/>
        <p:txBody>
          <a:bodyPr/>
          <a:p>
            <a:r>
              <a:rPr altLang="en-US" lang="zh-CN"/>
              <a:t>增强学生对社会的认知和了解</a:t>
            </a:r>
            <a:endParaRPr altLang="en-US" lang="zh-CN"/>
          </a:p>
        </p:txBody>
      </p:sp>
      <p:sp>
        <p:nvSpPr>
          <p:cNvPr id="104917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7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8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了解社会现象和问题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8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8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8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增强社会责任感和公民意识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8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培养解决实际问题的能力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9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促进个人成长和社会适应能力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8" name="标题 2"/>
          <p:cNvSpPr>
            <a:spLocks noGrp="1"/>
          </p:cNvSpPr>
          <p:nvPr>
            <p:ph type="title" idx="1"/>
          </p:nvPr>
        </p:nvSpPr>
        <p:spPr/>
        <p:txBody>
          <a:bodyPr/>
          <a:p>
            <a:r>
              <a:rPr altLang="en-US" lang="zh-CN"/>
              <a:t>提高学生的人际交往能力</a:t>
            </a:r>
            <a:endParaRPr altLang="en-US" lang="zh-CN"/>
          </a:p>
        </p:txBody>
      </p:sp>
      <p:sp>
        <p:nvSpPr>
          <p:cNvPr id="104924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通过社会实践教学，学生可以学习如何处理人际关系中的冲突和问题，提高学生的情商和应变能力。</a:t>
            </a:r>
            <a:endParaRPr altLang="zh-CN" dirty="0" lang="en-US">
              <a:solidFill>
                <a:schemeClr val="dk1">
                  <a:lumMod val="80000"/>
                  <a:lumOff val="20000"/>
                </a:schemeClr>
              </a:solidFill>
              <a:latin typeface="+mn-ea"/>
              <a:sym typeface="+mn-ea"/>
            </a:endParaRPr>
          </a:p>
        </p:txBody>
      </p:sp>
      <p:sp>
        <p:nvSpPr>
          <p:cNvPr id="104924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4"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小学教育社会实践教学设计目标之一是提高学生的人际交往能力，通过实践活动，学生可以学会与他人合作、沟通和交流，培养良好的团队合作精神。</a:t>
            </a:r>
            <a:endParaRPr altLang="en-US" dirty="0" lang="zh-CN">
              <a:solidFill>
                <a:schemeClr val="dk1">
                  <a:lumMod val="80000"/>
                  <a:lumOff val="20000"/>
                </a:schemeClr>
              </a:solidFill>
              <a:latin typeface="+mn-ea"/>
              <a:sym typeface="+mn-ea"/>
            </a:endParaRPr>
          </a:p>
        </p:txBody>
      </p:sp>
      <p:sp>
        <p:nvSpPr>
          <p:cNvPr id="104925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2"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在社会实践活动中，学生需要与不同背景的人交往，这有助于拓展学生的社交圈子，增强学生的跨文化交流能力。</a:t>
            </a:r>
            <a:endParaRPr altLang="en-US" dirty="0" lang="zh-CN">
              <a:solidFill>
                <a:schemeClr val="dk1">
                  <a:lumMod val="80000"/>
                  <a:lumOff val="20000"/>
                </a:schemeClr>
              </a:solidFill>
              <a:latin typeface="+mn-ea"/>
              <a:sym typeface="+mn-ea"/>
            </a:endParaRPr>
          </a:p>
        </p:txBody>
      </p:sp>
      <p:sp>
        <p:nvSpPr>
          <p:cNvPr id="104926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小学教育社会实践教学能够为学生提供真实的社交场景，让学生在实践中锻炼人际交往能力，为未来的学习和工作做好准备。</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10" name="标题 2"/>
          <p:cNvSpPr>
            <a:spLocks noGrp="1"/>
          </p:cNvSpPr>
          <p:nvPr>
            <p:ph type="title" idx="1"/>
          </p:nvPr>
        </p:nvSpPr>
        <p:spPr/>
        <p:txBody>
          <a:bodyPr/>
          <a:p>
            <a:r>
              <a:rPr altLang="en-US" lang="zh-CN"/>
              <a:t>培养学生的团队协作精神</a:t>
            </a:r>
            <a:endParaRPr altLang="en-US" lang="zh-CN"/>
          </a:p>
        </p:txBody>
      </p:sp>
      <p:sp>
        <p:nvSpPr>
          <p:cNvPr id="104931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1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2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2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2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2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2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教师可以通过观察学生在团队中的表现，及时给予指导和帮助，引导学生树立正确的团队协作意识，提高团队协作能力。</a:t>
            </a:r>
            <a:endParaRPr altLang="en-US" dirty="0" sz="2400" lang="zh-CN">
              <a:latin typeface="+mn-ea"/>
              <a:ea typeface="+mn-ea"/>
            </a:endParaRPr>
          </a:p>
        </p:txBody>
      </p:sp>
      <p:sp>
        <p:nvSpPr>
          <p:cNvPr id="104933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培养学生的团队协作精神有助于提高学生的综合素质，增强学生的社会适应能力，为未来的职业发展打下坚实的基础。</a:t>
            </a:r>
            <a:endParaRPr altLang="en-US" dirty="0" sz="2400" lang="zh-CN">
              <a:latin typeface="+mn-ea"/>
              <a:ea typeface="+mn-ea"/>
            </a:endParaRPr>
          </a:p>
        </p:txBody>
      </p:sp>
      <p:sp>
        <p:nvSpPr>
          <p:cNvPr id="104933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小学教育社会实践教学设计目标之一是培养学生的团队协作精神，通过集体活动、小组合作等形式，让学生学会相互配合、协作完成任务。</a:t>
            </a:r>
            <a:endParaRPr altLang="en-US" dirty="0" sz="2400" lang="zh-CN">
              <a:latin typeface="+mn-ea"/>
              <a:ea typeface="+mn-ea"/>
            </a:endParaRPr>
          </a:p>
        </p:txBody>
      </p:sp>
      <p:sp>
        <p:nvSpPr>
          <p:cNvPr id="104933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在社会实践教学中，教师可以设计一些需要团队合作的活动，如小组讨论、角色扮演、团队竞赛等，让学生在实践中体验团队协作的重要性。</a:t>
            </a:r>
            <a:endParaRPr altLang="en-US" dirty="0" sz="2400" lang="zh-CN">
              <a:latin typeface="+mn-ea"/>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37" name=""/>
        <p:cNvGrpSpPr/>
        <p:nvPr/>
      </p:nvGrpSpPr>
      <p:grpSpPr>
        <a:xfrm>
          <a:off x="0" y="0"/>
          <a:ext cx="0" cy="0"/>
          <a:chOff x="0" y="0"/>
          <a:chExt cx="0" cy="0"/>
        </a:xfrm>
      </p:grpSpPr>
      <p:sp>
        <p:nvSpPr>
          <p:cNvPr id="1049374" name="文本占位符 4"/>
          <p:cNvSpPr>
            <a:spLocks noGrp="1"/>
          </p:cNvSpPr>
          <p:nvPr>
            <p:ph type="body" idx="2"/>
            <p:custDataLst>
              <p:tags r:id="rId1"/>
            </p:custDataLst>
          </p:nvPr>
        </p:nvSpPr>
        <p:spPr/>
        <p:txBody>
          <a:bodyPr/>
          <a:p>
            <a:r>
              <a:rPr altLang="en-US" lang="zh-CN"/>
              <a:t>Part Three</a:t>
            </a:r>
            <a:endParaRPr altLang="en-US" lang="zh-CN"/>
          </a:p>
        </p:txBody>
      </p:sp>
      <p:sp>
        <p:nvSpPr>
          <p:cNvPr id="1049376" name="标题 5"/>
          <p:cNvSpPr>
            <a:spLocks noGrp="1"/>
          </p:cNvSpPr>
          <p:nvPr>
            <p:ph type="title" idx="1"/>
            <p:custDataLst>
              <p:tags r:id="rId2"/>
            </p:custDataLst>
          </p:nvPr>
        </p:nvSpPr>
        <p:spPr/>
        <p:txBody>
          <a:bodyPr>
            <a:normAutofit fontScale="90000"/>
          </a:bodyPr>
          <a:p>
            <a:r>
              <a:rPr altLang="en-US" lang="zh-CN"/>
              <a:t>小学教育社会实践教学的内容</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12" name="标题 2"/>
          <p:cNvSpPr>
            <a:spLocks noGrp="1"/>
          </p:cNvSpPr>
          <p:nvPr>
            <p:ph type="title" idx="1"/>
          </p:nvPr>
        </p:nvSpPr>
        <p:spPr/>
        <p:txBody>
          <a:bodyPr/>
          <a:p>
            <a:r>
              <a:rPr altLang="en-US" lang="zh-CN"/>
              <a:t>社会公益活动</a:t>
            </a:r>
            <a:endParaRPr altLang="en-US" lang="zh-CN"/>
          </a:p>
        </p:txBody>
      </p:sp>
      <p:sp>
        <p:nvSpPr>
          <p:cNvPr id="104941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实施方式：学校与社区、慈善机构等合作，制定具体活动方案，确保安全有序。</a:t>
            </a:r>
            <a:endParaRPr altLang="zh-CN" dirty="0" sz="1600" lang="en-US">
              <a:solidFill>
                <a:schemeClr val="dk1">
                  <a:lumMod val="80000"/>
                  <a:lumOff val="20000"/>
                </a:schemeClr>
              </a:solidFill>
              <a:latin typeface="+mn-ea"/>
              <a:sym typeface="+mn-ea"/>
            </a:endParaRPr>
          </a:p>
        </p:txBody>
      </p:sp>
      <p:sp>
        <p:nvSpPr>
          <p:cNvPr id="104942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内容：组织学生参与社区服务、志愿者活动等公益事业，培养学生的社会责任感和公民意识。</a:t>
            </a:r>
            <a:endParaRPr altLang="en-US" dirty="0" lang="zh-CN">
              <a:solidFill>
                <a:schemeClr val="dk1">
                  <a:lumMod val="80000"/>
                  <a:lumOff val="20000"/>
                </a:schemeClr>
              </a:solidFill>
              <a:latin typeface="+mn-ea"/>
              <a:sym typeface="+mn-ea"/>
            </a:endParaRPr>
          </a:p>
        </p:txBody>
      </p:sp>
      <p:sp>
        <p:nvSpPr>
          <p:cNvPr id="104943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目的：通过实践，让学生了解社会、关注弱势群体，提高自身综合素质。</a:t>
            </a:r>
            <a:endParaRPr altLang="en-US" dirty="0" sz="1600" lang="zh-CN">
              <a:solidFill>
                <a:schemeClr val="dk1">
                  <a:lumMod val="80000"/>
                  <a:lumOff val="20000"/>
                </a:schemeClr>
              </a:solidFill>
              <a:latin typeface="+mn-ea"/>
              <a:sym typeface="+mn-ea"/>
            </a:endParaRPr>
          </a:p>
        </p:txBody>
      </p:sp>
      <p:sp>
        <p:nvSpPr>
          <p:cNvPr id="104943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评价与反馈：及时总结经验，调整方案，注重学生参与度和实际效果。</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84" name="标题 2"/>
          <p:cNvSpPr>
            <a:spLocks noGrp="1"/>
          </p:cNvSpPr>
          <p:nvPr>
            <p:ph type="title" idx="1"/>
          </p:nvPr>
        </p:nvSpPr>
        <p:spPr/>
        <p:txBody>
          <a:bodyPr/>
          <a:p>
            <a:r>
              <a:rPr altLang="en-US" lang="zh-CN"/>
              <a:t>社会调查</a:t>
            </a:r>
            <a:endParaRPr altLang="en-US" lang="zh-CN"/>
          </a:p>
        </p:txBody>
      </p:sp>
      <p:sp>
        <p:nvSpPr>
          <p:cNvPr id="104948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8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调查目的：了解社会现象，培养观察和思考能力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9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9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调查方法：问卷调查、访谈、观察等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9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0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调查内容：针对特定主题或问题展开调查</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0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0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调查结果：整理和分析数据，得出结论并提出建议</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48" name="标题 2"/>
          <p:cNvSpPr>
            <a:spLocks noGrp="1"/>
          </p:cNvSpPr>
          <p:nvPr>
            <p:ph type="title" idx="1"/>
          </p:nvPr>
        </p:nvSpPr>
        <p:spPr/>
        <p:txBody>
          <a:bodyPr/>
          <a:p>
            <a:r>
              <a:rPr altLang="en-US" lang="zh-CN"/>
              <a:t>社区服务</a:t>
            </a:r>
            <a:endParaRPr altLang="en-US" lang="zh-CN"/>
          </a:p>
        </p:txBody>
      </p:sp>
      <p:sp>
        <p:nvSpPr>
          <p:cNvPr id="104955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社区服务的目的：培养学生的社会责任感和团队合作精神</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社区服务的实施方式：学校组织、家长协助、学生自主参与等</a:t>
            </a:r>
            <a:endParaRPr dirty="0" sz="2000" err="1">
              <a:solidFill>
                <a:schemeClr val="tx1">
                  <a:lumMod val="75000"/>
                  <a:lumOff val="25000"/>
                </a:schemeClr>
              </a:solidFill>
              <a:latin typeface="+mn-ea"/>
              <a:ea typeface="+mn-ea"/>
              <a:cs typeface="+mn-ea"/>
              <a:sym typeface="+mn-lt"/>
            </a:endParaRPr>
          </a:p>
        </p:txBody>
      </p:sp>
      <p:sp>
        <p:nvSpPr>
          <p:cNvPr id="104957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7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社区服务的评价与反馈：评价学生的表现，总结经验教训，促进教学相长</a:t>
            </a:r>
            <a:endParaRPr dirty="0" sz="2000" err="1">
              <a:solidFill>
                <a:schemeClr val="tx1">
                  <a:lumMod val="75000"/>
                  <a:lumOff val="25000"/>
                </a:schemeClr>
              </a:solidFill>
              <a:latin typeface="+mn-ea"/>
              <a:ea typeface="+mn-ea"/>
              <a:cs typeface="+mn-ea"/>
              <a:sym typeface="+mn-lt"/>
            </a:endParaRPr>
          </a:p>
        </p:txBody>
      </p:sp>
      <p:sp>
        <p:nvSpPr>
          <p:cNvPr id="10495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社区服务的形式：如义务劳动、志愿者活动等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28" name="标题 2"/>
          <p:cNvSpPr>
            <a:spLocks noGrp="1"/>
          </p:cNvSpPr>
          <p:nvPr>
            <p:ph type="title" idx="1"/>
          </p:nvPr>
        </p:nvSpPr>
        <p:spPr/>
        <p:txBody>
          <a:bodyPr/>
          <a:p>
            <a:r>
              <a:rPr altLang="en-US" lang="zh-CN"/>
              <a:t>职业体验</a:t>
            </a:r>
            <a:endParaRPr altLang="en-US" lang="zh-CN"/>
          </a:p>
        </p:txBody>
      </p:sp>
      <p:sp>
        <p:nvSpPr>
          <p:cNvPr id="104963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8" name="文本框 3"/>
          <p:cNvSpPr txBox="1"/>
          <p:nvPr>
            <p:custDataLst>
              <p:tags r:id="rId5"/>
            </p:custDataLst>
          </p:nvPr>
        </p:nvSpPr>
        <p:spPr>
          <a:xfrm>
            <a:off x="3159684" y="4727038"/>
            <a:ext cx="3135568" cy="1373904"/>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职业体验的目的：帮助学生树立正确的职业观念，提高职业规划意识和能力，为未来的职业发展打下基础。</a:t>
            </a:r>
            <a:endParaRPr altLang="en-US" sz="1400" lang="zh-CN" spc="150">
              <a:solidFill>
                <a:schemeClr val="tx1"/>
              </a:solidFill>
              <a:effectLst/>
              <a:latin typeface="+mn-ea"/>
              <a:sym typeface="+mn-ea"/>
            </a:endParaRPr>
          </a:p>
        </p:txBody>
      </p:sp>
      <p:sp>
        <p:nvSpPr>
          <p:cNvPr id="1049640" name="文本框 6"/>
          <p:cNvSpPr txBox="1"/>
          <p:nvPr>
            <p:custDataLst>
              <p:tags r:id="rId6"/>
            </p:custDataLst>
          </p:nvPr>
        </p:nvSpPr>
        <p:spPr>
          <a:xfrm>
            <a:off x="608400" y="1639940"/>
            <a:ext cx="3135568" cy="1414443"/>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职业体验的定义：让学生通过实地考察、操作实践等方式了解不同职业的特点和要求，增强对职业的认识和兴趣。</a:t>
            </a:r>
            <a:endParaRPr altLang="en-US" dirty="0" sz="1400" lang="zh-CN" spc="150">
              <a:solidFill>
                <a:schemeClr val="tx1"/>
              </a:solidFill>
              <a:effectLst/>
              <a:latin typeface="+mn-ea"/>
              <a:sym typeface="+mn-ea"/>
            </a:endParaRPr>
          </a:p>
        </p:txBody>
      </p:sp>
      <p:sp>
        <p:nvSpPr>
          <p:cNvPr id="1049642" name="文本框 7"/>
          <p:cNvSpPr txBox="1"/>
          <p:nvPr>
            <p:custDataLst>
              <p:tags r:id="rId7"/>
            </p:custDataLst>
          </p:nvPr>
        </p:nvSpPr>
        <p:spPr>
          <a:xfrm>
            <a:off x="5830821" y="1639940"/>
            <a:ext cx="3135568" cy="1414443"/>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职业体验的内容：包括实地参观、岗位体验、交流互动等形式，涉及不同领域和行业，如科技、文化、艺术、体育等。</a:t>
            </a:r>
            <a:endParaRPr altLang="en-US" sz="1400" lang="zh-CN" spc="150">
              <a:solidFill>
                <a:schemeClr val="tx1"/>
              </a:solidFill>
              <a:effectLst/>
              <a:latin typeface="+mn-ea"/>
              <a:sym typeface="+mn-ea"/>
            </a:endParaRPr>
          </a:p>
        </p:txBody>
      </p:sp>
      <p:sp>
        <p:nvSpPr>
          <p:cNvPr id="1049644" name="文本框 8"/>
          <p:cNvSpPr txBox="1"/>
          <p:nvPr>
            <p:custDataLst>
              <p:tags r:id="rId8"/>
            </p:custDataLst>
          </p:nvPr>
        </p:nvSpPr>
        <p:spPr>
          <a:xfrm>
            <a:off x="8442032" y="4727038"/>
            <a:ext cx="3135568" cy="1373904"/>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职业体验的意义：有助于培养学生的创新精神和实践能力，提高综合素质和社会适应能力，促进个人全面发展。</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77" name=""/>
        <p:cNvGrpSpPr/>
        <p:nvPr/>
      </p:nvGrpSpPr>
      <p:grpSpPr>
        <a:xfrm>
          <a:off x="0" y="0"/>
          <a:ext cx="0" cy="0"/>
          <a:chOff x="0" y="0"/>
          <a:chExt cx="0" cy="0"/>
        </a:xfrm>
      </p:grpSpPr>
      <p:sp>
        <p:nvSpPr>
          <p:cNvPr id="1049684" name="文本占位符 4"/>
          <p:cNvSpPr>
            <a:spLocks noGrp="1"/>
          </p:cNvSpPr>
          <p:nvPr>
            <p:ph type="body" idx="2"/>
            <p:custDataLst>
              <p:tags r:id="rId1"/>
            </p:custDataLst>
          </p:nvPr>
        </p:nvSpPr>
        <p:spPr/>
        <p:txBody>
          <a:bodyPr/>
          <a:p>
            <a:r>
              <a:rPr altLang="en-US" lang="zh-CN"/>
              <a:t>Part Four</a:t>
            </a:r>
            <a:endParaRPr altLang="en-US" lang="zh-CN"/>
          </a:p>
        </p:txBody>
      </p:sp>
      <p:sp>
        <p:nvSpPr>
          <p:cNvPr id="1049686" name="标题 5"/>
          <p:cNvSpPr>
            <a:spLocks noGrp="1"/>
          </p:cNvSpPr>
          <p:nvPr>
            <p:ph type="title" idx="1"/>
            <p:custDataLst>
              <p:tags r:id="rId2"/>
            </p:custDataLst>
          </p:nvPr>
        </p:nvSpPr>
        <p:spPr/>
        <p:txBody>
          <a:bodyPr>
            <a:normAutofit fontScale="90000"/>
          </a:bodyPr>
          <a:p>
            <a:r>
              <a:rPr altLang="en-US" lang="zh-CN"/>
              <a:t>小学教育社会实践教学的方法</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22" name="标题 2"/>
          <p:cNvSpPr>
            <a:spLocks noGrp="1"/>
          </p:cNvSpPr>
          <p:nvPr>
            <p:ph type="title" idx="1"/>
          </p:nvPr>
        </p:nvSpPr>
        <p:spPr/>
        <p:txBody>
          <a:bodyPr/>
          <a:p>
            <a:r>
              <a:rPr altLang="en-US" lang="zh-CN"/>
              <a:t>案例教学法</a:t>
            </a:r>
            <a:endParaRPr altLang="en-US" lang="zh-CN"/>
          </a:p>
        </p:txBody>
      </p:sp>
      <p:sp>
        <p:nvSpPr>
          <p:cNvPr id="104972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定义：通过分析真实的案例，帮助学生理解和掌握知识的教学方法。</a:t>
            </a:r>
            <a:endParaRPr altLang="en-US" dirty="0" sz="1200" lang="zh-CN" spc="150">
              <a:solidFill>
                <a:schemeClr val="tx1">
                  <a:lumMod val="65000"/>
                  <a:lumOff val="35000"/>
                </a:schemeClr>
              </a:solidFill>
              <a:latin typeface="+mn-ea"/>
              <a:sym typeface="+mn-ea"/>
            </a:endParaRPr>
          </a:p>
        </p:txBody>
      </p:sp>
      <p:sp>
        <p:nvSpPr>
          <p:cNvPr id="104972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特点：以案例为基础，学生为主体，教师为引导，注重实践与反思。</a:t>
            </a:r>
            <a:endParaRPr altLang="en-US" dirty="0" sz="1200" lang="zh-CN" spc="150">
              <a:solidFill>
                <a:schemeClr val="tx1">
                  <a:lumMod val="65000"/>
                  <a:lumOff val="35000"/>
                </a:schemeClr>
              </a:solidFill>
              <a:latin typeface="+mn-ea"/>
              <a:sym typeface="+mn-ea"/>
            </a:endParaRPr>
          </a:p>
        </p:txBody>
      </p:sp>
      <p:sp>
        <p:nvSpPr>
          <p:cNvPr id="104972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实施步骤：选择合适的案例、组织学生分析讨论、总结归纳、反思提升。</a:t>
            </a:r>
            <a:endParaRPr altLang="en-US" dirty="0" sz="1200" lang="zh-CN" spc="150">
              <a:solidFill>
                <a:schemeClr val="tx1">
                  <a:lumMod val="65000"/>
                  <a:lumOff val="35000"/>
                </a:schemeClr>
              </a:solidFill>
              <a:latin typeface="+mn-ea"/>
              <a:sym typeface="+mn-ea"/>
            </a:endParaRPr>
          </a:p>
        </p:txBody>
      </p:sp>
      <p:sp>
        <p:nvSpPr>
          <p:cNvPr id="104973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优势：能够激发学生的学习兴趣和主动性，培养其分析和解决问题的能力，提高教学质量。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70" name="标题 2"/>
          <p:cNvSpPr>
            <a:spLocks noGrp="1"/>
          </p:cNvSpPr>
          <p:nvPr>
            <p:ph type="title" idx="1"/>
          </p:nvPr>
        </p:nvSpPr>
        <p:spPr/>
        <p:txBody>
          <a:bodyPr/>
          <a:p>
            <a:r>
              <a:rPr altLang="en-US" lang="zh-CN"/>
              <a:t>情境模拟法</a:t>
            </a:r>
            <a:endParaRPr altLang="en-US" lang="zh-CN"/>
          </a:p>
        </p:txBody>
      </p:sp>
      <p:sp>
        <p:nvSpPr>
          <p:cNvPr id="104977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7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7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7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8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8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8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8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8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实施步骤：确定模拟情境、准备道具和场景、分组进行模拟、教师指导评价。</a:t>
            </a:r>
            <a:endParaRPr altLang="en-US" dirty="0" sz="2400" lang="zh-CN">
              <a:latin typeface="+mn-ea"/>
              <a:ea typeface="+mn-ea"/>
            </a:endParaRPr>
          </a:p>
        </p:txBody>
      </p:sp>
      <p:sp>
        <p:nvSpPr>
          <p:cNvPr id="104979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优势：能够让学生亲身体验、增强记忆，提高学习兴趣和积极性。</a:t>
            </a:r>
            <a:endParaRPr altLang="en-US" dirty="0" sz="2400" lang="zh-CN">
              <a:latin typeface="+mn-ea"/>
              <a:ea typeface="+mn-ea"/>
            </a:endParaRPr>
          </a:p>
        </p:txBody>
      </p:sp>
      <p:sp>
        <p:nvSpPr>
          <p:cNvPr id="104979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定义：通过模拟真实情境，让学生扮演角色、模拟场景等方式进行实践学习的方法。</a:t>
            </a:r>
            <a:endParaRPr altLang="en-US" dirty="0" sz="2400" lang="zh-CN">
              <a:latin typeface="+mn-ea"/>
              <a:ea typeface="+mn-ea"/>
            </a:endParaRPr>
          </a:p>
        </p:txBody>
      </p:sp>
      <p:sp>
        <p:nvSpPr>
          <p:cNvPr id="104979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目的：帮助学生更好地理解和应用所学知识，提高实际操作能力和解决问题的能力。</a:t>
            </a:r>
            <a:endParaRPr altLang="en-US" dirty="0" sz="24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34" name="标题 2"/>
          <p:cNvSpPr>
            <a:spLocks noGrp="1"/>
          </p:cNvSpPr>
          <p:nvPr>
            <p:ph type="title" idx="1"/>
          </p:nvPr>
        </p:nvSpPr>
        <p:spPr/>
        <p:txBody>
          <a:bodyPr/>
          <a:p>
            <a:r>
              <a:rPr altLang="en-US" lang="zh-CN"/>
              <a:t>角色扮演法</a:t>
            </a:r>
            <a:endParaRPr altLang="en-US" lang="zh-CN"/>
          </a:p>
        </p:txBody>
      </p:sp>
      <p:sp>
        <p:nvSpPr>
          <p:cNvPr id="104983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定义：学生通过扮演社会角色，模拟社会实践场景，提高实践能力和社会适应能力。</a:t>
            </a:r>
            <a:endParaRPr altLang="en-US" dirty="0" sz="1200" lang="zh-CN" spc="150">
              <a:solidFill>
                <a:schemeClr val="tx1">
                  <a:lumMod val="85000"/>
                  <a:lumOff val="15000"/>
                </a:schemeClr>
              </a:solidFill>
              <a:latin typeface="+mn-ea"/>
              <a:sym typeface="+mn-ea"/>
            </a:endParaRPr>
          </a:p>
        </p:txBody>
      </p:sp>
      <p:sp>
        <p:nvSpPr>
          <p:cNvPr id="104983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目的：帮助学生了解社会角色，增强社会责任感和实践能力。</a:t>
            </a:r>
            <a:endParaRPr altLang="en-US" dirty="0" sz="1200" lang="zh-CN" spc="150">
              <a:solidFill>
                <a:schemeClr val="tx1">
                  <a:lumMod val="85000"/>
                  <a:lumOff val="15000"/>
                </a:schemeClr>
              </a:solidFill>
              <a:latin typeface="+mn-ea"/>
              <a:sym typeface="+mn-ea"/>
            </a:endParaRPr>
          </a:p>
        </p:txBody>
      </p:sp>
      <p:sp>
        <p:nvSpPr>
          <p:cNvPr id="104984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实施方式：教师根据教学内容和实际情况，设计角色扮演的场景和任务，引导学生积极参与。</a:t>
            </a:r>
            <a:endParaRPr altLang="en-US" dirty="0" sz="1200" lang="zh-CN" spc="150">
              <a:solidFill>
                <a:schemeClr val="tx1">
                  <a:lumMod val="85000"/>
                  <a:lumOff val="15000"/>
                </a:schemeClr>
              </a:solidFill>
              <a:latin typeface="+mn-ea"/>
              <a:sym typeface="+mn-ea"/>
            </a:endParaRPr>
          </a:p>
        </p:txBody>
      </p:sp>
      <p:sp>
        <p:nvSpPr>
          <p:cNvPr id="104985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注意事项：教师应根据学生的年龄和认知水平，选择适合的角色扮演主题和难度，确保活动的安全和有效性。</a:t>
            </a:r>
            <a:endParaRPr altLang="en-US" dirty="0" sz="1200" lang="zh-CN" spc="150">
              <a:solidFill>
                <a:schemeClr val="tx1">
                  <a:lumMod val="85000"/>
                  <a:lumOff val="15000"/>
                </a:schemeClr>
              </a:solidFill>
              <a:latin typeface="+mn-ea"/>
              <a:sym typeface="+mn-ea"/>
            </a:endParaRPr>
          </a:p>
        </p:txBody>
      </p:sp>
      <p:sp>
        <p:nvSpPr>
          <p:cNvPr id="104985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98" name="标题 2"/>
          <p:cNvSpPr>
            <a:spLocks noGrp="1"/>
          </p:cNvSpPr>
          <p:nvPr>
            <p:ph type="title" idx="1"/>
          </p:nvPr>
        </p:nvSpPr>
        <p:spPr/>
        <p:txBody>
          <a:bodyPr/>
          <a:p>
            <a:r>
              <a:rPr altLang="en-US" lang="zh-CN"/>
              <a:t>小组合作法</a:t>
            </a:r>
            <a:endParaRPr altLang="en-US" lang="zh-CN"/>
          </a:p>
        </p:txBody>
      </p:sp>
      <p:sp>
        <p:nvSpPr>
          <p:cNvPr id="104990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0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定义：小组合作法是一种以小组为单位，通过合作完成学习任务的教学方法。</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0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0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特点：强调团队协作、沟通交流、互相帮助，培养学生的合作意识和能力。</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1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1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实施步骤：合理分组、明确任务、分工合作、交流分享、总结评价。</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1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2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注意事项：教师需合理分组，根据学生特点进行搭配；任务难度要适中，符合学生认知水平；及时给予指导和评价，鼓励学生积极参与。</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17" name=""/>
        <p:cNvGrpSpPr/>
        <p:nvPr/>
      </p:nvGrpSpPr>
      <p:grpSpPr>
        <a:xfrm>
          <a:off x="0" y="0"/>
          <a:ext cx="0" cy="0"/>
          <a:chOff x="0" y="0"/>
          <a:chExt cx="0" cy="0"/>
        </a:xfrm>
      </p:grpSpPr>
      <p:sp>
        <p:nvSpPr>
          <p:cNvPr id="1049962" name="文本占位符 4"/>
          <p:cNvSpPr>
            <a:spLocks noGrp="1"/>
          </p:cNvSpPr>
          <p:nvPr>
            <p:ph type="body" idx="2"/>
            <p:custDataLst>
              <p:tags r:id="rId1"/>
            </p:custDataLst>
          </p:nvPr>
        </p:nvSpPr>
        <p:spPr/>
        <p:txBody>
          <a:bodyPr/>
          <a:p>
            <a:r>
              <a:rPr altLang="en-US" lang="zh-CN"/>
              <a:t>Part Five</a:t>
            </a:r>
            <a:endParaRPr altLang="en-US" lang="zh-CN"/>
          </a:p>
        </p:txBody>
      </p:sp>
      <p:sp>
        <p:nvSpPr>
          <p:cNvPr id="1049964" name="标题 5"/>
          <p:cNvSpPr>
            <a:spLocks noGrp="1"/>
          </p:cNvSpPr>
          <p:nvPr>
            <p:ph type="title" idx="1"/>
            <p:custDataLst>
              <p:tags r:id="rId2"/>
            </p:custDataLst>
          </p:nvPr>
        </p:nvSpPr>
        <p:spPr/>
        <p:txBody>
          <a:bodyPr>
            <a:normAutofit fontScale="90000"/>
          </a:bodyPr>
          <a:p>
            <a:r>
              <a:rPr altLang="en-US" lang="zh-CN"/>
              <a:t>小学教育社会实践教学的评价与反馈</a:t>
            </a:r>
            <a:endParaRPr altLang="en-US"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00" name="标题 2"/>
          <p:cNvSpPr>
            <a:spLocks noGrp="1"/>
          </p:cNvSpPr>
          <p:nvPr>
            <p:ph type="title" idx="1"/>
          </p:nvPr>
        </p:nvSpPr>
        <p:spPr/>
        <p:txBody>
          <a:bodyPr/>
          <a:p>
            <a:r>
              <a:rPr altLang="en-US" lang="zh-CN"/>
              <a:t>评价标准制定</a:t>
            </a:r>
            <a:endParaRPr altLang="en-US" lang="zh-CN"/>
          </a:p>
        </p:txBody>
      </p:sp>
      <p:sp>
        <p:nvSpPr>
          <p:cNvPr id="105000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1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评价内容：学生的参与度、团队合作能力、实践成果等</a:t>
            </a:r>
            <a:endParaRPr altLang="en-US" sz="1400" lang="zh-CN" spc="150">
              <a:solidFill>
                <a:schemeClr val="tx1"/>
              </a:solidFill>
              <a:effectLst/>
              <a:latin typeface="+mn-ea"/>
              <a:sym typeface="+mn-ea"/>
            </a:endParaRPr>
          </a:p>
        </p:txBody>
      </p:sp>
      <p:sp>
        <p:nvSpPr>
          <p:cNvPr id="105001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评价目标：确保学生掌握社会实践技能和知识</a:t>
            </a:r>
            <a:endParaRPr altLang="en-US" dirty="0" sz="1400" lang="zh-CN" spc="150">
              <a:solidFill>
                <a:schemeClr val="tx1"/>
              </a:solidFill>
              <a:effectLst/>
              <a:latin typeface="+mn-ea"/>
              <a:sym typeface="+mn-ea"/>
            </a:endParaRPr>
          </a:p>
        </p:txBody>
      </p:sp>
      <p:sp>
        <p:nvSpPr>
          <p:cNvPr id="105001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评价方式：观察、问卷调查、小组讨论等</a:t>
            </a:r>
            <a:endParaRPr altLang="en-US" sz="1400" lang="zh-CN" spc="150">
              <a:solidFill>
                <a:schemeClr val="tx1"/>
              </a:solidFill>
              <a:effectLst/>
              <a:latin typeface="+mn-ea"/>
              <a:sym typeface="+mn-ea"/>
            </a:endParaRPr>
          </a:p>
        </p:txBody>
      </p:sp>
      <p:sp>
        <p:nvSpPr>
          <p:cNvPr id="105001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反馈机制：及时给予学生反馈，指导学生改进</a:t>
            </a:r>
            <a:endParaRPr altLang="en-US" sz="1400" lang="zh-CN" spc="150">
              <a:solidFill>
                <a:schemeClr val="tx1"/>
              </a:solidFill>
              <a:effectLst/>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56" name="标题 2"/>
          <p:cNvSpPr>
            <a:spLocks noGrp="1"/>
          </p:cNvSpPr>
          <p:nvPr>
            <p:ph type="title" idx="1"/>
          </p:nvPr>
        </p:nvSpPr>
        <p:spPr/>
        <p:txBody>
          <a:bodyPr/>
          <a:p>
            <a:r>
              <a:rPr altLang="en-US" lang="zh-CN"/>
              <a:t>评价方式选择</a:t>
            </a:r>
            <a:endParaRPr altLang="en-US" lang="zh-CN"/>
          </a:p>
        </p:txBody>
      </p:sp>
      <p:sp>
        <p:nvSpPr>
          <p:cNvPr id="105005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6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6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6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6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6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7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7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7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小组讨论法：组织学生进行小组讨论，互相评价学习成果。</a:t>
            </a:r>
            <a:endParaRPr altLang="en-US" dirty="0" sz="2400" lang="zh-CN">
              <a:latin typeface="+mn-ea"/>
              <a:ea typeface="+mn-ea"/>
            </a:endParaRPr>
          </a:p>
        </p:txBody>
      </p:sp>
      <p:sp>
        <p:nvSpPr>
          <p:cNvPr id="105007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作品评价法：根据学生的社会实践成果进行评价。</a:t>
            </a:r>
            <a:endParaRPr altLang="en-US" dirty="0" sz="2400" lang="zh-CN">
              <a:latin typeface="+mn-ea"/>
              <a:ea typeface="+mn-ea"/>
            </a:endParaRPr>
          </a:p>
        </p:txBody>
      </p:sp>
      <p:sp>
        <p:nvSpPr>
          <p:cNvPr id="105007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观察法：通过观察学生在社会实践中的表现进行评价。</a:t>
            </a:r>
            <a:endParaRPr altLang="en-US" dirty="0" sz="2400" lang="zh-CN">
              <a:latin typeface="+mn-ea"/>
              <a:ea typeface="+mn-ea"/>
            </a:endParaRPr>
          </a:p>
        </p:txBody>
      </p:sp>
      <p:sp>
        <p:nvSpPr>
          <p:cNvPr id="105008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问卷调查法：通过设计问卷了解学生对社会实践教学的反馈。</a:t>
            </a:r>
            <a:endParaRPr altLang="en-US" dirty="0" sz="2400" lang="zh-CN">
              <a:latin typeface="+mn-ea"/>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20" name="标题 2"/>
          <p:cNvSpPr>
            <a:spLocks noGrp="1"/>
          </p:cNvSpPr>
          <p:nvPr>
            <p:ph type="title" idx="1"/>
          </p:nvPr>
        </p:nvSpPr>
        <p:spPr/>
        <p:txBody>
          <a:bodyPr/>
          <a:p>
            <a:r>
              <a:rPr altLang="en-US" lang="zh-CN"/>
              <a:t>反馈机制建立</a:t>
            </a:r>
            <a:endParaRPr altLang="en-US" lang="zh-CN"/>
          </a:p>
        </p:txBody>
      </p:sp>
      <p:sp>
        <p:nvSpPr>
          <p:cNvPr id="105012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建立有效的反馈机制是小学教育社会实践教学的关键环节。</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及时、具体的反馈有助于学生发现问题、改进不足，提高实践教学的效果。</a:t>
            </a:r>
            <a:endParaRPr dirty="0" sz="2000" err="1">
              <a:solidFill>
                <a:schemeClr val="tx1">
                  <a:lumMod val="75000"/>
                  <a:lumOff val="25000"/>
                </a:schemeClr>
              </a:solidFill>
              <a:latin typeface="+mn-ea"/>
              <a:ea typeface="+mn-ea"/>
              <a:cs typeface="+mn-ea"/>
              <a:sym typeface="+mn-lt"/>
            </a:endParaRPr>
          </a:p>
        </p:txBody>
      </p:sp>
      <p:sp>
        <p:nvSpPr>
          <p:cNvPr id="105014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4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建立有效的反馈机制需要教师具备较高的专业素养和责任心。</a:t>
            </a:r>
            <a:endParaRPr dirty="0" sz="2000" err="1">
              <a:solidFill>
                <a:schemeClr val="tx1">
                  <a:lumMod val="75000"/>
                  <a:lumOff val="25000"/>
                </a:schemeClr>
              </a:solidFill>
              <a:latin typeface="+mn-ea"/>
              <a:ea typeface="+mn-ea"/>
              <a:cs typeface="+mn-ea"/>
              <a:sym typeface="+mn-lt"/>
            </a:endParaRPr>
          </a:p>
        </p:txBody>
      </p:sp>
      <p:sp>
        <p:nvSpPr>
          <p:cNvPr id="10501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反馈机制应包括学生自评、互评和教师评价等多个方面。</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00" name="标题 2"/>
          <p:cNvSpPr>
            <a:spLocks noGrp="1"/>
          </p:cNvSpPr>
          <p:nvPr>
            <p:ph type="title" idx="1"/>
          </p:nvPr>
        </p:nvSpPr>
        <p:spPr/>
        <p:txBody>
          <a:bodyPr/>
          <a:p>
            <a:r>
              <a:rPr altLang="en-US" lang="zh-CN"/>
              <a:t>持续改进措施</a:t>
            </a:r>
            <a:endParaRPr altLang="en-US" lang="zh-CN"/>
          </a:p>
        </p:txBody>
      </p:sp>
      <p:sp>
        <p:nvSpPr>
          <p:cNvPr id="105020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强化教师培训：提高教师的专业素养和实践教学能力，确保教学质量。</a:t>
            </a:r>
            <a:endParaRPr altLang="zh-CN" dirty="0" lang="en-US">
              <a:solidFill>
                <a:schemeClr val="dk1">
                  <a:lumMod val="80000"/>
                  <a:lumOff val="20000"/>
                </a:schemeClr>
              </a:solidFill>
              <a:latin typeface="+mn-ea"/>
              <a:sym typeface="+mn-ea"/>
            </a:endParaRPr>
          </a:p>
        </p:txBody>
      </p:sp>
      <p:sp>
        <p:nvSpPr>
          <p:cNvPr id="105021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建立有效的评价机制：定期对小学教育社会实践教学进行评价，确保教学质量。</a:t>
            </a:r>
            <a:endParaRPr altLang="en-US" dirty="0" lang="zh-CN">
              <a:solidFill>
                <a:schemeClr val="dk1">
                  <a:lumMod val="80000"/>
                  <a:lumOff val="20000"/>
                </a:schemeClr>
              </a:solidFill>
              <a:latin typeface="+mn-ea"/>
              <a:sym typeface="+mn-ea"/>
            </a:endParaRPr>
          </a:p>
        </p:txBody>
      </p:sp>
      <p:sp>
        <p:nvSpPr>
          <p:cNvPr id="105021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及时反馈：教师和学生应积极反馈教学情况，以便及时调整教学方法和内容。</a:t>
            </a:r>
            <a:endParaRPr altLang="en-US" dirty="0" lang="zh-CN">
              <a:solidFill>
                <a:schemeClr val="dk1">
                  <a:lumMod val="80000"/>
                  <a:lumOff val="20000"/>
                </a:schemeClr>
              </a:solidFill>
              <a:latin typeface="+mn-ea"/>
              <a:sym typeface="+mn-ea"/>
            </a:endParaRPr>
          </a:p>
        </p:txBody>
      </p:sp>
      <p:sp>
        <p:nvSpPr>
          <p:cNvPr id="105022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创新教学方法：尝试新的教学方法和手段，提高学生的学习兴趣和参与度。</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57" name=""/>
        <p:cNvGrpSpPr/>
        <p:nvPr/>
      </p:nvGrpSpPr>
      <p:grpSpPr>
        <a:xfrm>
          <a:off x="0" y="0"/>
          <a:ext cx="0" cy="0"/>
          <a:chOff x="0" y="0"/>
          <a:chExt cx="0" cy="0"/>
        </a:xfrm>
      </p:grpSpPr>
      <p:sp>
        <p:nvSpPr>
          <p:cNvPr id="1050272" name="标题 2"/>
          <p:cNvSpPr>
            <a:spLocks noGrp="1"/>
          </p:cNvSpPr>
          <p:nvPr>
            <p:ph type="title" idx="2"/>
            <p:custDataLst>
              <p:tags r:id="rId1"/>
            </p:custDataLst>
          </p:nvPr>
        </p:nvSpPr>
        <p:spPr/>
        <p:txBody>
          <a:bodyPr/>
          <a:p>
            <a:r>
              <a:rPr altLang="en-US" lang="zh-CN"/>
              <a:t>感谢观看</a:t>
            </a:r>
            <a:endParaRPr altLang="en-US" lang="zh-CN"/>
          </a:p>
        </p:txBody>
      </p:sp>
      <p:sp>
        <p:nvSpPr>
          <p:cNvPr id="1050274" name="文本占位符 5"/>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 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3.xml><?xml version="1.0" encoding="utf-8"?>
<p:tagLst xmlns:p="http://schemas.openxmlformats.org/presentationml/2006/main">
  <p:tag name="KSO_WM_UNIT_ISCONTENTSTITLE" val="0"/>
  <p:tag name="KSO_WM_UNIT_ISNUMDGMTITLE" val="0"/>
  <p:tag name="KSO_WM_UNIT_PRESET_TEXT" val="感谢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7"/>
  <p:tag name="KSO_WM_TEMPLATE_THUMBS_INDEX" val="1、11"/>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7_1*b*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单击此处添加副标题内容/"/>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 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88.xml><?xml version="1.0" encoding="utf-8"?>
<p:tagLst xmlns:p="http://schemas.openxmlformats.org/presentationml/2006/main">
  <p:tag name="KSO_WM_SLIDE_ID" val="custom20230287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87"/>
  <p:tag name="KSO_WM_SLIDE_LAYOUT" val="a_b_f"/>
  <p:tag name="KSO_WM_SLIDE_LAYOUT_CNT" val="1_1_1"/>
  <p:tag name="KSO_WM_TEMPLATE_THUMBS_INDEX" val="1、11"/>
  <p:tag name="KSO_WM_SLIDE_CONTENT_AREA" val="{&quot;left&quot;:&quot;249&quot;,&quot;top&quot;:&quot;62.3&quot;,&quot;width&quot;:&quot;455.55&quot;,&quot;height&quot;:&quot;339.3&quot;}"/>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5*a*1"/>
  <p:tag name="KSO_WM_TEMPLATE_CATEGORY" val="custom"/>
  <p:tag name="KSO_WM_TEMPLATE_INDEX" val="20230287"/>
  <p:tag name="KSO_WM_UNIT_LAYERLEVEL" val="1"/>
  <p:tag name="KSO_WM_TAG_VERSION" val="1.0"/>
  <p:tag name="KSO_WM_BEAUTIFY_FLAG" val="#wm#"/>
  <p:tag name="KSO_WM_DIAGRAM_GROUP_CODE" val="l1-1"/>
  <p:tag name="KSO_WM_UNIT_PRESET_TEXT" val="目录"/>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7_5*l_h_i*1_1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On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1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1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7_5*l_h_i*1_2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wo."/>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2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2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7_5*l_h_i*1_3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hre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3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3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7_5*l_h_i*1_4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our."/>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4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4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7_5*l_h_i*1_5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iv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5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5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SLIDE_ID" val="custom2023028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87"/>
  <p:tag name="KSO_WM_SLIDE_LAYOUT" val="a_l"/>
  <p:tag name="KSO_WM_SLIDE_LAYOUT_CNT" val="1_1"/>
  <p:tag name="KSO_WM_SLIDE_TYPE" val="contents"/>
  <p:tag name="KSO_WM_SLIDE_SUBTYPE" val="diag"/>
  <p:tag name="KSO_WM_DIAGRAM_GROUP_CODE" val="l1-1"/>
  <p:tag name="KSO_WM_SLIDE_DIAGTYPE" val="l"/>
</p:tagLst>
</file>

<file path=ppt/tags/tag1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One"/>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08.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wo"/>
</p:tagLst>
</file>

<file path=ppt/tags/tag1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43.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hree"/>
</p:tagLst>
</file>

<file path=ppt/tags/tag1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94.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our"/>
</p:tagLst>
</file>

<file path=ppt/tags/tag2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53.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ive"/>
</p:tagLst>
</file>

<file path=ppt/tags/tag2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96.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感谢观看"/>
</p:tagLst>
</file>

<file path=ppt/tags/tag35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355.xml><?xml version="1.0" encoding="utf-8"?>
<p:tagLst xmlns:p="http://schemas.openxmlformats.org/presentationml/2006/main">
  <p:tag name="KSO_WM_SLIDE_ID" val="custom2023028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87"/>
  <p:tag name="KSO_WM_SLIDE_LAYOUT" val="a_f"/>
  <p:tag name="KSO_WM_SLIDE_LAYOUT_CNT" val="1_1"/>
  <p:tag name="KSO_WM_SLIDE_TYPE" val="endPage"/>
  <p:tag name="KSO_WM_SLIDE_SUBTYPE" val="pureTxt"/>
  <p:tag name="KSO_WM_SLIDE_CONTENT_AREA" val="{&quot;left&quot;:&quot;249&quot;,&quot;top&quot;:&quot;62.3&quot;,&quot;width&quot;:&quot;455.55&quot;,&quot;height&quot;:&quot;339.3&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1">
      <a:dk1>
        <a:srgbClr val="000000"/>
      </a:dk1>
      <a:lt1>
        <a:srgbClr val="FFFFFF"/>
      </a:lt1>
      <a:dk2>
        <a:srgbClr val="603A33"/>
      </a:dk2>
      <a:lt2>
        <a:srgbClr val="FFFBEF"/>
      </a:lt2>
      <a:accent1>
        <a:srgbClr val="EE595D"/>
      </a:accent1>
      <a:accent2>
        <a:srgbClr val="428894"/>
      </a:accent2>
      <a:accent3>
        <a:srgbClr val="F48562"/>
      </a:accent3>
      <a:accent4>
        <a:srgbClr val="F7A56D"/>
      </a:accent4>
      <a:accent5>
        <a:srgbClr val="FCC378"/>
      </a:accent5>
      <a:accent6>
        <a:srgbClr val="FCD36C"/>
      </a:accent6>
      <a:hlink>
        <a:srgbClr val="0563C1"/>
      </a:hlink>
      <a:folHlink>
        <a:srgbClr val="954F72"/>
      </a:folHlink>
    </a:clrScheme>
    <a:fontScheme name="稻壳儿-常规宋体05">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2024-01-05T07:25:09Z</dcterms:created>
  <dcterms:modified xsi:type="dcterms:W3CDTF">2024-01-05T07:25:09Z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55583cb2b9d3497c9275064e1766cd35_21</vt:lpwstr>
  </property>
</Properties>
</file>