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955" r:id="rId1"/>
    <p:sldMasterId id="2147490992" r:id="rId2"/>
  </p:sldMasterIdLst>
  <p:notesMasterIdLst>
    <p:notesMasterId r:id="rId3"/>
  </p:notesMasterIdLst>
  <p:sldIdLst>
    <p:sldId id="3745" r:id="rId4"/>
    <p:sldId id="3748" r:id="rId5"/>
    <p:sldId id="3751" r:id="rId6"/>
    <p:sldId id="3754" r:id="rId7"/>
    <p:sldId id="3760" r:id="rId9"/>
    <p:sldId id="3763" r:id="rId10"/>
    <p:sldId id="3766" r:id="rId11"/>
    <p:sldId id="3769" r:id="rId12"/>
    <p:sldId id="3772" r:id="rId13"/>
    <p:sldId id="3778" r:id="rId15"/>
    <p:sldId id="3781" r:id="rId16"/>
    <p:sldId id="3784" r:id="rId17"/>
    <p:sldId id="3787" r:id="rId18"/>
    <p:sldId id="3790" r:id="rId19"/>
    <p:sldId id="3796" r:id="rId21"/>
    <p:sldId id="3799" r:id="rId22"/>
    <p:sldId id="3802" r:id="rId23"/>
    <p:sldId id="3805" r:id="rId24"/>
    <p:sldId id="3808" r:id="rId25"/>
    <p:sldId id="3814" r:id="rId27"/>
    <p:sldId id="3817" r:id="rId28"/>
    <p:sldId id="3820" r:id="rId29"/>
    <p:sldId id="3823" r:id="rId30"/>
    <p:sldId id="3826" r:id="rId31"/>
    <p:sldId id="3832" r:id="rId33"/>
    <p:sldId id="3835" r:id="rId34"/>
    <p:sldId id="3838" r:id="rId35"/>
    <p:sldId id="3841" r:id="rId36"/>
    <p:sldId id="3844"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956" r:id="rId1"/>
    <p:sldLayoutId id="2147490957" r:id="rId2"/>
    <p:sldLayoutId id="2147490958" r:id="rId3"/>
    <p:sldLayoutId id="2147490959" r:id="rId4"/>
    <p:sldLayoutId id="2147490960" r:id="rId5"/>
    <p:sldLayoutId id="2147490961" r:id="rId6"/>
    <p:sldLayoutId id="2147490962" r:id="rId7"/>
    <p:sldLayoutId id="2147490963" r:id="rId8"/>
    <p:sldLayoutId id="2147490964" r:id="rId9"/>
    <p:sldLayoutId id="2147490965" r:id="rId10"/>
    <p:sldLayoutId id="214749096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993" r:id="rId1"/>
    <p:sldLayoutId id="2147490994" r:id="rId2"/>
    <p:sldLayoutId id="2147490995" r:id="rId3"/>
    <p:sldLayoutId id="2147490996" r:id="rId4"/>
    <p:sldLayoutId id="2147490997" r:id="rId5"/>
    <p:sldLayoutId id="2147490998" r:id="rId6"/>
    <p:sldLayoutId id="2147490999" r:id="rId7"/>
    <p:sldLayoutId id="2147491000" r:id="rId8"/>
    <p:sldLayoutId id="2147491001" r:id="rId9"/>
    <p:sldLayoutId id="2147491002" r:id="rId10"/>
    <p:sldLayoutId id="21474910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tags" Target="../tags/tag111.xml"/><Relationship Id="rId10" Type="http://schemas.openxmlformats.org/officeDocument/2006/relationships/tags" Target="../tags/tag112.xml"/><Relationship Id="rId11" Type="http://schemas.openxmlformats.org/officeDocument/2006/relationships/tags" Target="../tags/tag113.xml"/><Relationship Id="rId12" Type="http://schemas.openxmlformats.org/officeDocument/2006/relationships/tags" Target="../tags/tag11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tags" Target="../tags/tag123.xml"/><Relationship Id="rId10" Type="http://schemas.openxmlformats.org/officeDocument/2006/relationships/tags" Target="../tags/tag124.xml"/><Relationship Id="rId11" Type="http://schemas.openxmlformats.org/officeDocument/2006/relationships/tags" Target="../tags/tag125.xml"/><Relationship Id="rId12" Type="http://schemas.openxmlformats.org/officeDocument/2006/relationships/tags" Target="../tags/tag12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tags" Target="../tags/tag166.xml"/><Relationship Id="rId14" Type="http://schemas.openxmlformats.org/officeDocument/2006/relationships/tags" Target="../tags/tag167.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tags" Target="../tags/tag258.xml"/><Relationship Id="rId18" Type="http://schemas.openxmlformats.org/officeDocument/2006/relationships/tags" Target="../tags/tag259.xml"/><Relationship Id="rId19" Type="http://schemas.openxmlformats.org/officeDocument/2006/relationships/tags" Target="../tags/tag260.xml"/><Relationship Id="rId20" Type="http://schemas.openxmlformats.org/officeDocument/2006/relationships/tags" Target="../tags/tag261.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tags" Target="../tags/tag297.xml"/><Relationship Id="rId14" Type="http://schemas.openxmlformats.org/officeDocument/2006/relationships/tags" Target="../tags/tag298.xml"/><Relationship Id="rId15" Type="http://schemas.openxmlformats.org/officeDocument/2006/relationships/tags" Target="../tags/tag299.xml"/><Relationship Id="rId16" Type="http://schemas.openxmlformats.org/officeDocument/2006/relationships/tags" Target="../tags/tag300.xml"/><Relationship Id="rId17" Type="http://schemas.openxmlformats.org/officeDocument/2006/relationships/tags" Target="../tags/tag301.xml"/><Relationship Id="rId18" Type="http://schemas.openxmlformats.org/officeDocument/2006/relationships/tags" Target="../tags/tag302.xml"/><Relationship Id="rId19" Type="http://schemas.openxmlformats.org/officeDocument/2006/relationships/tags" Target="../tags/tag303.xml"/><Relationship Id="rId20" Type="http://schemas.openxmlformats.org/officeDocument/2006/relationships/tags" Target="../tags/tag304.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solidFill>
                  <a:schemeClr val="lt1">
                    <a:lumMod val="100000"/>
                  </a:schemeClr>
                </a:solidFill>
              </a:rPr>
              <a:t>优化企业组织结构的策略</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添加目录标题</a:t>
            </a:r>
            <a:endParaRPr altLang="zh-CN" b="1" dirty="0" sz="19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企业组织结构优化的重要性</a:t>
            </a:r>
            <a:endParaRPr altLang="en-US" b="1" dirty="0" sz="19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企业组织结构优化的原则</a:t>
            </a:r>
            <a:endParaRPr altLang="en-US" b="1" dirty="0" sz="19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企业组织结构优化的策略</a:t>
            </a:r>
            <a:endParaRPr altLang="en-US" b="1" dirty="0" sz="19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企业组织结构优化后的管理措施</a:t>
            </a:r>
            <a:endParaRPr altLang="en-US" b="1" dirty="0" sz="19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fontScale="88333"/>
          </a:bodyPr>
          <a:p>
            <a:pPr algn="ctr">
              <a:lnSpc>
                <a:spcPct val="100000"/>
              </a:lnSpc>
            </a:pPr>
            <a:r>
              <a:rPr altLang="en-US" b="1" dirty="0" sz="2400" lang="zh-CN" spc="300">
                <a:solidFill>
                  <a:schemeClr val="lt1">
                    <a:lumMod val="100000"/>
                  </a:schemeClr>
                </a:solidFill>
                <a:latin typeface="+mj-ea"/>
                <a:ea typeface="+mj-ea"/>
              </a:rPr>
              <a:t>企业组织结构优化的风险与应对措施</a:t>
            </a:r>
            <a:endParaRPr altLang="en-US" b="1" dirty="0" sz="2400" lang="zh-CN" spc="300">
              <a:solidFill>
                <a:schemeClr val="lt1">
                  <a:lumMod val="100000"/>
                </a:schemeClr>
              </a:solidFill>
              <a:latin typeface="+mj-ea"/>
              <a:ea typeface="+mj-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p:cNvSpPr>
            <a:spLocks noGrp="1"/>
          </p:cNvSpPr>
          <p:nvPr>
            <p:ph type="title"/>
            <p:custDataLst>
              <p:tags r:id="rId1"/>
            </p:custDataLst>
          </p:nvPr>
        </p:nvSpPr>
        <p:spPr/>
        <p:txBody>
          <a:bodyPr/>
          <a:p>
            <a:r>
              <a:rPr altLang="en-US" dirty="0" lang="zh-CN">
                <a:solidFill>
                  <a:schemeClr val="lt1">
                    <a:lumMod val="100000"/>
                  </a:schemeClr>
                </a:solidFill>
              </a:rPr>
              <a:t>企业组织结构优化的重要性</a:t>
            </a:r>
            <a:endParaRPr altLang="en-US" dirty="0" lang="zh-CN">
              <a:solidFill>
                <a:schemeClr val="lt1">
                  <a:lumMod val="100000"/>
                </a:schemeClr>
              </a:solidFill>
            </a:endParaRPr>
          </a:p>
        </p:txBody>
      </p:sp>
      <p:sp>
        <p:nvSpPr>
          <p:cNvPr id="104891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适应市场变化的需求</a:t>
            </a:r>
            <a:endParaRPr altLang="en-US" lang="zh-CN"/>
          </a:p>
        </p:txBody>
      </p:sp>
      <p:sp>
        <p:nvSpPr>
          <p:cNvPr id="1048978"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2"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快速响应市场变化</a:t>
            </a:r>
            <a:endParaRPr altLang="en-US" b="1" dirty="0" sz="4400" lang="zh-CN" spc="150">
              <a:solidFill>
                <a:srgbClr val="FFFFFF"/>
              </a:solidFill>
              <a:latin typeface="+mj-ea"/>
              <a:ea typeface="+mj-ea"/>
              <a:cs typeface="微软雅黑" panose="020B0503020204020204" charset="-122"/>
              <a:sym typeface="+mn-lt"/>
            </a:endParaRPr>
          </a:p>
        </p:txBody>
      </p:sp>
      <p:sp>
        <p:nvSpPr>
          <p:cNvPr id="1048984"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8"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提高企业竞争力</a:t>
            </a:r>
            <a:endParaRPr altLang="en-US" b="1" dirty="0" sz="4400" lang="zh-CN" spc="150">
              <a:solidFill>
                <a:srgbClr val="FFFFFF"/>
              </a:solidFill>
              <a:latin typeface="+mj-ea"/>
              <a:ea typeface="+mj-ea"/>
              <a:cs typeface="微软雅黑" panose="020B0503020204020204" charset="-122"/>
              <a:sym typeface="+mn-lt"/>
            </a:endParaRPr>
          </a:p>
        </p:txBody>
      </p:sp>
      <p:sp>
        <p:nvSpPr>
          <p:cNvPr id="1048990"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2"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4"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降低企业运营成本</a:t>
            </a:r>
            <a:endParaRPr altLang="en-US" b="1" dirty="0" sz="4400" lang="zh-CN" spc="150">
              <a:solidFill>
                <a:srgbClr val="FFFFFF"/>
              </a:solidFill>
              <a:latin typeface="+mj-ea"/>
              <a:ea typeface="+mj-ea"/>
              <a:cs typeface="微软雅黑" panose="020B0503020204020204" charset="-122"/>
              <a:sym typeface="+mn-lt"/>
            </a:endParaRPr>
          </a:p>
        </p:txBody>
      </p:sp>
      <p:sp>
        <p:nvSpPr>
          <p:cNvPr id="1048996"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8"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0"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提升企业创新能力</a:t>
            </a:r>
            <a:endParaRPr altLang="en-US" b="1" dirty="0" sz="44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4" name="标题 1"/>
          <p:cNvSpPr>
            <a:spLocks noGrp="1"/>
          </p:cNvSpPr>
          <p:nvPr>
            <p:ph type="title"/>
          </p:nvPr>
        </p:nvSpPr>
        <p:spPr/>
        <p:txBody>
          <a:bodyPr/>
          <a:p>
            <a:r>
              <a:rPr altLang="en-US" lang="zh-CN"/>
              <a:t>提高企业运营效率</a:t>
            </a:r>
            <a:endParaRPr altLang="en-US" lang="zh-CN"/>
          </a:p>
        </p:txBody>
      </p:sp>
      <p:sp>
        <p:nvSpPr>
          <p:cNvPr id="104903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减少沟通成本：优化组织结构可以减少企业内部沟通成本，提高决策效率和执行力。</a:t>
            </a:r>
            <a:endParaRPr altLang="en-US" dirty="0" sz="1200" lang="zh-CN" spc="150">
              <a:solidFill>
                <a:schemeClr val="tx1">
                  <a:lumMod val="85000"/>
                  <a:lumOff val="15000"/>
                </a:schemeClr>
              </a:solidFill>
              <a:latin typeface="+mn-ea"/>
              <a:sym typeface="+mn-ea"/>
            </a:endParaRPr>
          </a:p>
        </p:txBody>
      </p:sp>
      <p:sp>
        <p:nvSpPr>
          <p:cNvPr id="104903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提升资源利用效率：通过合理配置资源，优化组织结构可以更好地满足市场需求，提高资源利用效率。</a:t>
            </a:r>
            <a:endParaRPr altLang="en-US" dirty="0" sz="1200" lang="zh-CN" spc="150">
              <a:solidFill>
                <a:schemeClr val="tx1">
                  <a:lumMod val="85000"/>
                  <a:lumOff val="15000"/>
                </a:schemeClr>
              </a:solidFill>
              <a:latin typeface="+mn-ea"/>
              <a:sym typeface="+mn-ea"/>
            </a:endParaRPr>
          </a:p>
        </p:txBody>
      </p:sp>
      <p:sp>
        <p:nvSpPr>
          <p:cNvPr id="104904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增强企业竞争力：优化组织结构有助于企业更好地适应市场变化，提高企业竞争力，实现可持续发展。</a:t>
            </a:r>
            <a:endParaRPr altLang="en-US" dirty="0" sz="1200" lang="zh-CN" spc="150">
              <a:solidFill>
                <a:schemeClr val="tx1">
                  <a:lumMod val="85000"/>
                  <a:lumOff val="15000"/>
                </a:schemeClr>
              </a:solidFill>
              <a:latin typeface="+mn-ea"/>
              <a:sym typeface="+mn-ea"/>
            </a:endParaRPr>
          </a:p>
        </p:txBody>
      </p:sp>
      <p:sp>
        <p:nvSpPr>
          <p:cNvPr id="104905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促进企业创新：合理的组织结构可以激发企业创新活力，推动企业不断推出新产品、新服务和新模式。</a:t>
            </a:r>
            <a:endParaRPr altLang="en-US" dirty="0" sz="1200" lang="zh-CN" spc="150">
              <a:solidFill>
                <a:schemeClr val="tx1">
                  <a:lumMod val="85000"/>
                  <a:lumOff val="15000"/>
                </a:schemeClr>
              </a:solidFill>
              <a:latin typeface="+mn-ea"/>
              <a:sym typeface="+mn-ea"/>
            </a:endParaRPr>
          </a:p>
        </p:txBody>
      </p:sp>
      <p:sp>
        <p:nvSpPr>
          <p:cNvPr id="104905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5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2" name="标题 1"/>
          <p:cNvSpPr>
            <a:spLocks noGrp="1"/>
          </p:cNvSpPr>
          <p:nvPr>
            <p:ph type="title"/>
          </p:nvPr>
        </p:nvSpPr>
        <p:spPr/>
        <p:txBody>
          <a:bodyPr/>
          <a:p>
            <a:r>
              <a:rPr altLang="en-US" lang="zh-CN"/>
              <a:t>增强企业竞争力</a:t>
            </a:r>
            <a:endParaRPr altLang="en-US" lang="zh-CN"/>
          </a:p>
        </p:txBody>
      </p:sp>
      <p:sp>
        <p:nvSpPr>
          <p:cNvPr id="1049094"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提升市场响应速度：一个高效、灵活的企业组织结构可以更快地响应市场需求和变化，使企业能够抓住市场机遇并迅速调整战略。</a:t>
            </a:r>
            <a:endParaRPr altLang="en-US" dirty="0" sz="1400" lang="zh-CN" spc="150">
              <a:solidFill>
                <a:schemeClr val="tx1">
                  <a:lumMod val="65000"/>
                  <a:lumOff val="35000"/>
                </a:schemeClr>
              </a:solidFill>
              <a:latin typeface="+mn-ea"/>
              <a:sym typeface="+mn-ea"/>
            </a:endParaRPr>
          </a:p>
        </p:txBody>
      </p:sp>
      <p:sp>
        <p:nvSpPr>
          <p:cNvPr id="1049096"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098"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增强创新能力：优化后的企业组织结构可以鼓励员工之间的交流与合作，促进创新思维和技术的产生，提高企业的创新能力。</a:t>
            </a:r>
            <a:endParaRPr altLang="en-US" dirty="0" sz="1400" lang="zh-CN" spc="150">
              <a:solidFill>
                <a:schemeClr val="tx1">
                  <a:lumMod val="65000"/>
                  <a:lumOff val="35000"/>
                </a:schemeClr>
              </a:solidFill>
              <a:latin typeface="+mn-ea"/>
              <a:sym typeface="+mn-ea"/>
            </a:endParaRPr>
          </a:p>
        </p:txBody>
      </p:sp>
      <p:sp>
        <p:nvSpPr>
          <p:cNvPr id="1049100"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102"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提高运营效率：优化企业组织结构可以减少冗余和不必要的流程，提高企业的运营效率。</a:t>
            </a:r>
            <a:endParaRPr altLang="en-US" dirty="0" sz="1400" lang="zh-CN" spc="150">
              <a:solidFill>
                <a:schemeClr val="tx1">
                  <a:lumMod val="65000"/>
                  <a:lumOff val="35000"/>
                </a:schemeClr>
              </a:solidFill>
              <a:latin typeface="+mn-ea"/>
              <a:sym typeface="+mn-ea"/>
            </a:endParaRPr>
          </a:p>
        </p:txBody>
      </p:sp>
      <p:sp>
        <p:nvSpPr>
          <p:cNvPr id="1049104"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106"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降低成本：通过精简组织结构，可以减少人力和物力资源浪费，从而降低企业的成本。</a:t>
            </a:r>
            <a:endParaRPr altLang="en-US" dirty="0" sz="1400" lang="zh-CN" spc="150">
              <a:solidFill>
                <a:schemeClr val="tx1">
                  <a:lumMod val="65000"/>
                  <a:lumOff val="35000"/>
                </a:schemeClr>
              </a:solidFill>
              <a:latin typeface="+mn-ea"/>
              <a:sym typeface="+mn-ea"/>
            </a:endParaRPr>
          </a:p>
        </p:txBody>
      </p:sp>
      <p:sp>
        <p:nvSpPr>
          <p:cNvPr id="1049108"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2" name="标题 1"/>
          <p:cNvSpPr>
            <a:spLocks noGrp="1"/>
          </p:cNvSpPr>
          <p:nvPr>
            <p:ph type="title"/>
          </p:nvPr>
        </p:nvSpPr>
        <p:spPr/>
        <p:txBody>
          <a:bodyPr/>
          <a:p>
            <a:r>
              <a:rPr altLang="en-US" lang="zh-CN"/>
              <a:t>促进企业可持续发展</a:t>
            </a:r>
            <a:endParaRPr altLang="en-US" lang="zh-CN"/>
          </a:p>
        </p:txBody>
      </p:sp>
      <p:sp>
        <p:nvSpPr>
          <p:cNvPr id="104914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降低企业运营成本</a:t>
            </a:r>
            <a:endParaRPr altLang="en-US" sz="1400" lang="zh-CN" spc="150">
              <a:solidFill>
                <a:schemeClr val="tx1"/>
              </a:solidFill>
              <a:effectLst/>
              <a:latin typeface="+mn-ea"/>
              <a:sym typeface="+mn-ea"/>
            </a:endParaRPr>
          </a:p>
        </p:txBody>
      </p:sp>
      <p:sp>
        <p:nvSpPr>
          <p:cNvPr id="104915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提高企业竞争力</a:t>
            </a:r>
            <a:endParaRPr altLang="en-US" dirty="0" sz="1400" lang="zh-CN" spc="150">
              <a:solidFill>
                <a:schemeClr val="tx1"/>
              </a:solidFill>
              <a:effectLst/>
              <a:latin typeface="+mn-ea"/>
              <a:sym typeface="+mn-ea"/>
            </a:endParaRPr>
          </a:p>
        </p:txBody>
      </p:sp>
      <p:sp>
        <p:nvSpPr>
          <p:cNvPr id="104915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提升企业创新能力</a:t>
            </a:r>
            <a:endParaRPr altLang="en-US" sz="1400" lang="zh-CN" spc="150">
              <a:solidFill>
                <a:schemeClr val="tx1"/>
              </a:solidFill>
              <a:effectLst/>
              <a:latin typeface="+mn-ea"/>
              <a:sym typeface="+mn-ea"/>
            </a:endParaRPr>
          </a:p>
        </p:txBody>
      </p:sp>
      <p:sp>
        <p:nvSpPr>
          <p:cNvPr id="104915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增强企业适应市场变化的能力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2" name="标题"/>
          <p:cNvSpPr>
            <a:spLocks noGrp="1"/>
          </p:cNvSpPr>
          <p:nvPr>
            <p:ph type="title"/>
            <p:custDataLst>
              <p:tags r:id="rId1"/>
            </p:custDataLst>
          </p:nvPr>
        </p:nvSpPr>
        <p:spPr/>
        <p:txBody>
          <a:bodyPr/>
          <a:p>
            <a:r>
              <a:rPr altLang="en-US" dirty="0" lang="zh-CN">
                <a:solidFill>
                  <a:schemeClr val="lt1">
                    <a:lumMod val="100000"/>
                  </a:schemeClr>
                </a:solidFill>
              </a:rPr>
              <a:t>企业组织结构优化的原则</a:t>
            </a:r>
            <a:endParaRPr altLang="en-US" dirty="0" lang="zh-CN">
              <a:solidFill>
                <a:schemeClr val="lt1">
                  <a:lumMod val="100000"/>
                </a:schemeClr>
              </a:solidFill>
            </a:endParaRPr>
          </a:p>
        </p:txBody>
      </p:sp>
      <p:sp>
        <p:nvSpPr>
          <p:cNvPr id="1049194"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战略导向原则</a:t>
            </a:r>
            <a:endParaRPr altLang="en-US" lang="zh-CN"/>
          </a:p>
        </p:txBody>
      </p:sp>
      <p:sp>
        <p:nvSpPr>
          <p:cNvPr id="104925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分析现有组织结构与战略目标的匹配度</a:t>
            </a:r>
            <a:endParaRPr altLang="en-US" sz="1400" lang="zh-CN" spc="150">
              <a:solidFill>
                <a:schemeClr val="tx1"/>
              </a:solidFill>
              <a:effectLst/>
              <a:latin typeface="+mn-ea"/>
              <a:sym typeface="+mn-ea"/>
            </a:endParaRPr>
          </a:p>
        </p:txBody>
      </p:sp>
      <p:sp>
        <p:nvSpPr>
          <p:cNvPr id="104926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明确企业战略目标</a:t>
            </a:r>
            <a:endParaRPr altLang="en-US" dirty="0" sz="1400" lang="zh-CN" spc="150">
              <a:solidFill>
                <a:schemeClr val="tx1"/>
              </a:solidFill>
              <a:effectLst/>
              <a:latin typeface="+mn-ea"/>
              <a:sym typeface="+mn-ea"/>
            </a:endParaRPr>
          </a:p>
        </p:txBody>
      </p:sp>
      <p:sp>
        <p:nvSpPr>
          <p:cNvPr id="104927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调整组织结构以适应战略目标</a:t>
            </a:r>
            <a:endParaRPr altLang="en-US" sz="1400" lang="zh-CN" spc="150">
              <a:solidFill>
                <a:schemeClr val="tx1"/>
              </a:solidFill>
              <a:effectLst/>
              <a:latin typeface="+mn-ea"/>
              <a:sym typeface="+mn-ea"/>
            </a:endParaRPr>
          </a:p>
        </p:txBody>
      </p:sp>
      <p:sp>
        <p:nvSpPr>
          <p:cNvPr id="104927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确保组织结构优化后的稳定性与灵活性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6" name="标题 1"/>
          <p:cNvSpPr>
            <a:spLocks noGrp="1"/>
          </p:cNvSpPr>
          <p:nvPr>
            <p:ph type="title"/>
          </p:nvPr>
        </p:nvSpPr>
        <p:spPr/>
        <p:txBody>
          <a:bodyPr/>
          <a:p>
            <a:r>
              <a:rPr altLang="en-US" lang="zh-CN"/>
              <a:t>精简高效原则</a:t>
            </a:r>
            <a:endParaRPr altLang="en-US" lang="zh-CN"/>
          </a:p>
        </p:txBody>
      </p:sp>
      <p:sp>
        <p:nvSpPr>
          <p:cNvPr id="104930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1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1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培养员工的综合素质，提高工作效率</a:t>
            </a:r>
            <a:endParaRPr altLang="en-US" dirty="0" sz="1200" lang="zh-CN" spc="150">
              <a:solidFill>
                <a:srgbClr val="FFFFFF"/>
              </a:solidFill>
              <a:latin typeface="+mn-ea"/>
              <a:sym typeface="+mn-ea"/>
            </a:endParaRPr>
          </a:p>
        </p:txBody>
      </p:sp>
      <p:sp>
        <p:nvSpPr>
          <p:cNvPr id="104931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优化流程，减少不必要的环节</a:t>
            </a:r>
            <a:endParaRPr altLang="en-US" dirty="0" sz="1200" lang="zh-CN" spc="150">
              <a:solidFill>
                <a:schemeClr val="tx1">
                  <a:lumMod val="65000"/>
                  <a:lumOff val="35000"/>
                </a:schemeClr>
              </a:solidFill>
              <a:latin typeface="+mn-ea"/>
              <a:sym typeface="+mn-ea"/>
            </a:endParaRPr>
          </a:p>
        </p:txBody>
      </p:sp>
      <p:sp>
        <p:nvSpPr>
          <p:cNvPr id="104932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提高决策效率和执行力</a:t>
            </a:r>
            <a:endParaRPr altLang="en-US" dirty="0" sz="1200" lang="zh-CN" spc="150">
              <a:solidFill>
                <a:srgbClr val="FFFFFF"/>
              </a:solidFill>
              <a:latin typeface="+mn-ea"/>
              <a:sym typeface="+mn-ea"/>
            </a:endParaRPr>
          </a:p>
        </p:txBody>
      </p:sp>
      <p:sp>
        <p:nvSpPr>
          <p:cNvPr id="104933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减少冗余和重叠的部门和岗位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8" name="标题 1"/>
          <p:cNvSpPr>
            <a:spLocks noGrp="1"/>
          </p:cNvSpPr>
          <p:nvPr>
            <p:ph type="title"/>
          </p:nvPr>
        </p:nvSpPr>
        <p:spPr/>
        <p:txBody>
          <a:bodyPr/>
          <a:p>
            <a:r>
              <a:rPr altLang="en-US" lang="zh-CN"/>
              <a:t>权责对等原则</a:t>
            </a:r>
            <a:endParaRPr altLang="en-US" lang="zh-CN"/>
          </a:p>
        </p:txBody>
      </p:sp>
      <p:sp>
        <p:nvSpPr>
          <p:cNvPr id="1049370" name="梯形 7"/>
          <p:cNvSpPr/>
          <p:nvPr>
            <p:custDataLst>
              <p:tags r:id="rId1"/>
            </p:custDataLst>
          </p:nvPr>
        </p:nvSpPr>
        <p:spPr>
          <a:xfrm flipV="1">
            <a:off x="838200"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372" name="任意多边形: 形状 9"/>
          <p:cNvSpPr/>
          <p:nvPr>
            <p:custDataLst>
              <p:tags r:id="rId2"/>
            </p:custDataLst>
          </p:nvPr>
        </p:nvSpPr>
        <p:spPr>
          <a:xfrm>
            <a:off x="916166"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374" name="矩形: 圆顶角 10"/>
          <p:cNvSpPr/>
          <p:nvPr>
            <p:custDataLst>
              <p:tags r:id="rId3"/>
            </p:custDataLst>
          </p:nvPr>
        </p:nvSpPr>
        <p:spPr>
          <a:xfrm flipH="1">
            <a:off x="838200"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376" name="正文"/>
          <p:cNvSpPr txBox="1"/>
          <p:nvPr>
            <p:custDataLst>
              <p:tags r:id="rId4"/>
            </p:custDataLst>
          </p:nvPr>
        </p:nvSpPr>
        <p:spPr>
          <a:xfrm>
            <a:off x="96123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100" lang="zh-CN" spc="150">
                <a:solidFill>
                  <a:schemeClr val="tx1">
                    <a:lumMod val="65000"/>
                    <a:lumOff val="35000"/>
                  </a:schemeClr>
                </a:solidFill>
                <a:latin typeface="+mn-ea"/>
              </a:rPr>
              <a:t>权责对等原则的定义：权责对等原则是指企业组织结构中的每个职位都应拥有相应的权力和责任，以确保组织的高效运转和目标的实现。</a:t>
            </a:r>
            <a:endParaRPr altLang="en-US" sz="1100" lang="zh-CN" spc="150">
              <a:solidFill>
                <a:schemeClr val="tx1">
                  <a:lumMod val="65000"/>
                  <a:lumOff val="35000"/>
                </a:schemeClr>
              </a:solidFill>
              <a:latin typeface="+mn-ea"/>
            </a:endParaRPr>
          </a:p>
        </p:txBody>
      </p:sp>
      <p:sp>
        <p:nvSpPr>
          <p:cNvPr id="1049378" name="梯形 40"/>
          <p:cNvSpPr/>
          <p:nvPr>
            <p:custDataLst>
              <p:tags r:id="rId5"/>
            </p:custDataLst>
          </p:nvPr>
        </p:nvSpPr>
        <p:spPr>
          <a:xfrm flipV="1">
            <a:off x="354567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380" name="任意多边形: 形状 41"/>
          <p:cNvSpPr/>
          <p:nvPr>
            <p:custDataLst>
              <p:tags r:id="rId6"/>
            </p:custDataLst>
          </p:nvPr>
        </p:nvSpPr>
        <p:spPr>
          <a:xfrm>
            <a:off x="3623640"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382" name="矩形: 圆顶角 42"/>
          <p:cNvSpPr/>
          <p:nvPr>
            <p:custDataLst>
              <p:tags r:id="rId7"/>
            </p:custDataLst>
          </p:nvPr>
        </p:nvSpPr>
        <p:spPr>
          <a:xfrm flipH="1">
            <a:off x="354567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384" name="正文"/>
          <p:cNvSpPr txBox="1"/>
          <p:nvPr>
            <p:custDataLst>
              <p:tags r:id="rId8"/>
            </p:custDataLst>
          </p:nvPr>
        </p:nvSpPr>
        <p:spPr>
          <a:xfrm>
            <a:off x="3668714"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100" lang="zh-CN" spc="150">
                <a:solidFill>
                  <a:schemeClr val="tx1">
                    <a:lumMod val="65000"/>
                    <a:lumOff val="35000"/>
                  </a:schemeClr>
                </a:solidFill>
                <a:latin typeface="+mn-ea"/>
              </a:rPr>
              <a:t>权责对等原则的重要性：权责对等原则是组织结构优化的基本原则之一，它有助于明确各部门的职责和权力，避免权力重叠或缺失，提高组织的效率和决策能力。</a:t>
            </a:r>
            <a:endParaRPr altLang="en-US" sz="1100" lang="zh-CN" spc="150">
              <a:solidFill>
                <a:schemeClr val="tx1">
                  <a:lumMod val="65000"/>
                  <a:lumOff val="35000"/>
                </a:schemeClr>
              </a:solidFill>
              <a:latin typeface="+mn-ea"/>
            </a:endParaRPr>
          </a:p>
        </p:txBody>
      </p:sp>
      <p:sp>
        <p:nvSpPr>
          <p:cNvPr id="1049386" name="梯形 46"/>
          <p:cNvSpPr/>
          <p:nvPr>
            <p:custDataLst>
              <p:tags r:id="rId9"/>
            </p:custDataLst>
          </p:nvPr>
        </p:nvSpPr>
        <p:spPr>
          <a:xfrm flipV="1">
            <a:off x="6253149"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388" name="任意多边形: 形状 47"/>
          <p:cNvSpPr/>
          <p:nvPr>
            <p:custDataLst>
              <p:tags r:id="rId10"/>
            </p:custDataLst>
          </p:nvPr>
        </p:nvSpPr>
        <p:spPr>
          <a:xfrm>
            <a:off x="6331115"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390" name="矩形: 圆顶角 48"/>
          <p:cNvSpPr/>
          <p:nvPr>
            <p:custDataLst>
              <p:tags r:id="rId11"/>
            </p:custDataLst>
          </p:nvPr>
        </p:nvSpPr>
        <p:spPr>
          <a:xfrm flipH="1">
            <a:off x="6253149"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392" name="正文"/>
          <p:cNvSpPr txBox="1"/>
          <p:nvPr>
            <p:custDataLst>
              <p:tags r:id="rId12"/>
            </p:custDataLst>
          </p:nvPr>
        </p:nvSpPr>
        <p:spPr>
          <a:xfrm>
            <a:off x="637618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100" lang="zh-CN" spc="150">
                <a:solidFill>
                  <a:schemeClr val="tx1">
                    <a:lumMod val="65000"/>
                    <a:lumOff val="35000"/>
                  </a:schemeClr>
                </a:solidFill>
                <a:latin typeface="+mn-ea"/>
              </a:rPr>
              <a:t>权责对等原则的实践：在实践中，企业应确保每个部门和职位都有明确的职责和权力，避免出现权力交叉或空白。同时，企业还应建立有效的监督机制，确保权力的正确行使和责任的履行。</a:t>
            </a:r>
            <a:endParaRPr altLang="en-US" sz="1100" lang="zh-CN" spc="150">
              <a:solidFill>
                <a:schemeClr val="tx1">
                  <a:lumMod val="65000"/>
                  <a:lumOff val="35000"/>
                </a:schemeClr>
              </a:solidFill>
              <a:latin typeface="+mn-ea"/>
            </a:endParaRPr>
          </a:p>
        </p:txBody>
      </p:sp>
      <p:sp>
        <p:nvSpPr>
          <p:cNvPr id="1049394" name="梯形 52"/>
          <p:cNvSpPr/>
          <p:nvPr>
            <p:custDataLst>
              <p:tags r:id="rId13"/>
            </p:custDataLst>
          </p:nvPr>
        </p:nvSpPr>
        <p:spPr>
          <a:xfrm flipV="1">
            <a:off x="896001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396" name="任意多边形: 形状 53"/>
          <p:cNvSpPr/>
          <p:nvPr>
            <p:custDataLst>
              <p:tags r:id="rId14"/>
            </p:custDataLst>
          </p:nvPr>
        </p:nvSpPr>
        <p:spPr>
          <a:xfrm>
            <a:off x="9038589"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398" name="矩形: 圆顶角 54"/>
          <p:cNvSpPr/>
          <p:nvPr>
            <p:custDataLst>
              <p:tags r:id="rId15"/>
            </p:custDataLst>
          </p:nvPr>
        </p:nvSpPr>
        <p:spPr>
          <a:xfrm flipH="1">
            <a:off x="896001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400" name="正文"/>
          <p:cNvSpPr txBox="1"/>
          <p:nvPr>
            <p:custDataLst>
              <p:tags r:id="rId16"/>
            </p:custDataLst>
          </p:nvPr>
        </p:nvSpPr>
        <p:spPr>
          <a:xfrm>
            <a:off x="9083054" y="2925866"/>
            <a:ext cx="2147853" cy="2565101"/>
          </a:xfrm>
          <a:prstGeom prst="rect"/>
          <a:noFill/>
        </p:spPr>
        <p:txBody>
          <a:bodyPr anchor="t" anchorCtr="0" bIns="46800" lIns="90000" rIns="90000" rtlCol="0" tIns="46800" wrap="square">
            <a:normAutofit fontScale="82500"/>
          </a:bodyPr>
          <a:p>
            <a:pPr algn="ctr" fontAlgn="auto" indent="0">
              <a:lnSpc>
                <a:spcPct val="130000"/>
              </a:lnSpc>
              <a:spcAft>
                <a:spcPts val="1000"/>
              </a:spcAft>
            </a:pPr>
            <a:r>
              <a:rPr altLang="en-US" dirty="0" sz="1600" lang="zh-CN" spc="150">
                <a:solidFill>
                  <a:schemeClr val="tx1">
                    <a:lumMod val="65000"/>
                    <a:lumOff val="35000"/>
                  </a:schemeClr>
                </a:solidFill>
                <a:latin typeface="+mn-ea"/>
              </a:rPr>
              <a:t>权责对等原则的挑战：在实施权责对等原则时，企业可能会面临一些挑战，如部门之间的利益冲突、权力斗争等。因此，企业需要建立良好的沟通和协调机制，确保各部门之间的合作和协调，实现组织结构的优化。</a:t>
            </a:r>
            <a:endParaRPr altLang="en-US" dirty="0" sz="16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4" name="标题 1"/>
          <p:cNvSpPr>
            <a:spLocks noGrp="1"/>
          </p:cNvSpPr>
          <p:nvPr>
            <p:ph type="title"/>
          </p:nvPr>
        </p:nvSpPr>
        <p:spPr/>
        <p:txBody>
          <a:bodyPr/>
          <a:p>
            <a:r>
              <a:rPr altLang="en-US" lang="zh-CN"/>
              <a:t>协调一致原则</a:t>
            </a:r>
            <a:endParaRPr altLang="en-US" lang="zh-CN"/>
          </a:p>
        </p:txBody>
      </p:sp>
      <p:sp>
        <p:nvSpPr>
          <p:cNvPr id="104943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明确各部门职责和权限，避免出现重叠和缺位</a:t>
            </a:r>
            <a:endParaRPr altLang="en-US" dirty="0" sz="1200" lang="zh-CN" spc="150">
              <a:solidFill>
                <a:schemeClr val="tx1">
                  <a:lumMod val="65000"/>
                  <a:lumOff val="35000"/>
                </a:schemeClr>
              </a:solidFill>
              <a:latin typeface="+mn-ea"/>
              <a:sym typeface="+mn-ea"/>
            </a:endParaRPr>
          </a:p>
        </p:txBody>
      </p:sp>
      <p:sp>
        <p:nvSpPr>
          <p:cNvPr id="104943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加强部门间的沟通和协作，形成合力</a:t>
            </a:r>
            <a:endParaRPr altLang="en-US" dirty="0" sz="1200" lang="zh-CN" spc="150">
              <a:solidFill>
                <a:schemeClr val="tx1">
                  <a:lumMod val="65000"/>
                  <a:lumOff val="35000"/>
                </a:schemeClr>
              </a:solidFill>
              <a:latin typeface="+mn-ea"/>
              <a:sym typeface="+mn-ea"/>
            </a:endParaRPr>
          </a:p>
        </p:txBody>
      </p:sp>
      <p:sp>
        <p:nvSpPr>
          <p:cNvPr id="104944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建立有效的信息反馈机制，及时调整和优化组织结构</a:t>
            </a:r>
            <a:endParaRPr altLang="en-US" dirty="0" sz="1200" lang="zh-CN" spc="150">
              <a:solidFill>
                <a:schemeClr val="tx1">
                  <a:lumMod val="65000"/>
                  <a:lumOff val="35000"/>
                </a:schemeClr>
              </a:solidFill>
              <a:latin typeface="+mn-ea"/>
              <a:sym typeface="+mn-ea"/>
            </a:endParaRPr>
          </a:p>
        </p:txBody>
      </p:sp>
      <p:sp>
        <p:nvSpPr>
          <p:cNvPr id="104944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注重员工培训和发展，提高员工素质和技能水平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6" name="标题"/>
          <p:cNvSpPr>
            <a:spLocks noGrp="1"/>
          </p:cNvSpPr>
          <p:nvPr>
            <p:ph type="title"/>
            <p:custDataLst>
              <p:tags r:id="rId1"/>
            </p:custDataLst>
          </p:nvPr>
        </p:nvSpPr>
        <p:spPr/>
        <p:txBody>
          <a:bodyPr/>
          <a:p>
            <a:r>
              <a:rPr altLang="en-US" dirty="0" lang="zh-CN">
                <a:solidFill>
                  <a:schemeClr val="lt1">
                    <a:lumMod val="100000"/>
                  </a:schemeClr>
                </a:solidFill>
              </a:rPr>
              <a:t>企业组织结构优化的策略</a:t>
            </a:r>
            <a:endParaRPr altLang="en-US" dirty="0" lang="zh-CN">
              <a:solidFill>
                <a:schemeClr val="lt1">
                  <a:lumMod val="100000"/>
                </a:schemeClr>
              </a:solidFill>
            </a:endParaRPr>
          </a:p>
        </p:txBody>
      </p:sp>
      <p:sp>
        <p:nvSpPr>
          <p:cNvPr id="1049478"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0" name="标题 1"/>
          <p:cNvSpPr>
            <a:spLocks noGrp="1"/>
          </p:cNvSpPr>
          <p:nvPr>
            <p:ph type="title"/>
          </p:nvPr>
        </p:nvSpPr>
        <p:spPr/>
        <p:txBody>
          <a:bodyPr/>
          <a:p>
            <a:r>
              <a:rPr altLang="en-US" lang="zh-CN"/>
              <a:t>扁平化策略</a:t>
            </a:r>
            <a:endParaRPr altLang="en-US" lang="zh-CN"/>
          </a:p>
        </p:txBody>
      </p:sp>
      <p:sp>
        <p:nvSpPr>
          <p:cNvPr id="104954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优点：提高决策效率，减少信息传递时间，降低管理成本</a:t>
            </a:r>
            <a:endParaRPr altLang="en-US" sz="1400" lang="zh-CN" spc="150">
              <a:solidFill>
                <a:schemeClr val="tx1"/>
              </a:solidFill>
              <a:effectLst/>
              <a:latin typeface="+mn-ea"/>
              <a:sym typeface="+mn-ea"/>
            </a:endParaRPr>
          </a:p>
        </p:txBody>
      </p:sp>
      <p:sp>
        <p:nvSpPr>
          <p:cNvPr id="104955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定义：通过减少管理层级，使组织结构更加紧凑和高效</a:t>
            </a:r>
            <a:endParaRPr altLang="en-US" dirty="0" sz="1400" lang="zh-CN" spc="150">
              <a:solidFill>
                <a:schemeClr val="tx1"/>
              </a:solidFill>
              <a:effectLst/>
              <a:latin typeface="+mn-ea"/>
              <a:sym typeface="+mn-ea"/>
            </a:endParaRPr>
          </a:p>
        </p:txBody>
      </p:sp>
      <p:sp>
        <p:nvSpPr>
          <p:cNvPr id="104955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实施方法：精简管理层级，加强跨部门协作，建立快速响应机制</a:t>
            </a:r>
            <a:endParaRPr altLang="en-US" sz="1400" lang="zh-CN" spc="150">
              <a:solidFill>
                <a:schemeClr val="tx1"/>
              </a:solidFill>
              <a:effectLst/>
              <a:latin typeface="+mn-ea"/>
              <a:sym typeface="+mn-ea"/>
            </a:endParaRPr>
          </a:p>
        </p:txBody>
      </p:sp>
      <p:sp>
        <p:nvSpPr>
          <p:cNvPr id="104955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适用范围：适用于规模较大、层级较多的企业</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事业部制策略</a:t>
            </a:r>
            <a:endParaRPr altLang="en-US" lang="zh-CN"/>
          </a:p>
        </p:txBody>
      </p:sp>
      <p:sp>
        <p:nvSpPr>
          <p:cNvPr id="104959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优点：能够激发各事业部的积极性和创造力，提高企业的整体竞争力</a:t>
            </a:r>
            <a:endParaRPr altLang="zh-CN" dirty="0" lang="en-US">
              <a:solidFill>
                <a:schemeClr val="dk1">
                  <a:lumMod val="80000"/>
                  <a:lumOff val="20000"/>
                </a:schemeClr>
              </a:solidFill>
              <a:latin typeface="+mn-ea"/>
              <a:sym typeface="+mn-ea"/>
            </a:endParaRPr>
          </a:p>
        </p:txBody>
      </p:sp>
      <p:sp>
        <p:nvSpPr>
          <p:cNvPr id="104960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定义：事业部制是一种以产品或服务为基础的事业部组织结构</a:t>
            </a:r>
            <a:endParaRPr altLang="en-US" dirty="0" lang="zh-CN">
              <a:solidFill>
                <a:schemeClr val="dk1">
                  <a:lumMod val="80000"/>
                  <a:lumOff val="20000"/>
                </a:schemeClr>
              </a:solidFill>
              <a:latin typeface="+mn-ea"/>
              <a:sym typeface="+mn-ea"/>
            </a:endParaRPr>
          </a:p>
        </p:txBody>
      </p:sp>
      <p:sp>
        <p:nvSpPr>
          <p:cNvPr id="104960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特点：每个事业部都有自己的产品或服务，独立核算，自负盈亏</a:t>
            </a:r>
            <a:endParaRPr altLang="en-US" dirty="0" lang="zh-CN">
              <a:solidFill>
                <a:schemeClr val="dk1">
                  <a:lumMod val="80000"/>
                  <a:lumOff val="20000"/>
                </a:schemeClr>
              </a:solidFill>
              <a:latin typeface="+mn-ea"/>
              <a:sym typeface="+mn-ea"/>
            </a:endParaRPr>
          </a:p>
        </p:txBody>
      </p:sp>
      <p:sp>
        <p:nvSpPr>
          <p:cNvPr id="104961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适用范围：适用于大型企业或多元化企业，特别是需要快速响应市场变化的企业</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网络化策略</a:t>
            </a:r>
            <a:endParaRPr altLang="en-US" lang="zh-CN"/>
          </a:p>
        </p:txBody>
      </p:sp>
      <p:sp>
        <p:nvSpPr>
          <p:cNvPr id="104965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定义：通过网络技术实现企业组织结构的优化</a:t>
            </a:r>
            <a:endParaRPr altLang="en-US" dirty="0" sz="2000" lang="zh-CN" spc="150">
              <a:solidFill>
                <a:schemeClr val="tx1">
                  <a:lumMod val="75000"/>
                  <a:lumOff val="25000"/>
                </a:schemeClr>
              </a:solidFill>
              <a:latin typeface="+mn-ea"/>
              <a:sym typeface="+mn-ea"/>
            </a:endParaRPr>
          </a:p>
        </p:txBody>
      </p:sp>
      <p:sp>
        <p:nvSpPr>
          <p:cNvPr id="104966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目的：提高企业组织效率，降低成本，增强企业竞争力</a:t>
            </a:r>
            <a:endParaRPr altLang="en-US" dirty="0" sz="2000" lang="zh-CN" spc="150">
              <a:solidFill>
                <a:schemeClr val="tx1">
                  <a:lumMod val="75000"/>
                  <a:lumOff val="25000"/>
                </a:schemeClr>
              </a:solidFill>
              <a:latin typeface="+mn-ea"/>
              <a:sym typeface="+mn-ea"/>
            </a:endParaRPr>
          </a:p>
        </p:txBody>
      </p:sp>
      <p:sp>
        <p:nvSpPr>
          <p:cNvPr id="104966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实施方式：建立企业内外部网络，实现信息共享、协同工作</a:t>
            </a:r>
            <a:endParaRPr altLang="en-US" dirty="0" sz="2000" lang="zh-CN" spc="150">
              <a:solidFill>
                <a:schemeClr val="tx1">
                  <a:lumMod val="75000"/>
                  <a:lumOff val="25000"/>
                </a:schemeClr>
              </a:solidFill>
              <a:latin typeface="+mn-ea"/>
              <a:sym typeface="+mn-ea"/>
            </a:endParaRPr>
          </a:p>
        </p:txBody>
      </p:sp>
      <p:sp>
        <p:nvSpPr>
          <p:cNvPr id="104967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优势：提高企业组织灵活性，适应市场变化，增强企业创新能力</a:t>
            </a:r>
            <a:endParaRPr altLang="en-US" dirty="0" sz="2000" lang="zh-CN" spc="150">
              <a:solidFill>
                <a:schemeClr val="tx1">
                  <a:lumMod val="75000"/>
                  <a:lumOff val="25000"/>
                </a:schemeClr>
              </a:solidFill>
              <a:latin typeface="+mn-ea"/>
              <a:sym typeface="+mn-ea"/>
            </a:endParaRPr>
          </a:p>
        </p:txBody>
      </p:sp>
      <p:sp>
        <p:nvSpPr>
          <p:cNvPr id="104968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14" name="标题 1"/>
          <p:cNvSpPr>
            <a:spLocks noGrp="1"/>
          </p:cNvSpPr>
          <p:nvPr>
            <p:ph type="title"/>
          </p:nvPr>
        </p:nvSpPr>
        <p:spPr/>
        <p:txBody>
          <a:bodyPr/>
          <a:p>
            <a:r>
              <a:rPr altLang="en-US" lang="zh-CN"/>
              <a:t>矩阵式策略</a:t>
            </a:r>
            <a:endParaRPr altLang="en-US" lang="zh-CN"/>
          </a:p>
        </p:txBody>
      </p:sp>
      <p:sp>
        <p:nvSpPr>
          <p:cNvPr id="10497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定义：矩阵式组织结构是一种混合型的组织结构，将产品线与职能部门结合，形成纵横交错的矩阵</a:t>
            </a:r>
            <a:endParaRPr altLang="en-US" dirty="0" sz="2000" lang="zh-CN" spc="150">
              <a:solidFill>
                <a:schemeClr val="tx1">
                  <a:lumMod val="85000"/>
                  <a:lumOff val="15000"/>
                </a:schemeClr>
              </a:solidFill>
              <a:latin typeface="+mn-ea"/>
              <a:sym typeface="+mn-ea"/>
            </a:endParaRPr>
          </a:p>
        </p:txBody>
      </p:sp>
      <p:sp>
        <p:nvSpPr>
          <p:cNvPr id="10497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特点：矩阵式组织结构具有灵活性和适应性，能够快速响应市场变化和客户需求，同时保持专业化的优势</a:t>
            </a:r>
            <a:endParaRPr altLang="en-US" dirty="0" sz="2000" lang="zh-CN" spc="150">
              <a:solidFill>
                <a:schemeClr val="tx1">
                  <a:lumMod val="85000"/>
                  <a:lumOff val="15000"/>
                </a:schemeClr>
              </a:solidFill>
              <a:latin typeface="+mn-ea"/>
              <a:sym typeface="+mn-ea"/>
            </a:endParaRPr>
          </a:p>
        </p:txBody>
      </p:sp>
      <p:sp>
        <p:nvSpPr>
          <p:cNvPr id="10497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适用范围：矩阵式组织结构适用于需要同时考虑产品线和市场需求的复杂项目，以及需要跨部门协作的企业</a:t>
            </a:r>
            <a:endParaRPr altLang="en-US" dirty="0" sz="2000" lang="zh-CN" spc="150">
              <a:solidFill>
                <a:schemeClr val="tx1">
                  <a:lumMod val="85000"/>
                  <a:lumOff val="15000"/>
                </a:schemeClr>
              </a:solidFill>
              <a:latin typeface="+mn-ea"/>
              <a:sym typeface="+mn-ea"/>
            </a:endParaRPr>
          </a:p>
        </p:txBody>
      </p:sp>
      <p:sp>
        <p:nvSpPr>
          <p:cNvPr id="10497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实施要点：在实施矩阵式组织结构时，需要明确各部门的职责和权限，建立有效的沟通机制和协作流程，以确保项目的顺利进行</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72" name="标题"/>
          <p:cNvSpPr>
            <a:spLocks noGrp="1"/>
          </p:cNvSpPr>
          <p:nvPr>
            <p:ph type="title"/>
            <p:custDataLst>
              <p:tags r:id="rId1"/>
            </p:custDataLst>
          </p:nvPr>
        </p:nvSpPr>
        <p:spPr/>
        <p:txBody>
          <a:bodyPr/>
          <a:p>
            <a:r>
              <a:rPr altLang="en-US" dirty="0" lang="zh-CN">
                <a:solidFill>
                  <a:schemeClr val="lt1">
                    <a:lumMod val="100000"/>
                  </a:schemeClr>
                </a:solidFill>
              </a:rPr>
              <a:t>企业组织结构优化后的管理措施</a:t>
            </a:r>
            <a:endParaRPr altLang="en-US" dirty="0" lang="zh-CN">
              <a:solidFill>
                <a:schemeClr val="lt1">
                  <a:lumMod val="100000"/>
                </a:schemeClr>
              </a:solidFill>
            </a:endParaRPr>
          </a:p>
        </p:txBody>
      </p:sp>
      <p:sp>
        <p:nvSpPr>
          <p:cNvPr id="1049774"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36" name="标题 1"/>
          <p:cNvSpPr>
            <a:spLocks noGrp="1"/>
          </p:cNvSpPr>
          <p:nvPr>
            <p:ph type="title"/>
          </p:nvPr>
        </p:nvSpPr>
        <p:spPr/>
        <p:txBody>
          <a:bodyPr/>
          <a:p>
            <a:r>
              <a:rPr altLang="en-US" lang="zh-CN"/>
              <a:t>建立完善的管理制度</a:t>
            </a:r>
            <a:endParaRPr altLang="en-US" lang="zh-CN"/>
          </a:p>
        </p:txBody>
      </p:sp>
      <p:sp>
        <p:nvSpPr>
          <p:cNvPr id="104983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明确岗位职责和权限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制定合理的工作流程</a:t>
            </a:r>
            <a:endParaRPr dirty="0" sz="2000" err="1">
              <a:solidFill>
                <a:schemeClr val="tx1">
                  <a:lumMod val="75000"/>
                  <a:lumOff val="25000"/>
                </a:schemeClr>
              </a:solidFill>
              <a:latin typeface="+mn-ea"/>
              <a:ea typeface="+mn-ea"/>
              <a:cs typeface="+mn-ea"/>
              <a:sym typeface="+mn-lt"/>
            </a:endParaRPr>
          </a:p>
        </p:txBody>
      </p:sp>
      <p:sp>
        <p:nvSpPr>
          <p:cNvPr id="104985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6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建立科学的激励机制</a:t>
            </a:r>
            <a:endParaRPr dirty="0" sz="2000" err="1">
              <a:solidFill>
                <a:schemeClr val="tx1">
                  <a:lumMod val="75000"/>
                  <a:lumOff val="25000"/>
                </a:schemeClr>
              </a:solidFill>
              <a:latin typeface="+mn-ea"/>
              <a:ea typeface="+mn-ea"/>
              <a:cs typeface="+mn-ea"/>
              <a:sym typeface="+mn-lt"/>
            </a:endParaRPr>
          </a:p>
        </p:txBody>
      </p:sp>
      <p:sp>
        <p:nvSpPr>
          <p:cNvPr id="10498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建立有效的沟通机制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10" name="标题 1"/>
          <p:cNvSpPr>
            <a:spLocks noGrp="1"/>
          </p:cNvSpPr>
          <p:nvPr>
            <p:ph type="title"/>
          </p:nvPr>
        </p:nvSpPr>
        <p:spPr/>
        <p:txBody>
          <a:bodyPr/>
          <a:p>
            <a:r>
              <a:rPr altLang="en-US" lang="zh-CN"/>
              <a:t>加强内部沟通与协作</a:t>
            </a:r>
            <a:endParaRPr altLang="en-US" lang="zh-CN"/>
          </a:p>
        </p:txBody>
      </p:sp>
      <p:sp>
        <p:nvSpPr>
          <p:cNvPr id="104991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建立有效的沟通机制：制定明确的沟通流程和规范，确保信息畅通，避免信息传递过程中的失真和延误。</a:t>
            </a:r>
            <a:endParaRPr altLang="en-US" dirty="0" sz="2000" lang="zh-CN" spc="150">
              <a:solidFill>
                <a:schemeClr val="tx1">
                  <a:lumMod val="75000"/>
                  <a:lumOff val="25000"/>
                </a:schemeClr>
              </a:solidFill>
              <a:latin typeface="+mn-ea"/>
              <a:sym typeface="+mn-ea"/>
            </a:endParaRPr>
          </a:p>
        </p:txBody>
      </p:sp>
      <p:sp>
        <p:nvSpPr>
          <p:cNvPr id="104991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促进跨部门协作：鼓励不同部门之间的合作，打破部门壁垒，提高工作效率。</a:t>
            </a:r>
            <a:endParaRPr altLang="en-US" dirty="0" sz="2000" lang="zh-CN" spc="150">
              <a:solidFill>
                <a:schemeClr val="tx1">
                  <a:lumMod val="75000"/>
                  <a:lumOff val="25000"/>
                </a:schemeClr>
              </a:solidFill>
              <a:latin typeface="+mn-ea"/>
              <a:sym typeface="+mn-ea"/>
            </a:endParaRPr>
          </a:p>
        </p:txBody>
      </p:sp>
      <p:sp>
        <p:nvSpPr>
          <p:cNvPr id="104992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加强团队建设：通过团队建设活动，增强员工之间的信任和合作意识，提高团队凝聚力。</a:t>
            </a:r>
            <a:endParaRPr altLang="en-US" dirty="0" sz="2000" lang="zh-CN" spc="150">
              <a:solidFill>
                <a:schemeClr val="tx1">
                  <a:lumMod val="75000"/>
                  <a:lumOff val="25000"/>
                </a:schemeClr>
              </a:solidFill>
              <a:latin typeface="+mn-ea"/>
              <a:sym typeface="+mn-ea"/>
            </a:endParaRPr>
          </a:p>
        </p:txBody>
      </p:sp>
      <p:sp>
        <p:nvSpPr>
          <p:cNvPr id="104992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建立反馈机制：及时收集员工意见和建议，对管理措施进行持续改进和优化，提高员工满意度。</a:t>
            </a:r>
            <a:endParaRPr altLang="en-US" dirty="0" sz="2000" lang="zh-CN" spc="150">
              <a:solidFill>
                <a:schemeClr val="tx1">
                  <a:lumMod val="75000"/>
                  <a:lumOff val="25000"/>
                </a:schemeClr>
              </a:solidFill>
              <a:latin typeface="+mn-ea"/>
              <a:sym typeface="+mn-ea"/>
            </a:endParaRPr>
          </a:p>
        </p:txBody>
      </p:sp>
      <p:sp>
        <p:nvSpPr>
          <p:cNvPr id="104993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优化人力资源配置</a:t>
            </a:r>
            <a:endParaRPr altLang="en-US" lang="zh-CN"/>
          </a:p>
        </p:txBody>
      </p:sp>
      <p:sp>
        <p:nvSpPr>
          <p:cNvPr id="104997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合理规划员工数量和岗位需求</a:t>
            </a:r>
            <a:endParaRPr altLang="en-US" dirty="0" sz="1200" lang="zh-CN" spc="150">
              <a:solidFill>
                <a:schemeClr val="tx1">
                  <a:lumMod val="65000"/>
                  <a:lumOff val="35000"/>
                </a:schemeClr>
              </a:solidFill>
              <a:latin typeface="+mn-ea"/>
              <a:sym typeface="+mn-ea"/>
            </a:endParaRPr>
          </a:p>
        </p:txBody>
      </p:sp>
      <p:sp>
        <p:nvSpPr>
          <p:cNvPr id="104997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建立完善的招聘和培训体系</a:t>
            </a:r>
            <a:endParaRPr altLang="en-US" dirty="0" sz="1200" lang="zh-CN" spc="150">
              <a:solidFill>
                <a:schemeClr val="tx1">
                  <a:lumMod val="65000"/>
                  <a:lumOff val="35000"/>
                </a:schemeClr>
              </a:solidFill>
              <a:latin typeface="+mn-ea"/>
              <a:sym typeface="+mn-ea"/>
            </a:endParaRPr>
          </a:p>
        </p:txBody>
      </p:sp>
      <p:sp>
        <p:nvSpPr>
          <p:cNvPr id="104997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制定科学的绩效管理和激励机制</a:t>
            </a:r>
            <a:endParaRPr altLang="en-US" dirty="0" sz="1200" lang="zh-CN" spc="150">
              <a:solidFill>
                <a:schemeClr val="tx1">
                  <a:lumMod val="65000"/>
                  <a:lumOff val="35000"/>
                </a:schemeClr>
              </a:solidFill>
              <a:latin typeface="+mn-ea"/>
              <a:sym typeface="+mn-ea"/>
            </a:endParaRPr>
          </a:p>
        </p:txBody>
      </p:sp>
      <p:sp>
        <p:nvSpPr>
          <p:cNvPr id="104997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优化员工福利和福利待遇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提升员工素质与技能</a:t>
            </a:r>
            <a:endParaRPr altLang="en-US" lang="zh-CN"/>
          </a:p>
        </p:txBody>
      </p:sp>
      <p:sp>
        <p:nvSpPr>
          <p:cNvPr id="105001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培训与发展：提供持续的培训和发展机会，提高员工的专业素质和技能水平</a:t>
            </a:r>
            <a:endParaRPr altLang="en-US" dirty="0" sz="1200" lang="zh-CN" spc="150">
              <a:solidFill>
                <a:schemeClr val="tx1">
                  <a:lumMod val="65000"/>
                  <a:lumOff val="35000"/>
                </a:schemeClr>
              </a:solidFill>
              <a:latin typeface="+mn-ea"/>
              <a:sym typeface="+mn-ea"/>
            </a:endParaRPr>
          </a:p>
        </p:txBody>
      </p:sp>
      <p:sp>
        <p:nvSpPr>
          <p:cNvPr id="105001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激励机制：建立有效的激励机制，鼓励员工不断学习和进步，提高工作积极性和效率</a:t>
            </a:r>
            <a:endParaRPr altLang="en-US" dirty="0" sz="1200" lang="zh-CN" spc="150">
              <a:solidFill>
                <a:schemeClr val="tx1">
                  <a:lumMod val="65000"/>
                  <a:lumOff val="35000"/>
                </a:schemeClr>
              </a:solidFill>
              <a:latin typeface="+mn-ea"/>
              <a:sym typeface="+mn-ea"/>
            </a:endParaRPr>
          </a:p>
        </p:txBody>
      </p:sp>
      <p:sp>
        <p:nvSpPr>
          <p:cNvPr id="105001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团队合作：加强团队合作，促进员工之间的交流和协作，提高整体工作效率</a:t>
            </a:r>
            <a:endParaRPr altLang="en-US" dirty="0" sz="1200" lang="zh-CN" spc="150">
              <a:solidFill>
                <a:schemeClr val="tx1">
                  <a:lumMod val="65000"/>
                  <a:lumOff val="35000"/>
                </a:schemeClr>
              </a:solidFill>
              <a:latin typeface="+mn-ea"/>
              <a:sym typeface="+mn-ea"/>
            </a:endParaRPr>
          </a:p>
        </p:txBody>
      </p:sp>
      <p:sp>
        <p:nvSpPr>
          <p:cNvPr id="105001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企业文化：营造积极向上的企业文化，增强员工的归属感和责任感，提高企业整体竞争力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52" name="标题"/>
          <p:cNvSpPr>
            <a:spLocks noGrp="1"/>
          </p:cNvSpPr>
          <p:nvPr>
            <p:ph type="title"/>
            <p:custDataLst>
              <p:tags r:id="rId1"/>
            </p:custDataLst>
          </p:nvPr>
        </p:nvSpPr>
        <p:spPr/>
        <p:txBody>
          <a:bodyPr>
            <a:normAutofit fontScale="97407"/>
          </a:bodyPr>
          <a:p>
            <a:r>
              <a:rPr altLang="en-US" dirty="0" lang="zh-CN">
                <a:solidFill>
                  <a:schemeClr val="lt1">
                    <a:lumMod val="100000"/>
                  </a:schemeClr>
                </a:solidFill>
              </a:rPr>
              <a:t>企业组织结构优化的风险与应对措施</a:t>
            </a:r>
            <a:endParaRPr altLang="en-US" dirty="0" lang="zh-CN">
              <a:solidFill>
                <a:schemeClr val="lt1">
                  <a:lumMod val="100000"/>
                </a:schemeClr>
              </a:solidFill>
            </a:endParaRPr>
          </a:p>
        </p:txBody>
      </p:sp>
      <p:sp>
        <p:nvSpPr>
          <p:cNvPr id="1050054"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16" name="标题 1"/>
          <p:cNvSpPr>
            <a:spLocks noGrp="1"/>
          </p:cNvSpPr>
          <p:nvPr>
            <p:ph type="title"/>
          </p:nvPr>
        </p:nvSpPr>
        <p:spPr/>
        <p:txBody>
          <a:bodyPr/>
          <a:p>
            <a:r>
              <a:rPr altLang="en-US" lang="zh-CN"/>
              <a:t>组织变革的风险</a:t>
            </a:r>
            <a:endParaRPr altLang="en-US" lang="zh-CN"/>
          </a:p>
        </p:txBody>
      </p:sp>
      <p:sp>
        <p:nvSpPr>
          <p:cNvPr id="105011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员工流失：变革可能导致员工对未来不确定，从而选择离开</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文化冲突：变革可能带来新的文化，与原有文化产生冲突</a:t>
            </a:r>
            <a:endParaRPr dirty="0" sz="2000" err="1">
              <a:solidFill>
                <a:schemeClr val="tx1">
                  <a:lumMod val="75000"/>
                  <a:lumOff val="25000"/>
                </a:schemeClr>
              </a:solidFill>
              <a:latin typeface="+mn-ea"/>
              <a:ea typeface="+mn-ea"/>
              <a:cs typeface="+mn-ea"/>
              <a:sym typeface="+mn-lt"/>
            </a:endParaRPr>
          </a:p>
        </p:txBody>
      </p:sp>
      <p:sp>
        <p:nvSpPr>
          <p:cNvPr id="105013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4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资源不足：变革可能需要大量资源投入，而企业可能无法满足</a:t>
            </a:r>
            <a:endParaRPr dirty="0" sz="2000" err="1">
              <a:solidFill>
                <a:schemeClr val="tx1">
                  <a:lumMod val="75000"/>
                  <a:lumOff val="25000"/>
                </a:schemeClr>
              </a:solidFill>
              <a:latin typeface="+mn-ea"/>
              <a:ea typeface="+mn-ea"/>
              <a:cs typeface="+mn-ea"/>
              <a:sym typeface="+mn-lt"/>
            </a:endParaRPr>
          </a:p>
        </p:txBody>
      </p:sp>
      <p:sp>
        <p:nvSpPr>
          <p:cNvPr id="10501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业务中断：变革过程中，业务可能受到影响，导致业绩下滑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90" name="标题 1"/>
          <p:cNvSpPr>
            <a:spLocks noGrp="1"/>
          </p:cNvSpPr>
          <p:nvPr>
            <p:ph type="title"/>
          </p:nvPr>
        </p:nvSpPr>
        <p:spPr/>
        <p:txBody>
          <a:bodyPr/>
          <a:p>
            <a:r>
              <a:rPr altLang="en-US" lang="zh-CN"/>
              <a:t>员工抵触的风险</a:t>
            </a:r>
            <a:endParaRPr altLang="en-US" lang="zh-CN"/>
          </a:p>
        </p:txBody>
      </p:sp>
      <p:sp>
        <p:nvSpPr>
          <p:cNvPr id="10501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员工对新的组织结构的适应问题</a:t>
            </a:r>
            <a:endParaRPr altLang="en-US" sz="1400" lang="zh-CN" spc="150">
              <a:solidFill>
                <a:schemeClr val="tx1"/>
              </a:solidFill>
              <a:effectLst/>
              <a:latin typeface="+mn-ea"/>
              <a:sym typeface="+mn-ea"/>
            </a:endParaRPr>
          </a:p>
        </p:txBody>
      </p:sp>
      <p:sp>
        <p:nvSpPr>
          <p:cNvPr id="10502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员工对变革的抵触心理</a:t>
            </a:r>
            <a:endParaRPr altLang="en-US" dirty="0" sz="1400" lang="zh-CN" spc="150">
              <a:solidFill>
                <a:schemeClr val="tx1"/>
              </a:solidFill>
              <a:effectLst/>
              <a:latin typeface="+mn-ea"/>
              <a:sym typeface="+mn-ea"/>
            </a:endParaRPr>
          </a:p>
        </p:txBody>
      </p:sp>
      <p:sp>
        <p:nvSpPr>
          <p:cNvPr id="105020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员工对自身利益变化的担忧</a:t>
            </a:r>
            <a:endParaRPr altLang="en-US" sz="1400" lang="zh-CN" spc="150">
              <a:solidFill>
                <a:schemeClr val="tx1"/>
              </a:solidFill>
              <a:effectLst/>
              <a:latin typeface="+mn-ea"/>
              <a:sym typeface="+mn-ea"/>
            </a:endParaRPr>
          </a:p>
        </p:txBody>
      </p:sp>
      <p:sp>
        <p:nvSpPr>
          <p:cNvPr id="105020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应对措施：加强沟通与培训，提高员工对变革的认知和接受度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40" name="标题 1"/>
          <p:cNvSpPr>
            <a:spLocks noGrp="1"/>
          </p:cNvSpPr>
          <p:nvPr>
            <p:ph type="title"/>
          </p:nvPr>
        </p:nvSpPr>
        <p:spPr/>
        <p:txBody>
          <a:bodyPr/>
          <a:p>
            <a:r>
              <a:rPr altLang="en-US" lang="zh-CN"/>
              <a:t>资源整合的风险</a:t>
            </a:r>
            <a:endParaRPr altLang="en-US" lang="zh-CN"/>
          </a:p>
        </p:txBody>
      </p:sp>
      <p:sp>
        <p:nvSpPr>
          <p:cNvPr id="105024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4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5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资源整合过程中的文化冲突</a:t>
            </a:r>
            <a:endParaRPr altLang="en-US" dirty="0" sz="2400" lang="zh-CN">
              <a:latin typeface="+mn-ea"/>
              <a:ea typeface="+mn-ea"/>
            </a:endParaRPr>
          </a:p>
        </p:txBody>
      </p:sp>
      <p:sp>
        <p:nvSpPr>
          <p:cNvPr id="105026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资源整合过程中的管理风险</a:t>
            </a:r>
            <a:endParaRPr altLang="en-US" dirty="0" sz="2400" lang="zh-CN">
              <a:latin typeface="+mn-ea"/>
              <a:ea typeface="+mn-ea"/>
            </a:endParaRPr>
          </a:p>
        </p:txBody>
      </p:sp>
      <p:sp>
        <p:nvSpPr>
          <p:cNvPr id="105026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资源整合过程中的不确定性</a:t>
            </a:r>
            <a:endParaRPr altLang="en-US" dirty="0" sz="2400" lang="zh-CN">
              <a:latin typeface="+mn-ea"/>
              <a:ea typeface="+mn-ea"/>
            </a:endParaRPr>
          </a:p>
        </p:txBody>
      </p:sp>
      <p:sp>
        <p:nvSpPr>
          <p:cNvPr id="105026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资源整合过程中的信息不对称</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98" name="标题 1"/>
          <p:cNvSpPr>
            <a:spLocks noGrp="1"/>
          </p:cNvSpPr>
          <p:nvPr>
            <p:ph type="title"/>
          </p:nvPr>
        </p:nvSpPr>
        <p:spPr/>
        <p:txBody>
          <a:bodyPr>
            <a:normAutofit fontScale="90000"/>
          </a:bodyPr>
          <a:p>
            <a:r>
              <a:rPr altLang="en-US" lang="zh-CN"/>
              <a:t>应对措施：加强沟通、制定详细的计划、提供必要的培训和支持、建立反馈机制等。</a:t>
            </a:r>
            <a:endParaRPr altLang="en-US" lang="zh-CN"/>
          </a:p>
        </p:txBody>
      </p:sp>
      <p:sp>
        <p:nvSpPr>
          <p:cNvPr id="105030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0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加强沟通：建立有效的沟通渠道，确保信息畅通，避免误解和冲突。</a:t>
            </a:r>
            <a:endParaRPr altLang="en-US" dirty="0" sz="2000" lang="zh-CN" spc="200">
              <a:solidFill>
                <a:schemeClr val="tx1">
                  <a:lumMod val="85000"/>
                  <a:lumOff val="15000"/>
                </a:schemeClr>
              </a:solidFill>
              <a:latin typeface="+mn-ea"/>
              <a:sym typeface="+mn-ea"/>
            </a:endParaRPr>
          </a:p>
        </p:txBody>
      </p:sp>
      <p:sp>
        <p:nvSpPr>
          <p:cNvPr id="105030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制定详细的计划：制定详细的计划，包括时间表、预算和资源需求等，以确保优化过程的顺利进行。</a:t>
            </a:r>
            <a:endParaRPr altLang="en-US" dirty="0" sz="2000" lang="zh-CN" spc="200">
              <a:solidFill>
                <a:schemeClr val="tx1">
                  <a:lumMod val="85000"/>
                  <a:lumOff val="15000"/>
                </a:schemeClr>
              </a:solidFill>
              <a:latin typeface="+mn-ea"/>
              <a:sym typeface="+mn-ea"/>
            </a:endParaRPr>
          </a:p>
        </p:txBody>
      </p:sp>
      <p:sp>
        <p:nvSpPr>
          <p:cNvPr id="105031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提供必要的培训和支持：为员工提供必要的培训和支持，提高他们的技能和知识水平，以适应新的组织结构。</a:t>
            </a:r>
            <a:endParaRPr altLang="en-US" dirty="0" sz="2000" lang="zh-CN" spc="200">
              <a:solidFill>
                <a:schemeClr val="tx1">
                  <a:lumMod val="85000"/>
                  <a:lumOff val="15000"/>
                </a:schemeClr>
              </a:solidFill>
              <a:latin typeface="+mn-ea"/>
              <a:sym typeface="+mn-ea"/>
            </a:endParaRPr>
          </a:p>
        </p:txBody>
      </p:sp>
      <p:sp>
        <p:nvSpPr>
          <p:cNvPr id="105031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2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建立反馈机制：建立反馈机制，及时收集员工的意见和建议，对优化过程进行持续改进。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56"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358"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360"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362"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4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5.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41.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84.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41.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2023-12-20T02:03:49Z</dcterms:created>
  <dcterms:modified xsi:type="dcterms:W3CDTF">2023-12-20T02:03:49Z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c88fe98fb1624d3d949772d594c6d87c_21</vt:lpwstr>
  </property>
</Properties>
</file>