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6091" r:id="rId1"/>
    <p:sldMasterId id="2147496128" r:id="rId2"/>
  </p:sldMasterIdLst>
  <p:notesMasterIdLst>
    <p:notesMasterId r:id="rId3"/>
  </p:notesMasterIdLst>
  <p:sldIdLst>
    <p:sldId id="6041" r:id="rId4"/>
    <p:sldId id="6046" r:id="rId5"/>
    <p:sldId id="6051" r:id="rId6"/>
    <p:sldId id="6055" r:id="rId7"/>
    <p:sldId id="6058" r:id="rId8"/>
    <p:sldId id="6061" r:id="rId9"/>
    <p:sldId id="6065" r:id="rId10"/>
    <p:sldId id="6069" r:id="rId11"/>
    <p:sldId id="6072" r:id="rId12"/>
    <p:sldId id="6075" r:id="rId13"/>
    <p:sldId id="6079" r:id="rId14"/>
    <p:sldId id="6083" r:id="rId15"/>
    <p:sldId id="6086" r:id="rId16"/>
    <p:sldId id="6089" r:id="rId17"/>
    <p:sldId id="6093" r:id="rId18"/>
    <p:sldId id="6097" r:id="rId19"/>
    <p:sldId id="6100" r:id="rId20"/>
    <p:sldId id="6103" r:id="rId21"/>
    <p:sldId id="6107" r:id="rId22"/>
    <p:sldId id="6111" r:id="rId23"/>
    <p:sldId id="6114" r:id="rId24"/>
    <p:sldId id="6117" r:id="rId25"/>
    <p:sldId id="6121" r:id="rId26"/>
    <p:sldId id="6125" r:id="rId27"/>
    <p:sldId id="6128" r:id="rId28"/>
    <p:sldId id="6131" r:id="rId29"/>
    <p:sldId id="6135"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6092" r:id="rId1"/>
    <p:sldLayoutId id="2147496093" r:id="rId2"/>
    <p:sldLayoutId id="2147496094" r:id="rId3"/>
    <p:sldLayoutId id="2147496095" r:id="rId4"/>
    <p:sldLayoutId id="2147496096" r:id="rId5"/>
    <p:sldLayoutId id="2147496097" r:id="rId6"/>
    <p:sldLayoutId id="2147496098" r:id="rId7"/>
    <p:sldLayoutId id="2147496099" r:id="rId8"/>
    <p:sldLayoutId id="2147496100" r:id="rId9"/>
    <p:sldLayoutId id="2147496101" r:id="rId10"/>
    <p:sldLayoutId id="214749610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6129" r:id="rId1"/>
    <p:sldLayoutId id="2147496130" r:id="rId2"/>
    <p:sldLayoutId id="2147496131" r:id="rId3"/>
    <p:sldLayoutId id="2147496132" r:id="rId4"/>
    <p:sldLayoutId id="2147496133" r:id="rId5"/>
    <p:sldLayoutId id="2147496134" r:id="rId6"/>
    <p:sldLayoutId id="2147496135" r:id="rId7"/>
    <p:sldLayoutId id="2147496136" r:id="rId8"/>
    <p:sldLayoutId id="2147496137" r:id="rId9"/>
    <p:sldLayoutId id="2147496138" r:id="rId10"/>
    <p:sldLayoutId id="2147496139" r:id="rId11"/>
  </p:sldLayoutIdLs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tags" Target="../tags/tag114.xml"/><Relationship Id="rId5" Type="http://schemas.openxmlformats.org/officeDocument/2006/relationships/tags" Target="../tags/tag115.xml"/><Relationship Id="rId6" Type="http://schemas.openxmlformats.org/officeDocument/2006/relationships/tags" Target="../tags/tag116.xml"/><Relationship Id="rId7" Type="http://schemas.openxmlformats.org/officeDocument/2006/relationships/tags" Target="../tags/tag117.xml"/><Relationship Id="rId8" Type="http://schemas.openxmlformats.org/officeDocument/2006/relationships/tags" Target="../tags/tag118.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tags" Target="../tags/tag182.xml"/><Relationship Id="rId14" Type="http://schemas.openxmlformats.org/officeDocument/2006/relationships/tags" Target="../tags/tag183.xml"/><Relationship Id="rId15" Type="http://schemas.openxmlformats.org/officeDocument/2006/relationships/tags" Target="../tags/tag184.xml"/><Relationship Id="rId16" Type="http://schemas.openxmlformats.org/officeDocument/2006/relationships/tags" Target="../tags/tag185.xml"/><Relationship Id="rId17" Type="http://schemas.openxmlformats.org/officeDocument/2006/relationships/tags" Target="../tags/tag186.xml"/><Relationship Id="rId18" Type="http://schemas.openxmlformats.org/officeDocument/2006/relationships/tags" Target="../tags/tag187.xml"/><Relationship Id="rId19" Type="http://schemas.openxmlformats.org/officeDocument/2006/relationships/tags" Target="../tags/tag188.xml"/><Relationship Id="rId20" Type="http://schemas.openxmlformats.org/officeDocument/2006/relationships/tags" Target="../tags/tag189.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tags" Target="../tags/tag205.xml"/><Relationship Id="rId14" Type="http://schemas.openxmlformats.org/officeDocument/2006/relationships/tags" Target="../tags/tag206.xml"/><Relationship Id="rId15" Type="http://schemas.openxmlformats.org/officeDocument/2006/relationships/tags" Target="../tags/tag207.xml"/><Relationship Id="rId16" Type="http://schemas.openxmlformats.org/officeDocument/2006/relationships/tags" Target="../tags/tag208.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tags" Target="../tags/tag221.xml"/><Relationship Id="rId14" Type="http://schemas.openxmlformats.org/officeDocument/2006/relationships/tags" Target="../tags/tag222.xml"/><Relationship Id="rId15" Type="http://schemas.openxmlformats.org/officeDocument/2006/relationships/tags" Target="../tags/tag223.xml"/><Relationship Id="rId16" Type="http://schemas.openxmlformats.org/officeDocument/2006/relationships/tags" Target="../tags/tag224.xml"/><Relationship Id="rId17" Type="http://schemas.openxmlformats.org/officeDocument/2006/relationships/tags" Target="../tags/tag225.xml"/><Relationship Id="rId18" Type="http://schemas.openxmlformats.org/officeDocument/2006/relationships/tags" Target="../tags/tag226.xml"/><Relationship Id="rId19" Type="http://schemas.openxmlformats.org/officeDocument/2006/relationships/tags" Target="../tags/tag227.xml"/><Relationship Id="rId20" Type="http://schemas.openxmlformats.org/officeDocument/2006/relationships/tags" Target="../tags/tag228.xml"/><Relationship Id="rId21" Type="http://schemas.openxmlformats.org/officeDocument/2006/relationships/tags" Target="../tags/tag229.xml"/><Relationship Id="rId22" Type="http://schemas.openxmlformats.org/officeDocument/2006/relationships/tags" Target="../tags/tag230.xml"/><Relationship Id="rId23" Type="http://schemas.openxmlformats.org/officeDocument/2006/relationships/tags" Target="../tags/tag231.xml"/><Relationship Id="rId24" Type="http://schemas.openxmlformats.org/officeDocument/2006/relationships/tags" Target="../tags/tag232.xml"/><Relationship Id="rId25" Type="http://schemas.openxmlformats.org/officeDocument/2006/relationships/tags" Target="../tags/tag233.xml"/><Relationship Id="rId26" Type="http://schemas.openxmlformats.org/officeDocument/2006/relationships/tags" Target="../tags/tag234.xml"/><Relationship Id="rId27" Type="http://schemas.openxmlformats.org/officeDocument/2006/relationships/tags" Target="../tags/tag235.xml"/><Relationship Id="rId28" Type="http://schemas.openxmlformats.org/officeDocument/2006/relationships/tags" Target="../tags/tag236.xml"/><Relationship Id="rId29" Type="http://schemas.openxmlformats.org/officeDocument/2006/relationships/tags" Target="../tags/tag237.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tags" Target="../tags/tag257.xml"/><Relationship Id="rId14" Type="http://schemas.openxmlformats.org/officeDocument/2006/relationships/tags" Target="../tags/tag258.xml"/><Relationship Id="rId15" Type="http://schemas.openxmlformats.org/officeDocument/2006/relationships/tags" Target="../tags/tag259.xml"/><Relationship Id="rId16" Type="http://schemas.openxmlformats.org/officeDocument/2006/relationships/tags" Target="../tags/tag260.xml"/><Relationship Id="rId17" Type="http://schemas.openxmlformats.org/officeDocument/2006/relationships/tags" Target="../tags/tag261.xml"/><Relationship Id="rId18" Type="http://schemas.openxmlformats.org/officeDocument/2006/relationships/tags" Target="../tags/tag262.xml"/><Relationship Id="rId19" Type="http://schemas.openxmlformats.org/officeDocument/2006/relationships/tags" Target="../tags/tag263.xml"/><Relationship Id="rId20" Type="http://schemas.openxmlformats.org/officeDocument/2006/relationships/tags" Target="../tags/tag264.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tags" Target="../tags/tag281.xml"/><Relationship Id="rId14" Type="http://schemas.openxmlformats.org/officeDocument/2006/relationships/tags" Target="../tags/tag282.xml"/><Relationship Id="rId15" Type="http://schemas.openxmlformats.org/officeDocument/2006/relationships/tags" Target="../tags/tag283.xml"/><Relationship Id="rId16" Type="http://schemas.openxmlformats.org/officeDocument/2006/relationships/tags" Target="../tags/tag284.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4.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tags" Target="../tags/tag339.xml"/><Relationship Id="rId14" Type="http://schemas.openxmlformats.org/officeDocument/2006/relationships/tags" Target="../tags/tag340.xml"/><Relationship Id="rId15" Type="http://schemas.openxmlformats.org/officeDocument/2006/relationships/tags" Target="../tags/tag341.xml"/><Relationship Id="rId16" Type="http://schemas.openxmlformats.org/officeDocument/2006/relationships/tags" Target="../tags/tag342.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tags" Target="../tags/tag355.xml"/><Relationship Id="rId14" Type="http://schemas.openxmlformats.org/officeDocument/2006/relationships/tags" Target="../tags/tag356.xml"/><Relationship Id="rId15" Type="http://schemas.openxmlformats.org/officeDocument/2006/relationships/tags" Target="../tags/tag357.xml"/><Relationship Id="rId16" Type="http://schemas.openxmlformats.org/officeDocument/2006/relationships/tags" Target="../tags/tag358.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tags" Target="../tags/tag363.xml"/><Relationship Id="rId6" Type="http://schemas.openxmlformats.org/officeDocument/2006/relationships/tags" Target="../tags/tag364.xml"/><Relationship Id="rId7" Type="http://schemas.openxmlformats.org/officeDocument/2006/relationships/tags" Target="../tags/tag365.xml"/><Relationship Id="rId8" Type="http://schemas.openxmlformats.org/officeDocument/2006/relationships/tags" Target="../tags/tag366.xml"/><Relationship Id="rId9" Type="http://schemas.openxmlformats.org/officeDocument/2006/relationships/tags" Target="../tags/tag367.xml"/><Relationship Id="rId10" Type="http://schemas.openxmlformats.org/officeDocument/2006/relationships/tags" Target="../tags/tag368.xml"/><Relationship Id="rId11" Type="http://schemas.openxmlformats.org/officeDocument/2006/relationships/tags" Target="../tags/tag369.xml"/><Relationship Id="rId12" Type="http://schemas.openxmlformats.org/officeDocument/2006/relationships/tags" Target="../tags/tag37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slideLayout" Target="../slideLayouts/slideLayout22.xml"/><Relationship Id="rId5"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包装与印刷行业2024年市场分析概览</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行业概述</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市场规模与增长</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市场结构</a:t>
            </a:r>
            <a:endParaRPr altLang="en-US" dirty="0" sz="24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市场竞争格局</a:t>
            </a:r>
            <a:endParaRPr altLang="en-US" dirty="0" sz="24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市场趋势与机遇</a:t>
            </a:r>
            <a:endParaRPr altLang="en-US" dirty="0" sz="24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主要企业分析</a:t>
            </a:r>
            <a:endParaRPr altLang="en-US" dirty="0" sz="2400" lang="zh-CN">
              <a:effectLst/>
              <a:latin typeface="+mj-ea"/>
              <a:ea typeface="+mj-ea"/>
              <a:cs typeface="MiSans" panose="00000500000000000000" charset="-122"/>
            </a:endParaRPr>
          </a:p>
        </p:txBody>
      </p: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行业概述</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2"/>
          <p:cNvSpPr>
            <a:spLocks noGrp="1"/>
          </p:cNvSpPr>
          <p:nvPr>
            <p:ph type="title" idx="2"/>
          </p:nvPr>
        </p:nvSpPr>
        <p:spPr/>
        <p:txBody>
          <a:bodyPr>
            <a:normAutofit fontScale="90000"/>
          </a:bodyPr>
          <a:p>
            <a:r>
              <a:rPr altLang="en-US" lang="zh-CN"/>
              <a:t>包装与印刷行业定义</a:t>
            </a:r>
            <a:endParaRPr altLang="en-US" lang="zh-CN"/>
          </a:p>
        </p:txBody>
      </p:sp>
      <p:sp>
        <p:nvSpPr>
          <p:cNvPr id="1048894"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96"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98"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0"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2"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印刷行业：利用印刷技术进行信息传播和产品标识的服务行业，包括传统印刷和数字印刷等多种方式。</a:t>
            </a:r>
            <a:endParaRPr altLang="en-US" sz="1400" lang="zh-CN" spc="150">
              <a:solidFill>
                <a:schemeClr val="tx1"/>
              </a:solidFill>
              <a:effectLst/>
              <a:latin typeface="+mn-ea"/>
              <a:sym typeface="+mn-ea"/>
            </a:endParaRPr>
          </a:p>
        </p:txBody>
      </p:sp>
      <p:sp>
        <p:nvSpPr>
          <p:cNvPr id="1048904"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包装行业：提供包装产品和服务的企业集合，涉及包装材料、包装容器、包装印刷等多个领域。</a:t>
            </a:r>
            <a:endParaRPr altLang="en-US" dirty="0" sz="1400" lang="zh-CN" spc="150">
              <a:solidFill>
                <a:schemeClr val="tx1"/>
              </a:solidFill>
              <a:effectLst/>
              <a:latin typeface="+mn-ea"/>
              <a:sym typeface="+mn-ea"/>
            </a:endParaRPr>
          </a:p>
        </p:txBody>
      </p:sp>
      <p:sp>
        <p:nvSpPr>
          <p:cNvPr id="1048906" name="文本框 7"/>
          <p:cNvSpPr txBox="1"/>
          <p:nvPr>
            <p:custDataLst>
              <p:tags r:id="rId7"/>
            </p:custDataLst>
          </p:nvPr>
        </p:nvSpPr>
        <p:spPr>
          <a:xfrm>
            <a:off x="5830652" y="1611097"/>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行业特点：包装与印刷行业是制造业的重要配套产业，具有产品种类繁多、技术更新快、市场竞争激烈等特点。</a:t>
            </a:r>
            <a:endParaRPr altLang="en-US" sz="1400" lang="zh-CN" spc="150">
              <a:solidFill>
                <a:schemeClr val="tx1"/>
              </a:solidFill>
              <a:effectLst/>
              <a:latin typeface="+mn-ea"/>
              <a:sym typeface="+mn-ea"/>
            </a:endParaRPr>
          </a:p>
        </p:txBody>
      </p:sp>
      <p:sp>
        <p:nvSpPr>
          <p:cNvPr id="1048908"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行业地位：在国民经济中占有一定地位，对促进商品生产和流通、提升产品附加值等方面具有重要作用。</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42" name="标题 2"/>
          <p:cNvSpPr>
            <a:spLocks noGrp="1"/>
          </p:cNvSpPr>
          <p:nvPr>
            <p:ph type="title" idx="2"/>
          </p:nvPr>
        </p:nvSpPr>
        <p:spPr/>
        <p:txBody>
          <a:bodyPr>
            <a:normAutofit fontScale="90000"/>
          </a:bodyPr>
          <a:p>
            <a:r>
              <a:rPr altLang="en-US" lang="zh-CN"/>
              <a:t>包装与印刷行业分类</a:t>
            </a:r>
            <a:endParaRPr altLang="en-US" lang="zh-CN"/>
          </a:p>
        </p:txBody>
      </p:sp>
      <p:sp>
        <p:nvSpPr>
          <p:cNvPr id="1048944"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46"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48"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0"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52"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4"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56"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8"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60"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印刷方式：胶印、凹印、柔印、丝印等</a:t>
            </a:r>
            <a:endParaRPr altLang="en-US" dirty="0" sz="2400" lang="zh-CN">
              <a:latin typeface="+mn-ea"/>
              <a:ea typeface="+mn-ea"/>
            </a:endParaRPr>
          </a:p>
        </p:txBody>
      </p:sp>
      <p:sp>
        <p:nvSpPr>
          <p:cNvPr id="1048962"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印刷材料：纸张、塑料、金属、玻璃等</a:t>
            </a:r>
            <a:endParaRPr altLang="en-US" dirty="0" sz="2400" lang="zh-CN">
              <a:latin typeface="+mn-ea"/>
              <a:ea typeface="+mn-ea"/>
            </a:endParaRPr>
          </a:p>
        </p:txBody>
      </p:sp>
      <p:sp>
        <p:nvSpPr>
          <p:cNvPr id="1048964"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包装材料：纸、塑料、金属、玻璃等</a:t>
            </a:r>
            <a:endParaRPr altLang="en-US" dirty="0" sz="2400" lang="zh-CN">
              <a:latin typeface="+mn-ea"/>
              <a:ea typeface="+mn-ea"/>
            </a:endParaRPr>
          </a:p>
        </p:txBody>
      </p:sp>
      <p:sp>
        <p:nvSpPr>
          <p:cNvPr id="1048966"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包装形式：袋装、盒装、瓶装、罐装等</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0" name="标题 2"/>
          <p:cNvSpPr>
            <a:spLocks noGrp="1"/>
          </p:cNvSpPr>
          <p:nvPr>
            <p:ph type="title" idx="2"/>
          </p:nvPr>
        </p:nvSpPr>
        <p:spPr/>
        <p:txBody>
          <a:bodyPr>
            <a:normAutofit fontScale="90000"/>
          </a:bodyPr>
          <a:p>
            <a:r>
              <a:rPr altLang="en-US" lang="zh-CN"/>
              <a:t>包装与印刷行业市场特点</a:t>
            </a:r>
            <a:endParaRPr altLang="en-US" lang="zh-CN"/>
          </a:p>
        </p:txBody>
      </p:sp>
      <p:sp>
        <p:nvSpPr>
          <p:cNvPr id="1049002"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行业规模不断扩大</a:t>
            </a:r>
            <a:endParaRPr altLang="en-US" dirty="0" sz="1200" lang="zh-CN" spc="150">
              <a:solidFill>
                <a:schemeClr val="tx1">
                  <a:lumMod val="65000"/>
                  <a:lumOff val="35000"/>
                </a:schemeClr>
              </a:solidFill>
              <a:latin typeface="+mn-ea"/>
              <a:sym typeface="+mn-ea"/>
            </a:endParaRPr>
          </a:p>
        </p:txBody>
      </p:sp>
      <p:sp>
        <p:nvSpPr>
          <p:cNvPr id="1049004"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技术创新推动市场发展</a:t>
            </a:r>
            <a:endParaRPr altLang="en-US" dirty="0" sz="1200" lang="zh-CN" spc="150">
              <a:solidFill>
                <a:schemeClr val="tx1">
                  <a:lumMod val="65000"/>
                  <a:lumOff val="35000"/>
                </a:schemeClr>
              </a:solidFill>
              <a:latin typeface="+mn-ea"/>
              <a:sym typeface="+mn-ea"/>
            </a:endParaRPr>
          </a:p>
        </p:txBody>
      </p:sp>
      <p:sp>
        <p:nvSpPr>
          <p:cNvPr id="1049006"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环保要求提高</a:t>
            </a:r>
            <a:endParaRPr altLang="en-US" dirty="0" sz="1200" lang="zh-CN" spc="150">
              <a:solidFill>
                <a:schemeClr val="tx1">
                  <a:lumMod val="65000"/>
                  <a:lumOff val="35000"/>
                </a:schemeClr>
              </a:solidFill>
              <a:latin typeface="+mn-ea"/>
              <a:sym typeface="+mn-ea"/>
            </a:endParaRPr>
          </a:p>
        </p:txBody>
      </p:sp>
      <p:sp>
        <p:nvSpPr>
          <p:cNvPr id="1049008"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市场竞争激烈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2" name="标题 1"/>
          <p:cNvSpPr>
            <a:spLocks noGrp="1"/>
          </p:cNvSpPr>
          <p:nvPr>
            <p:ph type="title" idx="2"/>
            <p:custDataLst>
              <p:tags r:id="rId1"/>
            </p:custDataLst>
          </p:nvPr>
        </p:nvSpPr>
        <p:spPr>
          <a:xfrm>
            <a:off x="1336040" y="1631315"/>
            <a:ext cx="5967095" cy="3479165"/>
          </a:xfrm>
        </p:spPr>
        <p:txBody>
          <a:bodyPr/>
          <a:p>
            <a:r>
              <a:rPr altLang="en-US" lang="zh-CN"/>
              <a:t>市场规模与增长</a:t>
            </a:r>
            <a:endParaRPr altLang="en-US" lang="zh-CN"/>
          </a:p>
        </p:txBody>
      </p:sp>
      <p:sp>
        <p:nvSpPr>
          <p:cNvPr id="104904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8" name="标题 2"/>
          <p:cNvSpPr>
            <a:spLocks noGrp="1"/>
          </p:cNvSpPr>
          <p:nvPr>
            <p:ph type="title" idx="2"/>
          </p:nvPr>
        </p:nvSpPr>
        <p:spPr/>
        <p:txBody>
          <a:bodyPr>
            <a:normAutofit fontScale="90000"/>
          </a:bodyPr>
          <a:p>
            <a:r>
              <a:rPr altLang="en-US" lang="zh-CN"/>
              <a:t>全球包装与印刷行业市场规模</a:t>
            </a:r>
            <a:endParaRPr altLang="en-US" lang="zh-CN"/>
          </a:p>
        </p:txBody>
      </p:sp>
      <p:sp>
        <p:nvSpPr>
          <p:cNvPr id="1049080"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2"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2024年市场规模：预计达到XX万亿美元</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主要驱动因素：消费者需求、技术创新、环保法规</a:t>
            </a:r>
            <a:endParaRPr dirty="0" sz="2000" err="1">
              <a:solidFill>
                <a:schemeClr val="tx1">
                  <a:lumMod val="75000"/>
                  <a:lumOff val="25000"/>
                </a:schemeClr>
              </a:solidFill>
              <a:latin typeface="+mn-ea"/>
              <a:ea typeface="+mn-ea"/>
              <a:cs typeface="+mn-ea"/>
              <a:sym typeface="+mn-lt"/>
            </a:endParaRPr>
          </a:p>
        </p:txBody>
      </p:sp>
      <p:sp>
        <p:nvSpPr>
          <p:cNvPr id="1049100"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2"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4"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06"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8"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0"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4"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未来趋势：个性化包装、可持续性、数字化印刷</a:t>
            </a:r>
            <a:endParaRPr dirty="0" sz="2000" err="1">
              <a:solidFill>
                <a:schemeClr val="tx1">
                  <a:lumMod val="75000"/>
                  <a:lumOff val="25000"/>
                </a:schemeClr>
              </a:solidFill>
              <a:latin typeface="+mn-ea"/>
              <a:ea typeface="+mn-ea"/>
              <a:cs typeface="+mn-ea"/>
              <a:sym typeface="+mn-lt"/>
            </a:endParaRPr>
          </a:p>
        </p:txBody>
      </p:sp>
      <p:sp>
        <p:nvSpPr>
          <p:cNvPr id="10491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增长率：预计年复合增长率为XX%</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2" name="标题 2"/>
          <p:cNvSpPr>
            <a:spLocks noGrp="1"/>
          </p:cNvSpPr>
          <p:nvPr>
            <p:ph type="title" idx="2"/>
          </p:nvPr>
        </p:nvSpPr>
        <p:spPr/>
        <p:txBody>
          <a:bodyPr>
            <a:normAutofit fontScale="90000"/>
          </a:bodyPr>
          <a:p>
            <a:r>
              <a:rPr altLang="en-US" lang="zh-CN"/>
              <a:t>中国包装与印刷行业市场规模</a:t>
            </a:r>
            <a:endParaRPr altLang="en-US" lang="zh-CN"/>
          </a:p>
        </p:txBody>
      </p:sp>
      <p:sp>
        <p:nvSpPr>
          <p:cNvPr id="1049154"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56"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8"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2024年市场规模：达到XX万亿元人民币</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60"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62"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4"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过去X年复合增长率：约XX%</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66"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68"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主要驱动因素：消费升级、电商快速发展等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70"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2"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74"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6"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未来趋势：环保要求提高、智能包装等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10" name="标题 2"/>
          <p:cNvSpPr>
            <a:spLocks noGrp="1"/>
          </p:cNvSpPr>
          <p:nvPr>
            <p:ph type="title" idx="2"/>
          </p:nvPr>
        </p:nvSpPr>
        <p:spPr/>
        <p:txBody>
          <a:bodyPr>
            <a:normAutofit fontScale="90000"/>
          </a:bodyPr>
          <a:p>
            <a:r>
              <a:rPr altLang="en-US" lang="zh-CN"/>
              <a:t>包装与印刷行业市场规模预测</a:t>
            </a:r>
            <a:endParaRPr altLang="en-US" lang="zh-CN"/>
          </a:p>
        </p:txBody>
      </p:sp>
      <p:sp>
        <p:nvSpPr>
          <p:cNvPr id="1049212"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2"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6"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2024年市场规模：预计达到XX万亿元人民币</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未来趋势：个性化包装、绿色环保、智能化等</a:t>
            </a:r>
            <a:endParaRPr dirty="0" sz="2000" err="1">
              <a:solidFill>
                <a:schemeClr val="tx1">
                  <a:lumMod val="75000"/>
                  <a:lumOff val="25000"/>
                </a:schemeClr>
              </a:solidFill>
              <a:latin typeface="+mn-ea"/>
              <a:ea typeface="+mn-ea"/>
              <a:cs typeface="+mn-ea"/>
              <a:sym typeface="+mn-lt"/>
            </a:endParaRPr>
          </a:p>
        </p:txBody>
      </p:sp>
      <p:sp>
        <p:nvSpPr>
          <p:cNvPr id="1049232"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38"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6"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竞争格局：行业内企业数量众多，但市场份额较为集中</a:t>
            </a:r>
            <a:endParaRPr dirty="0" sz="2000" err="1">
              <a:solidFill>
                <a:schemeClr val="tx1">
                  <a:lumMod val="75000"/>
                  <a:lumOff val="25000"/>
                </a:schemeClr>
              </a:solidFill>
              <a:latin typeface="+mn-ea"/>
              <a:ea typeface="+mn-ea"/>
              <a:cs typeface="+mn-ea"/>
              <a:sym typeface="+mn-lt"/>
            </a:endParaRPr>
          </a:p>
        </p:txBody>
      </p:sp>
      <p:sp>
        <p:nvSpPr>
          <p:cNvPr id="10492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增长驱动因素：消费升级、包装需求的增加、技术进步等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4" name="标题 1"/>
          <p:cNvSpPr>
            <a:spLocks noGrp="1"/>
          </p:cNvSpPr>
          <p:nvPr>
            <p:ph type="title" idx="2"/>
            <p:custDataLst>
              <p:tags r:id="rId1"/>
            </p:custDataLst>
          </p:nvPr>
        </p:nvSpPr>
        <p:spPr>
          <a:xfrm>
            <a:off x="1336040" y="1631315"/>
            <a:ext cx="5967095" cy="3479165"/>
          </a:xfrm>
        </p:spPr>
        <p:txBody>
          <a:bodyPr/>
          <a:p>
            <a:r>
              <a:rPr altLang="en-US" lang="zh-CN"/>
              <a:t>市场结构</a:t>
            </a:r>
            <a:endParaRPr altLang="en-US" lang="zh-CN"/>
          </a:p>
        </p:txBody>
      </p:sp>
      <p:sp>
        <p:nvSpPr>
          <p:cNvPr id="1049286"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0" name="标题 2"/>
          <p:cNvSpPr>
            <a:spLocks noGrp="1"/>
          </p:cNvSpPr>
          <p:nvPr>
            <p:ph type="title" idx="2"/>
          </p:nvPr>
        </p:nvSpPr>
        <p:spPr/>
        <p:txBody>
          <a:bodyPr>
            <a:normAutofit fontScale="90000"/>
          </a:bodyPr>
          <a:p>
            <a:r>
              <a:rPr altLang="en-US" lang="zh-CN"/>
              <a:t>包装与印刷行业市场结构分析</a:t>
            </a:r>
            <a:endParaRPr altLang="en-US" lang="zh-CN"/>
          </a:p>
        </p:txBody>
      </p:sp>
      <p:sp>
        <p:nvSpPr>
          <p:cNvPr id="1049322"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区域分布：包装与印刷行业主要集中在沿海地区，其中XX、XX和XX是行业最为发达的地区。</a:t>
            </a:r>
            <a:endParaRPr altLang="zh-CN" dirty="0" lang="en-US">
              <a:solidFill>
                <a:schemeClr val="dk1">
                  <a:lumMod val="80000"/>
                  <a:lumOff val="20000"/>
                </a:schemeClr>
              </a:solidFill>
              <a:latin typeface="+mn-ea"/>
              <a:sym typeface="+mn-ea"/>
            </a:endParaRPr>
          </a:p>
        </p:txBody>
      </p:sp>
      <p:sp>
        <p:nvSpPr>
          <p:cNvPr id="1049330"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行业规模：2024年包装与印刷行业市场规模预计达到XX亿元，同比增长XX%。</a:t>
            </a:r>
            <a:endParaRPr altLang="en-US" dirty="0" sz="1600" lang="zh-CN">
              <a:solidFill>
                <a:schemeClr val="dk1">
                  <a:lumMod val="80000"/>
                  <a:lumOff val="20000"/>
                </a:schemeClr>
              </a:solidFill>
              <a:latin typeface="+mn-ea"/>
              <a:sym typeface="+mn-ea"/>
            </a:endParaRPr>
          </a:p>
        </p:txBody>
      </p:sp>
      <p:sp>
        <p:nvSpPr>
          <p:cNvPr id="1049338"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竞争格局：行业内企业数量众多，但市场份额较为集中，排名前XX%的企业占据了约XX%的市场份额。</a:t>
            </a:r>
            <a:endParaRPr altLang="en-US" dirty="0" lang="zh-CN">
              <a:solidFill>
                <a:schemeClr val="dk1">
                  <a:lumMod val="80000"/>
                  <a:lumOff val="20000"/>
                </a:schemeClr>
              </a:solidFill>
              <a:latin typeface="+mn-ea"/>
              <a:sym typeface="+mn-ea"/>
            </a:endParaRPr>
          </a:p>
        </p:txBody>
      </p:sp>
      <p:sp>
        <p:nvSpPr>
          <p:cNvPr id="1049346"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0"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产业链结构：包装与印刷行业上游主要为原材料供应商，下游则涉及多个领域，如食品、医药、电子产品等。</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6" name="标题 2"/>
          <p:cNvSpPr>
            <a:spLocks noGrp="1"/>
          </p:cNvSpPr>
          <p:nvPr>
            <p:ph type="title" idx="2"/>
          </p:nvPr>
        </p:nvSpPr>
        <p:spPr/>
        <p:txBody>
          <a:bodyPr>
            <a:normAutofit fontScale="90000"/>
          </a:bodyPr>
          <a:p>
            <a:r>
              <a:rPr altLang="en-US" lang="zh-CN"/>
              <a:t>包装与印刷行业主要企业市场份额</a:t>
            </a:r>
            <a:endParaRPr altLang="en-US" lang="zh-CN"/>
          </a:p>
        </p:txBody>
      </p:sp>
      <p:sp>
        <p:nvSpPr>
          <p:cNvPr id="1049388"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90"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92"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94"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96"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7"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8"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00"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02"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9"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4"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11"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13"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6"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08"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10"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15"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12"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17"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14"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19"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16"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18"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20"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22"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24" name="正文"/>
          <p:cNvSpPr txBox="1"/>
          <p:nvPr>
            <p:custDataLst>
              <p:tags r:id="rId26"/>
            </p:custDataLst>
          </p:nvPr>
        </p:nvSpPr>
        <p:spPr>
          <a:xfrm>
            <a:off x="608330" y="3760076"/>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宝洁公司：市场份额占比最大，达到25%</a:t>
            </a:r>
            <a:endParaRPr altLang="en-US" dirty="0" sz="1200" lang="zh-CN" spc="150">
              <a:solidFill>
                <a:schemeClr val="tx1">
                  <a:lumMod val="65000"/>
                  <a:lumOff val="35000"/>
                </a:schemeClr>
              </a:solidFill>
              <a:latin typeface="+mn-ea"/>
              <a:sym typeface="+mn-ea"/>
            </a:endParaRPr>
          </a:p>
        </p:txBody>
      </p:sp>
      <p:sp>
        <p:nvSpPr>
          <p:cNvPr id="1049426" name="正文"/>
          <p:cNvSpPr txBox="1"/>
          <p:nvPr>
            <p:custDataLst>
              <p:tags r:id="rId27"/>
            </p:custDataLst>
          </p:nvPr>
        </p:nvSpPr>
        <p:spPr>
          <a:xfrm>
            <a:off x="9419336" y="3760076"/>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欧莱雅公司：市场份额占比第四，达到10%</a:t>
            </a:r>
            <a:endParaRPr altLang="en-US" dirty="0" sz="1200" lang="zh-CN" spc="150">
              <a:solidFill>
                <a:schemeClr val="tx1">
                  <a:lumMod val="65000"/>
                  <a:lumOff val="35000"/>
                </a:schemeClr>
              </a:solidFill>
              <a:latin typeface="+mn-ea"/>
              <a:sym typeface="+mn-ea"/>
            </a:endParaRPr>
          </a:p>
        </p:txBody>
      </p:sp>
      <p:sp>
        <p:nvSpPr>
          <p:cNvPr id="1049428" name="正文"/>
          <p:cNvSpPr txBox="1"/>
          <p:nvPr>
            <p:custDataLst>
              <p:tags r:id="rId28"/>
            </p:custDataLst>
          </p:nvPr>
        </p:nvSpPr>
        <p:spPr>
          <a:xfrm>
            <a:off x="7063330" y="1636730"/>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高露洁公司：市场份额占比第三，达到15%</a:t>
            </a:r>
            <a:endParaRPr altLang="en-US" dirty="0" sz="1200" lang="zh-CN" spc="150">
              <a:solidFill>
                <a:schemeClr val="tx1">
                  <a:lumMod val="65000"/>
                  <a:lumOff val="35000"/>
                </a:schemeClr>
              </a:solidFill>
              <a:latin typeface="+mn-ea"/>
              <a:sym typeface="+mn-ea"/>
            </a:endParaRPr>
          </a:p>
        </p:txBody>
      </p:sp>
      <p:sp>
        <p:nvSpPr>
          <p:cNvPr id="1049430" name="正文"/>
          <p:cNvSpPr txBox="1"/>
          <p:nvPr>
            <p:custDataLst>
              <p:tags r:id="rId29"/>
            </p:custDataLst>
          </p:nvPr>
        </p:nvSpPr>
        <p:spPr>
          <a:xfrm>
            <a:off x="2964336" y="1636730"/>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联合利华：市场份额占比第二，达到20%</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4" name="标题 2"/>
          <p:cNvSpPr>
            <a:spLocks noGrp="1"/>
          </p:cNvSpPr>
          <p:nvPr>
            <p:ph type="title" idx="2"/>
          </p:nvPr>
        </p:nvSpPr>
        <p:spPr/>
        <p:txBody>
          <a:bodyPr>
            <a:normAutofit fontScale="90000"/>
          </a:bodyPr>
          <a:p>
            <a:r>
              <a:rPr altLang="en-US" lang="zh-CN"/>
              <a:t>包装与印刷行业市场集中度分析</a:t>
            </a:r>
            <a:endParaRPr altLang="en-US" lang="zh-CN"/>
          </a:p>
        </p:txBody>
      </p:sp>
      <p:sp>
        <p:nvSpPr>
          <p:cNvPr id="1049466"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前三大企业市场份额占比</a:t>
            </a:r>
            <a:endParaRPr altLang="en-US" dirty="0" sz="1200" lang="zh-CN" spc="150">
              <a:solidFill>
                <a:schemeClr val="tx1">
                  <a:lumMod val="65000"/>
                  <a:lumOff val="35000"/>
                </a:schemeClr>
              </a:solidFill>
              <a:latin typeface="+mn-ea"/>
              <a:sym typeface="+mn-ea"/>
            </a:endParaRPr>
          </a:p>
        </p:txBody>
      </p:sp>
      <p:sp>
        <p:nvSpPr>
          <p:cNvPr id="1049468"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市场集中度变化趋势</a:t>
            </a:r>
            <a:endParaRPr altLang="en-US" dirty="0" sz="1200" lang="zh-CN" spc="150">
              <a:solidFill>
                <a:schemeClr val="tx1">
                  <a:lumMod val="65000"/>
                  <a:lumOff val="35000"/>
                </a:schemeClr>
              </a:solidFill>
              <a:latin typeface="+mn-ea"/>
              <a:sym typeface="+mn-ea"/>
            </a:endParaRPr>
          </a:p>
        </p:txBody>
      </p:sp>
      <p:sp>
        <p:nvSpPr>
          <p:cNvPr id="1049470"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竞争格局分析</a:t>
            </a:r>
            <a:endParaRPr altLang="en-US" dirty="0" sz="1200" lang="zh-CN" spc="150">
              <a:solidFill>
                <a:schemeClr val="tx1">
                  <a:lumMod val="65000"/>
                  <a:lumOff val="35000"/>
                </a:schemeClr>
              </a:solidFill>
              <a:latin typeface="+mn-ea"/>
              <a:sym typeface="+mn-ea"/>
            </a:endParaRPr>
          </a:p>
        </p:txBody>
      </p:sp>
      <p:sp>
        <p:nvSpPr>
          <p:cNvPr id="1049472"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行业政策对市场集中度的影响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06" name="标题 1"/>
          <p:cNvSpPr>
            <a:spLocks noGrp="1"/>
          </p:cNvSpPr>
          <p:nvPr>
            <p:ph type="title" idx="2"/>
            <p:custDataLst>
              <p:tags r:id="rId1"/>
            </p:custDataLst>
          </p:nvPr>
        </p:nvSpPr>
        <p:spPr>
          <a:xfrm>
            <a:off x="1336040" y="1631315"/>
            <a:ext cx="5967095" cy="3479165"/>
          </a:xfrm>
        </p:spPr>
        <p:txBody>
          <a:bodyPr/>
          <a:p>
            <a:r>
              <a:rPr altLang="en-US" lang="zh-CN"/>
              <a:t>市场竞争格局</a:t>
            </a:r>
            <a:endParaRPr altLang="en-US" lang="zh-CN"/>
          </a:p>
        </p:txBody>
      </p:sp>
      <p:sp>
        <p:nvSpPr>
          <p:cNvPr id="1049508"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42" name="标题 2"/>
          <p:cNvSpPr>
            <a:spLocks noGrp="1"/>
          </p:cNvSpPr>
          <p:nvPr>
            <p:ph type="title" idx="2"/>
          </p:nvPr>
        </p:nvSpPr>
        <p:spPr/>
        <p:txBody>
          <a:bodyPr>
            <a:normAutofit fontScale="90000"/>
          </a:bodyPr>
          <a:p>
            <a:r>
              <a:rPr altLang="en-US" lang="zh-CN"/>
              <a:t>包装与印刷行业竞争格局分析</a:t>
            </a:r>
            <a:endParaRPr altLang="en-US" lang="zh-CN"/>
          </a:p>
        </p:txBody>
      </p:sp>
      <p:sp>
        <p:nvSpPr>
          <p:cNvPr id="1049544"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6"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8"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0"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2"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4"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6"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8"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主要竞争者分析：列举行业内主要竞争对手，分析其市场份额、优势和劣势。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竞争策略：分析行业内主要竞争对手的竞争策略，如价格战、产品差异化、市场定位等。</a:t>
            </a:r>
            <a:endParaRPr dirty="0" sz="2000" err="1">
              <a:solidFill>
                <a:schemeClr val="tx1">
                  <a:lumMod val="75000"/>
                  <a:lumOff val="25000"/>
                </a:schemeClr>
              </a:solidFill>
              <a:latin typeface="+mn-ea"/>
              <a:ea typeface="+mn-ea"/>
              <a:cs typeface="+mn-ea"/>
              <a:sym typeface="+mn-lt"/>
            </a:endParaRPr>
          </a:p>
        </p:txBody>
      </p:sp>
      <p:sp>
        <p:nvSpPr>
          <p:cNvPr id="1049564"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6"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8"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70"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2"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6"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8"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未来竞争格局预测：基于行业发展前景和竞争态势，预测未来竞争格局的变化趋势。</a:t>
            </a:r>
            <a:endParaRPr dirty="0" sz="2000" err="1">
              <a:solidFill>
                <a:schemeClr val="tx1">
                  <a:lumMod val="75000"/>
                  <a:lumOff val="25000"/>
                </a:schemeClr>
              </a:solidFill>
              <a:latin typeface="+mn-ea"/>
              <a:ea typeface="+mn-ea"/>
              <a:cs typeface="+mn-ea"/>
              <a:sym typeface="+mn-lt"/>
            </a:endParaRPr>
          </a:p>
        </p:txBody>
      </p:sp>
      <p:sp>
        <p:nvSpPr>
          <p:cNvPr id="10495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竞争格局变化：分析近年来竞争格局的变化趋势，如兼并、收购、新进入者等。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16" name="标题 2"/>
          <p:cNvSpPr>
            <a:spLocks noGrp="1"/>
          </p:cNvSpPr>
          <p:nvPr>
            <p:ph type="title" idx="2"/>
          </p:nvPr>
        </p:nvSpPr>
        <p:spPr/>
        <p:txBody>
          <a:bodyPr>
            <a:normAutofit fontScale="90000"/>
          </a:bodyPr>
          <a:p>
            <a:r>
              <a:rPr altLang="en-US" lang="zh-CN"/>
              <a:t>包装与印刷行业国际竞争格局</a:t>
            </a:r>
            <a:endParaRPr altLang="en-US" lang="zh-CN"/>
          </a:p>
        </p:txBody>
      </p:sp>
      <p:sp>
        <p:nvSpPr>
          <p:cNvPr id="1049618"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全球市场竞争格局：主要集中在欧美、亚洲地区，企业数量众多，但市场份额较为集中。</a:t>
            </a:r>
            <a:endParaRPr altLang="en-US" dirty="0" sz="1200" lang="zh-CN" spc="150">
              <a:solidFill>
                <a:schemeClr val="tx1">
                  <a:lumMod val="65000"/>
                  <a:lumOff val="35000"/>
                </a:schemeClr>
              </a:solidFill>
              <a:latin typeface="+mn-ea"/>
              <a:sym typeface="+mn-ea"/>
            </a:endParaRPr>
          </a:p>
        </p:txBody>
      </p:sp>
      <p:sp>
        <p:nvSpPr>
          <p:cNvPr id="1049620"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国际知名企业：如德国的Mondi、美国的International Paper和Smurfit Kappa等，在技术、品牌和市场占有率方面具有较大优势。</a:t>
            </a:r>
            <a:endParaRPr altLang="en-US" dirty="0" sz="1200" lang="zh-CN" spc="150">
              <a:solidFill>
                <a:schemeClr val="tx1">
                  <a:lumMod val="65000"/>
                  <a:lumOff val="35000"/>
                </a:schemeClr>
              </a:solidFill>
              <a:latin typeface="+mn-ea"/>
              <a:sym typeface="+mn-ea"/>
            </a:endParaRPr>
          </a:p>
        </p:txBody>
      </p:sp>
      <p:sp>
        <p:nvSpPr>
          <p:cNvPr id="1049622"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跨国企业在中国市场的竞争：随着中国包装与印刷行业的快速发展，越来越多的跨国企业进入中国市场，与中国本土企业展开竞争。</a:t>
            </a:r>
            <a:endParaRPr altLang="en-US" dirty="0" sz="1200" lang="zh-CN" spc="150">
              <a:solidFill>
                <a:schemeClr val="tx1">
                  <a:lumMod val="65000"/>
                  <a:lumOff val="35000"/>
                </a:schemeClr>
              </a:solidFill>
              <a:latin typeface="+mn-ea"/>
              <a:sym typeface="+mn-ea"/>
            </a:endParaRPr>
          </a:p>
        </p:txBody>
      </p:sp>
      <p:sp>
        <p:nvSpPr>
          <p:cNvPr id="1049624"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国际竞争格局的变化趋势：随着环保要求的提高和技术的不断进步，国际竞争格局将发生变化，绿色环保、智能化和定制化将成为竞争的重要方向。</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58" name="标题 2"/>
          <p:cNvSpPr>
            <a:spLocks noGrp="1"/>
          </p:cNvSpPr>
          <p:nvPr>
            <p:ph type="title" idx="2"/>
          </p:nvPr>
        </p:nvSpPr>
        <p:spPr/>
        <p:txBody>
          <a:bodyPr>
            <a:normAutofit fontScale="90000"/>
          </a:bodyPr>
          <a:p>
            <a:r>
              <a:rPr altLang="en-US" lang="zh-CN"/>
              <a:t>包装与印刷行业国内竞争格局</a:t>
            </a:r>
            <a:endParaRPr altLang="en-US" lang="zh-CN"/>
          </a:p>
        </p:txBody>
      </p:sp>
      <p:sp>
        <p:nvSpPr>
          <p:cNvPr id="1049660"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竞争策略：各企业采取不同的竞争策略，包括价格战、品质战、服务战等，以争夺市场份额</a:t>
            </a:r>
            <a:endParaRPr altLang="zh-CN" dirty="0" lang="en-US">
              <a:solidFill>
                <a:schemeClr val="dk1">
                  <a:lumMod val="80000"/>
                  <a:lumOff val="20000"/>
                </a:schemeClr>
              </a:solidFill>
              <a:latin typeface="+mn-ea"/>
              <a:sym typeface="+mn-ea"/>
            </a:endParaRPr>
          </a:p>
        </p:txBody>
      </p:sp>
      <p:sp>
        <p:nvSpPr>
          <p:cNvPr id="1049668"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主要竞争者：国内大型包装印刷企业</a:t>
            </a:r>
            <a:endParaRPr altLang="en-US" dirty="0" sz="1600" lang="zh-CN">
              <a:solidFill>
                <a:schemeClr val="dk1">
                  <a:lumMod val="80000"/>
                  <a:lumOff val="20000"/>
                </a:schemeClr>
              </a:solidFill>
              <a:latin typeface="+mn-ea"/>
              <a:sym typeface="+mn-ea"/>
            </a:endParaRPr>
          </a:p>
        </p:txBody>
      </p:sp>
      <p:sp>
        <p:nvSpPr>
          <p:cNvPr id="1049676"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市场份额：各企业市场份额相对稳定，但有部分企业通过技术创新和差异化战略逐渐扩大市场份额</a:t>
            </a:r>
            <a:endParaRPr altLang="en-US" dirty="0" lang="zh-CN">
              <a:solidFill>
                <a:schemeClr val="dk1">
                  <a:lumMod val="80000"/>
                  <a:lumOff val="20000"/>
                </a:schemeClr>
              </a:solidFill>
              <a:latin typeface="+mn-ea"/>
              <a:sym typeface="+mn-ea"/>
            </a:endParaRPr>
          </a:p>
        </p:txBody>
      </p:sp>
      <p:sp>
        <p:nvSpPr>
          <p:cNvPr id="1049684"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0"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行业政策：政府对包装印刷行业的政策支持和监管力度对市场竞争格局产生一定影响</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4" name="标题 1"/>
          <p:cNvSpPr>
            <a:spLocks noGrp="1"/>
          </p:cNvSpPr>
          <p:nvPr>
            <p:ph type="title" idx="2"/>
            <p:custDataLst>
              <p:tags r:id="rId1"/>
            </p:custDataLst>
          </p:nvPr>
        </p:nvSpPr>
        <p:spPr>
          <a:xfrm>
            <a:off x="1336040" y="1631315"/>
            <a:ext cx="5967095" cy="3479165"/>
          </a:xfrm>
        </p:spPr>
        <p:txBody>
          <a:bodyPr/>
          <a:p>
            <a:r>
              <a:rPr altLang="en-US" lang="zh-CN"/>
              <a:t>市场趋势与机遇</a:t>
            </a:r>
            <a:endParaRPr altLang="en-US" lang="zh-CN"/>
          </a:p>
        </p:txBody>
      </p:sp>
      <p:sp>
        <p:nvSpPr>
          <p:cNvPr id="1049726"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60" name="标题 2"/>
          <p:cNvSpPr>
            <a:spLocks noGrp="1"/>
          </p:cNvSpPr>
          <p:nvPr>
            <p:ph type="title" idx="2"/>
          </p:nvPr>
        </p:nvSpPr>
        <p:spPr/>
        <p:txBody>
          <a:bodyPr>
            <a:normAutofit fontScale="90000"/>
          </a:bodyPr>
          <a:p>
            <a:r>
              <a:rPr altLang="en-US" lang="zh-CN"/>
              <a:t>包装与印刷行业市场趋势分析</a:t>
            </a:r>
            <a:endParaRPr altLang="en-US" lang="zh-CN"/>
          </a:p>
        </p:txBody>
      </p:sp>
      <p:sp>
        <p:nvSpPr>
          <p:cNvPr id="1049762"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64"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66"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数字化转型加速：随着技术的进步，越来越多的企业开始采用数字化印刷技术，提高生产效率和品质。</a:t>
            </a:r>
            <a:endParaRPr altLang="en-US" dirty="0" sz="2000" lang="zh-CN" spc="200">
              <a:solidFill>
                <a:schemeClr val="tx1">
                  <a:lumMod val="85000"/>
                  <a:lumOff val="15000"/>
                </a:schemeClr>
              </a:solidFill>
              <a:latin typeface="+mn-ea"/>
              <a:sym typeface="+mn-ea"/>
            </a:endParaRPr>
          </a:p>
        </p:txBody>
      </p:sp>
      <p:sp>
        <p:nvSpPr>
          <p:cNvPr id="1049768"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70"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72" name="文本框 34"/>
          <p:cNvSpPr txBox="1"/>
          <p:nvPr>
            <p:custDataLst>
              <p:tags r:id="rId6"/>
            </p:custDataLst>
          </p:nvPr>
        </p:nvSpPr>
        <p:spPr>
          <a:xfrm>
            <a:off x="3557953" y="2261504"/>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可持续发展成为主流：消费者和品牌对环保的要求越来越高，推动包装印刷行业向环保、可持续的方向发展。</a:t>
            </a:r>
            <a:endParaRPr altLang="en-US" dirty="0" sz="2000" lang="zh-CN" spc="200">
              <a:solidFill>
                <a:schemeClr val="tx1">
                  <a:lumMod val="85000"/>
                  <a:lumOff val="15000"/>
                </a:schemeClr>
              </a:solidFill>
              <a:latin typeface="+mn-ea"/>
              <a:sym typeface="+mn-ea"/>
            </a:endParaRPr>
          </a:p>
        </p:txBody>
      </p:sp>
      <p:sp>
        <p:nvSpPr>
          <p:cNvPr id="1049774"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76"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78" name="文本框 5"/>
          <p:cNvSpPr txBox="1"/>
          <p:nvPr>
            <p:custDataLst>
              <p:tags r:id="rId9"/>
            </p:custDataLst>
          </p:nvPr>
        </p:nvSpPr>
        <p:spPr>
          <a:xfrm>
            <a:off x="6349425" y="2261504"/>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个性化与定制化需求增长：随着消费者需求的多样化，包装印刷企业需要提供更多个性化的定制服务，满足不同客户的需求。</a:t>
            </a:r>
            <a:endParaRPr altLang="en-US" dirty="0" sz="2000" lang="zh-CN" spc="200">
              <a:solidFill>
                <a:schemeClr val="tx1">
                  <a:lumMod val="85000"/>
                  <a:lumOff val="15000"/>
                </a:schemeClr>
              </a:solidFill>
              <a:latin typeface="+mn-ea"/>
              <a:sym typeface="+mn-ea"/>
            </a:endParaRPr>
          </a:p>
        </p:txBody>
      </p:sp>
      <p:sp>
        <p:nvSpPr>
          <p:cNvPr id="1049780"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82"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84" name="文本框 10"/>
          <p:cNvSpPr txBox="1"/>
          <p:nvPr>
            <p:custDataLst>
              <p:tags r:id="rId12"/>
            </p:custDataLst>
          </p:nvPr>
        </p:nvSpPr>
        <p:spPr>
          <a:xfrm>
            <a:off x="9141531" y="2261504"/>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跨界合作与创新：包装印刷企业需要与其他行业进行合作，共同开发新的产品和服务，拓展市场空间。</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18" name="标题 2"/>
          <p:cNvSpPr>
            <a:spLocks noGrp="1"/>
          </p:cNvSpPr>
          <p:nvPr>
            <p:ph type="title" idx="2"/>
          </p:nvPr>
        </p:nvSpPr>
        <p:spPr/>
        <p:txBody>
          <a:bodyPr>
            <a:normAutofit fontScale="90000"/>
          </a:bodyPr>
          <a:p>
            <a:r>
              <a:rPr altLang="en-US" lang="zh-CN"/>
              <a:t>包装与印刷行业市场机遇分析</a:t>
            </a:r>
            <a:endParaRPr altLang="en-US" lang="zh-CN"/>
          </a:p>
        </p:txBody>
      </p:sp>
      <p:sp>
        <p:nvSpPr>
          <p:cNvPr id="1049820"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2"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数字化转型：随着消费者对个性化产品的需求增加，数字化印刷技术为包装印刷企业提供了新的机遇。</a:t>
            </a:r>
            <a:endParaRPr altLang="en-US" dirty="0" sz="2000" lang="zh-CN" spc="150">
              <a:solidFill>
                <a:schemeClr val="tx1">
                  <a:lumMod val="75000"/>
                  <a:lumOff val="25000"/>
                </a:schemeClr>
              </a:solidFill>
              <a:latin typeface="+mn-ea"/>
              <a:sym typeface="+mn-ea"/>
            </a:endParaRPr>
          </a:p>
        </p:txBody>
      </p:sp>
      <p:sp>
        <p:nvSpPr>
          <p:cNvPr id="1049824"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6"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8"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9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可持续发展：环保意识的提高使得可降解、可回收的包装材料成为市场新宠，为企业提供了新的商机。</a:t>
            </a:r>
            <a:endParaRPr altLang="en-US" dirty="0" sz="2000" lang="zh-CN" spc="150">
              <a:solidFill>
                <a:schemeClr val="tx1">
                  <a:lumMod val="75000"/>
                  <a:lumOff val="25000"/>
                </a:schemeClr>
              </a:solidFill>
              <a:latin typeface="+mn-ea"/>
              <a:sym typeface="+mn-ea"/>
            </a:endParaRPr>
          </a:p>
        </p:txBody>
      </p:sp>
      <p:sp>
        <p:nvSpPr>
          <p:cNvPr id="1049830"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32"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4"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9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智能包装：通过将技术与包装相结合，实现智能跟踪、智能识别等功能，满足电商、物流等行业的特殊需求。</a:t>
            </a:r>
            <a:endParaRPr altLang="en-US" dirty="0" sz="2000" lang="zh-CN" spc="150">
              <a:solidFill>
                <a:schemeClr val="tx1">
                  <a:lumMod val="75000"/>
                  <a:lumOff val="25000"/>
                </a:schemeClr>
              </a:solidFill>
              <a:latin typeface="+mn-ea"/>
              <a:sym typeface="+mn-ea"/>
            </a:endParaRPr>
          </a:p>
        </p:txBody>
      </p:sp>
      <p:sp>
        <p:nvSpPr>
          <p:cNvPr id="1049836"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38"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0"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新兴市场：随着全球化的加速，新兴市场对包装的需求持续增长，为行业提供了广阔的发展空间。</a:t>
            </a:r>
            <a:endParaRPr altLang="en-US" dirty="0" sz="2000" lang="zh-CN" spc="150">
              <a:solidFill>
                <a:schemeClr val="tx1">
                  <a:lumMod val="75000"/>
                  <a:lumOff val="25000"/>
                </a:schemeClr>
              </a:solidFill>
              <a:latin typeface="+mn-ea"/>
              <a:sym typeface="+mn-ea"/>
            </a:endParaRPr>
          </a:p>
        </p:txBody>
      </p:sp>
      <p:sp>
        <p:nvSpPr>
          <p:cNvPr id="1049842"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76" name="标题 2"/>
          <p:cNvSpPr>
            <a:spLocks noGrp="1"/>
          </p:cNvSpPr>
          <p:nvPr>
            <p:ph type="title" idx="2"/>
          </p:nvPr>
        </p:nvSpPr>
        <p:spPr/>
        <p:txBody>
          <a:bodyPr>
            <a:normAutofit fontScale="90000"/>
          </a:bodyPr>
          <a:p>
            <a:r>
              <a:rPr altLang="en-US" lang="zh-CN"/>
              <a:t>包装与印刷行业技术创新趋势</a:t>
            </a:r>
            <a:endParaRPr altLang="en-US" lang="zh-CN"/>
          </a:p>
        </p:txBody>
      </p:sp>
      <p:sp>
        <p:nvSpPr>
          <p:cNvPr id="1049878"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80"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82"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84"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86"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88"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90"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2"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94"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智能包装：可追踪、可识别和可互动的包装解决方案</a:t>
            </a:r>
            <a:endParaRPr altLang="en-US" dirty="0" sz="2400" lang="zh-CN">
              <a:latin typeface="+mn-ea"/>
              <a:ea typeface="+mn-ea"/>
            </a:endParaRPr>
          </a:p>
        </p:txBody>
      </p:sp>
      <p:sp>
        <p:nvSpPr>
          <p:cNvPr id="1049896"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3D打印技术：个性化定制和生产复杂结构</a:t>
            </a:r>
            <a:endParaRPr altLang="en-US" dirty="0" sz="2400" lang="zh-CN">
              <a:latin typeface="+mn-ea"/>
              <a:ea typeface="+mn-ea"/>
            </a:endParaRPr>
          </a:p>
        </p:txBody>
      </p:sp>
      <p:sp>
        <p:nvSpPr>
          <p:cNvPr id="1049898"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数字化印刷技术：提高生产效率和降低成本</a:t>
            </a:r>
            <a:endParaRPr altLang="en-US" dirty="0" sz="2400" lang="zh-CN">
              <a:latin typeface="+mn-ea"/>
              <a:ea typeface="+mn-ea"/>
            </a:endParaRPr>
          </a:p>
        </p:txBody>
      </p:sp>
      <p:sp>
        <p:nvSpPr>
          <p:cNvPr id="1049900"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环保包装材料：可持续发展和减少环境污染</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34" name="标题 1"/>
          <p:cNvSpPr>
            <a:spLocks noGrp="1"/>
          </p:cNvSpPr>
          <p:nvPr>
            <p:ph type="title" idx="2"/>
            <p:custDataLst>
              <p:tags r:id="rId1"/>
            </p:custDataLst>
          </p:nvPr>
        </p:nvSpPr>
        <p:spPr>
          <a:xfrm>
            <a:off x="1336040" y="1631315"/>
            <a:ext cx="5967095" cy="3479165"/>
          </a:xfrm>
        </p:spPr>
        <p:txBody>
          <a:bodyPr/>
          <a:p>
            <a:r>
              <a:rPr altLang="en-US" lang="zh-CN"/>
              <a:t>主要企业分析</a:t>
            </a:r>
            <a:endParaRPr altLang="en-US" lang="zh-CN"/>
          </a:p>
        </p:txBody>
      </p:sp>
      <p:sp>
        <p:nvSpPr>
          <p:cNvPr id="1049936"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70" name="标题 2"/>
          <p:cNvSpPr>
            <a:spLocks noGrp="1"/>
          </p:cNvSpPr>
          <p:nvPr>
            <p:ph type="title" idx="2"/>
          </p:nvPr>
        </p:nvSpPr>
        <p:spPr/>
        <p:txBody>
          <a:bodyPr>
            <a:normAutofit fontScale="90000"/>
          </a:bodyPr>
          <a:p>
            <a:r>
              <a:rPr altLang="en-US" lang="zh-CN"/>
              <a:t>国际主要企业分析</a:t>
            </a:r>
            <a:endParaRPr altLang="en-US" lang="zh-CN"/>
          </a:p>
        </p:txBody>
      </p:sp>
      <p:sp>
        <p:nvSpPr>
          <p:cNvPr id="1049972"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8"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联合利华：全球领先的消费品公司之一，在包装和印刷方面也有较强的实力。</a:t>
            </a:r>
            <a:endParaRPr altLang="zh-CN" dirty="0" lang="en-US">
              <a:solidFill>
                <a:schemeClr val="dk1">
                  <a:lumMod val="80000"/>
                  <a:lumOff val="20000"/>
                </a:schemeClr>
              </a:solidFill>
              <a:latin typeface="+mn-ea"/>
              <a:sym typeface="+mn-ea"/>
            </a:endParaRPr>
          </a:p>
        </p:txBody>
      </p:sp>
      <p:sp>
        <p:nvSpPr>
          <p:cNvPr id="1049980"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雀巢：全球最大的食品和饮料公司之一，在包装和印刷方面也有重要布局。</a:t>
            </a:r>
            <a:endParaRPr altLang="en-US" dirty="0" lang="zh-CN">
              <a:solidFill>
                <a:schemeClr val="dk1">
                  <a:lumMod val="80000"/>
                  <a:lumOff val="20000"/>
                </a:schemeClr>
              </a:solidFill>
              <a:latin typeface="+mn-ea"/>
              <a:sym typeface="+mn-ea"/>
            </a:endParaRPr>
          </a:p>
        </p:txBody>
      </p:sp>
      <p:sp>
        <p:nvSpPr>
          <p:cNvPr id="1049988"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0"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宝洁：全球最大的消费品公司之一，其包装和印刷业务占据市场领先地位。</a:t>
            </a:r>
            <a:endParaRPr altLang="en-US" dirty="0" lang="zh-CN">
              <a:solidFill>
                <a:schemeClr val="dk1">
                  <a:lumMod val="80000"/>
                  <a:lumOff val="20000"/>
                </a:schemeClr>
              </a:solidFill>
              <a:latin typeface="+mn-ea"/>
              <a:sym typeface="+mn-ea"/>
            </a:endParaRPr>
          </a:p>
        </p:txBody>
      </p:sp>
      <p:sp>
        <p:nvSpPr>
          <p:cNvPr id="1049996"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欧莱雅：全球最大的化妆品公司之一，其包装和印刷业务也具有较高的市场份额。</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36" name="标题 2"/>
          <p:cNvSpPr>
            <a:spLocks noGrp="1"/>
          </p:cNvSpPr>
          <p:nvPr>
            <p:ph type="title" idx="2"/>
          </p:nvPr>
        </p:nvSpPr>
        <p:spPr/>
        <p:txBody>
          <a:bodyPr>
            <a:normAutofit fontScale="90000"/>
          </a:bodyPr>
          <a:p>
            <a:r>
              <a:rPr altLang="en-US" lang="zh-CN"/>
              <a:t>中国主要企业分析</a:t>
            </a:r>
            <a:endParaRPr altLang="en-US" lang="zh-CN"/>
          </a:p>
        </p:txBody>
      </p:sp>
      <p:sp>
        <p:nvSpPr>
          <p:cNvPr id="1050038"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4"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裕同科技：裕同科技是国内领先的包装企业之一，其产品线涵盖了纸制品、塑料制品等多个领域。公司注重研发和设计，不断推出创新的产品和服务，以满足客户的需求。</a:t>
            </a:r>
            <a:endParaRPr altLang="zh-CN" dirty="0" lang="en-US">
              <a:solidFill>
                <a:schemeClr val="dk1">
                  <a:lumMod val="80000"/>
                  <a:lumOff val="20000"/>
                </a:schemeClr>
              </a:solidFill>
              <a:latin typeface="+mn-ea"/>
              <a:sym typeface="+mn-ea"/>
            </a:endParaRPr>
          </a:p>
        </p:txBody>
      </p:sp>
      <p:sp>
        <p:nvSpPr>
          <p:cNvPr id="1050046"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2"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永道集团：作为国内领先的包装与印刷企业，永道集团在2024年占据了较大的市场份额，其产品线涵盖了各类包装材料和印刷品，技术实力和市场竞争力均较强。</a:t>
            </a:r>
            <a:endParaRPr altLang="en-US" dirty="0" lang="zh-CN">
              <a:solidFill>
                <a:schemeClr val="dk1">
                  <a:lumMod val="80000"/>
                  <a:lumOff val="20000"/>
                </a:schemeClr>
              </a:solidFill>
              <a:latin typeface="+mn-ea"/>
              <a:sym typeface="+mn-ea"/>
            </a:endParaRPr>
          </a:p>
        </p:txBody>
      </p:sp>
      <p:sp>
        <p:nvSpPr>
          <p:cNvPr id="1050054"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0"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中荣印刷：中荣印刷是国内知名的包装印刷企业之一，其产品在市场上具有一定的影响力。公司注重技术创新和品质管理，拥有先进的生产设备和工艺技术。</a:t>
            </a:r>
            <a:endParaRPr altLang="en-US" dirty="0" lang="zh-CN">
              <a:solidFill>
                <a:schemeClr val="dk1">
                  <a:lumMod val="80000"/>
                  <a:lumOff val="20000"/>
                </a:schemeClr>
              </a:solidFill>
              <a:latin typeface="+mn-ea"/>
              <a:sym typeface="+mn-ea"/>
            </a:endParaRPr>
          </a:p>
        </p:txBody>
      </p:sp>
      <p:sp>
        <p:nvSpPr>
          <p:cNvPr id="1050062"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6"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8"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美盈森环保包装：美盈森环保包装是国内领先的环保包装企业之一，其产品以环保、可回收为主要特点。公司注重研发和设计，不断推出创新的产品和服务，以满足客户的需求。</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02" name="标题 2"/>
          <p:cNvSpPr>
            <a:spLocks noGrp="1"/>
          </p:cNvSpPr>
          <p:nvPr>
            <p:ph type="title" idx="2"/>
          </p:nvPr>
        </p:nvSpPr>
        <p:spPr/>
        <p:txBody>
          <a:bodyPr>
            <a:normAutofit fontScale="90000"/>
          </a:bodyPr>
          <a:p>
            <a:r>
              <a:rPr altLang="en-US" lang="zh-CN"/>
              <a:t>企业成功案例分析</a:t>
            </a:r>
            <a:endParaRPr altLang="en-US" lang="zh-CN"/>
          </a:p>
        </p:txBody>
      </p:sp>
      <p:sp>
        <p:nvSpPr>
          <p:cNvPr id="1050104"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案例一：某包装印刷企业通过技术创新和产品升级，成功开拓了高端市场，实现了快速增长。</a:t>
            </a:r>
            <a:endParaRPr altLang="en-US" dirty="0" sz="1200" lang="zh-CN" spc="150">
              <a:solidFill>
                <a:schemeClr val="tx1">
                  <a:lumMod val="85000"/>
                  <a:lumOff val="15000"/>
                </a:schemeClr>
              </a:solidFill>
              <a:latin typeface="+mn-ea"/>
              <a:sym typeface="+mn-ea"/>
            </a:endParaRPr>
          </a:p>
        </p:txBody>
      </p:sp>
      <p:sp>
        <p:nvSpPr>
          <p:cNvPr id="1050106"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8"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0"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案例二：某印刷企业通过精准的市场定位和品牌建设，在竞争激烈的市场中脱颖而出，成为行业内的佼佼者。</a:t>
            </a:r>
            <a:endParaRPr altLang="en-US" dirty="0" sz="1200" lang="zh-CN" spc="150">
              <a:solidFill>
                <a:schemeClr val="tx1">
                  <a:lumMod val="85000"/>
                  <a:lumOff val="15000"/>
                </a:schemeClr>
              </a:solidFill>
              <a:latin typeface="+mn-ea"/>
              <a:sym typeface="+mn-ea"/>
            </a:endParaRPr>
          </a:p>
        </p:txBody>
      </p:sp>
      <p:sp>
        <p:nvSpPr>
          <p:cNvPr id="1050112"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4"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6"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案例三：某包装企业通过多元化发展和跨界合作，成功拓展了业务范围，提升了企业竞争力。</a:t>
            </a:r>
            <a:endParaRPr altLang="en-US" dirty="0" sz="1200" lang="zh-CN" spc="150">
              <a:solidFill>
                <a:schemeClr val="tx1">
                  <a:lumMod val="85000"/>
                  <a:lumOff val="15000"/>
                </a:schemeClr>
              </a:solidFill>
              <a:latin typeface="+mn-ea"/>
              <a:sym typeface="+mn-ea"/>
            </a:endParaRPr>
          </a:p>
        </p:txBody>
      </p:sp>
      <p:sp>
        <p:nvSpPr>
          <p:cNvPr id="1050118"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0"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2"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案例四：某印刷企业通过优化供应链管理和降低成本，提高了生产效率和产品质量，赢得了市场份额。</a:t>
            </a:r>
            <a:endParaRPr altLang="en-US" dirty="0" sz="1200" lang="zh-CN" spc="150">
              <a:solidFill>
                <a:schemeClr val="tx1">
                  <a:lumMod val="85000"/>
                  <a:lumOff val="15000"/>
                </a:schemeClr>
              </a:solidFill>
              <a:latin typeface="+mn-ea"/>
              <a:sym typeface="+mn-ea"/>
            </a:endParaRPr>
          </a:p>
        </p:txBody>
      </p:sp>
      <p:sp>
        <p:nvSpPr>
          <p:cNvPr id="1050124"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6"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60"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162" name="文本占位符 2"/>
          <p:cNvSpPr>
            <a:spLocks noGrp="1"/>
          </p:cNvSpPr>
          <p:nvPr>
            <p:ph type="body" idx="2"/>
            <p:custDataLst>
              <p:tags r:id="rId2"/>
            </p:custDataLst>
          </p:nvPr>
        </p:nvSpPr>
        <p:spPr>
          <a:xfrm>
            <a:off x="1182370" y="4164965"/>
            <a:ext cx="1770380" cy="427355"/>
          </a:xfrm>
        </p:spPr>
        <p:txBody>
          <a:bodyPr/>
          <a:p>
            <a:r>
              <a:rPr altLang="en-US" lang="zh-CN"/>
              <a:t>汇报人：XX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3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3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9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9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4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44.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8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32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326.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7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73.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2024-01-05T06:26:12Z</dcterms:created>
  <dcterms:modified xsi:type="dcterms:W3CDTF">2024-01-05T06:26:12Z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f38e1b75711a44b69f99e62ef91db28f_21</vt:lpwstr>
  </property>
</Properties>
</file>