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8" r:id="rId5"/>
    <p:sldId id="272" r:id="rId6"/>
    <p:sldId id="275" r:id="rId7"/>
    <p:sldId id="281" r:id="rId9"/>
    <p:sldId id="284" r:id="rId10"/>
    <p:sldId id="287" r:id="rId11"/>
    <p:sldId id="290" r:id="rId12"/>
    <p:sldId id="296" r:id="rId14"/>
    <p:sldId id="299" r:id="rId15"/>
    <p:sldId id="302" r:id="rId16"/>
    <p:sldId id="305" r:id="rId17"/>
    <p:sldId id="311" r:id="rId19"/>
    <p:sldId id="314" r:id="rId20"/>
    <p:sldId id="317" r:id="rId21"/>
    <p:sldId id="320" r:id="rId22"/>
    <p:sldId id="326" r:id="rId24"/>
    <p:sldId id="329" r:id="rId25"/>
    <p:sldId id="332" r:id="rId26"/>
    <p:sldId id="335" r:id="rId27"/>
    <p:sldId id="341" r:id="rId29"/>
    <p:sldId id="344" r:id="rId30"/>
    <p:sldId id="347" r:id="rId31"/>
    <p:sldId id="350" r:id="rId32"/>
    <p:sldId id="356" r:id="rId34"/>
    <p:sldId id="359" r:id="rId35"/>
    <p:sldId id="362" r:id="rId36"/>
    <p:sldId id="366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tags" Target="../tags/tag262.xml"/><Relationship Id="rId18" Type="http://schemas.openxmlformats.org/officeDocument/2006/relationships/tags" Target="../tags/tag263.xml"/><Relationship Id="rId19" Type="http://schemas.openxmlformats.org/officeDocument/2006/relationships/tags" Target="../tags/tag264.xml"/><Relationship Id="rId20" Type="http://schemas.openxmlformats.org/officeDocument/2006/relationships/tags" Target="../tags/tag265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企业管理中的信息安全与数据保护策略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信息安全与数据保护策略的制定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信息安全与数据保护的措施实施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信息安全与数据保护的监控与评估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信息安全与数据保护的持续改进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信息安全与数据保护的重要性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信息安全与数据保护的重要性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保护企业核心信息资产</a:t>
            </a:r>
            <a:endParaRPr altLang="en-US" lang="zh-CN"/>
          </a:p>
        </p:txBody>
      </p:sp>
      <p:sp>
        <p:nvSpPr>
          <p:cNvPr id="10489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定义：核心信息资产是企业最重要的资产之一，包括商业秘密、客户信息、产品设计等。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重要性：核心信息资产是企业竞争优势和盈利能力的关键，一旦泄露或丢失，将对企业的生存和发展造成严重影响。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威胁：黑客攻击、内部泄露、意外删除等都可能对核心信息资产造成威胁。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保护措施：采取加密、访问控制、备份等措施，确保核心信息资产的安全和完整。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维护企业声誉和客户信任</a:t>
            </a:r>
            <a:endParaRPr altLang="en-US" lang="zh-CN"/>
          </a:p>
        </p:txBody>
      </p:sp>
      <p:sp>
        <p:nvSpPr>
          <p:cNvPr id="104899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增强客户信任：通过保护客户数据，增强客户对企业的信任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保护客户数据：确保客户数据的安全，避免泄露和损失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维护企业声誉：避免因信息安全问题导致的负面影响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提升企业竞争力：确保信息安全，提高企业在市场中的竞争力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遵守法律法规和行业规范</a:t>
            </a:r>
            <a:endParaRPr altLang="en-US" lang="zh-CN"/>
          </a:p>
        </p:txBody>
      </p:sp>
      <p:sp>
        <p:nvSpPr>
          <p:cNvPr id="10490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遵循国际标准，提高企业信息安全与数据保护水平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定期进行合规性检查，确保企业信息安全与数据保护始终符合法规要求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遵守国家法律法规，确保企业信息安全与数据保护合法合规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遵守行业规范，提升企业形象和信誉度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信息安全与数据保护策略的制定</a:t>
            </a:r>
            <a:endParaRPr altLang="en-US" dirty="0" lang="zh-CN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明确信息安全的战略目标</a:t>
            </a:r>
            <a:endParaRPr altLang="en-US" lang="zh-CN"/>
          </a:p>
        </p:txBody>
      </p:sp>
      <p:sp>
        <p:nvSpPr>
          <p:cNvPr id="104918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制定实现信息安全战略目标的措施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9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确定信息安全的战略重点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制定信息安全的战略目标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0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确定信息安全的战略地位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制定详细的数据保护计划</a:t>
            </a:r>
            <a:endParaRPr altLang="en-US" lang="zh-CN"/>
          </a:p>
        </p:txBody>
      </p:sp>
      <p:sp>
        <p:nvSpPr>
          <p:cNvPr id="1049242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6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0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4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8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定期评估和更新数据保护计划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64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确定数据保护策略和措施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66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建立数据保护流程和制度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68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确定数据保护范围和目标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70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制定数据分类和分级标准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确定关键业务和敏感数据</a:t>
            </a:r>
            <a:endParaRPr altLang="en-US" lang="zh-CN"/>
          </a:p>
        </p:txBody>
      </p:sp>
      <p:sp>
        <p:nvSpPr>
          <p:cNvPr id="104930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识别关键业务和敏感数据：明确企业的核心业务和重要数据，以及涉及的敏感信息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确定数据保护级别：根据数据的敏感程度和业务影响，确定相应的数据保护级别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制定数据保护策略：针对不同级别的数据，制定相应的数据保护策略，包括访问控制、加密、备份等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定期审查和更新：定期审查和更新数据保护策略，以适应业务发展和数据变化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信息安全与数据保护的措施实施</a:t>
            </a:r>
            <a:endParaRPr altLang="en-US" dirty="0" lang="zh-CN"/>
          </a:p>
        </p:txBody>
      </p:sp>
      <p:sp>
        <p:nvSpPr>
          <p:cNvPr id="10493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强化员工信息安全意识培训</a:t>
            </a:r>
            <a:endParaRPr altLang="en-US" lang="zh-CN"/>
          </a:p>
        </p:txBody>
      </p:sp>
      <p:sp>
        <p:nvSpPr>
          <p:cNvPr id="10494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培训方式：采用线上或线下培训，包括讲座、案例分析、模拟演练等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培训内容：介绍信息安全与数据保护的重要性，提高员工对信息安全的认知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培训效果评估：通过考试、问卷调查等方式评估培训效果，确保员工掌握信息安全知识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持续培训：定期开展信息安全意识培训，确保员工随时掌握最新的信息安全知识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建立完善的信息安全管理制度</a:t>
            </a:r>
            <a:endParaRPr altLang="en-US" lang="zh-CN"/>
          </a:p>
        </p:txBody>
      </p:sp>
      <p:sp>
        <p:nvSpPr>
          <p:cNvPr id="104946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设立专门的信息安全机构：负责信息安全管理和监督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制定信息安全政策：明确信息安全目标和原则，规范员工行为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建立信息安全培训机制：提高员工信息安全意识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定期进行信息安全检查：及时发现和解决潜在的安全风险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采用先进的信息安全技术和工具</a:t>
            </a:r>
            <a:endParaRPr altLang="en-US" lang="zh-CN"/>
          </a:p>
        </p:txBody>
      </p:sp>
      <p:sp>
        <p:nvSpPr>
          <p:cNvPr id="104951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加密技术：采用数据加密技术，保护数据传输和存储的安全性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防火墙技术：设置防火墙，防止未经授权的访问和攻击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入侵检测技术：实时监测网络流量，发现异常行为并及时报警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安全审计技术：对系统操作进行记录和分析，发现潜在的安全风险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信息安全与数据保护的监控与评估</a:t>
            </a:r>
            <a:endParaRPr altLang="en-US" dirty="0" lang="zh-CN"/>
          </a:p>
        </p:txBody>
      </p:sp>
      <p:sp>
        <p:nvSpPr>
          <p:cNvPr id="10495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定期进行信息安全风险评估</a:t>
            </a:r>
            <a:endParaRPr altLang="en-US" lang="zh-CN"/>
          </a:p>
        </p:txBody>
      </p:sp>
      <p:sp>
        <p:nvSpPr>
          <p:cNvPr id="10496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建立完善的信息安全监控机制，及时发现和处理安全事件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定期评估信息安全风险，识别潜在的安全威胁和漏洞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制定相应的风险应对策略，降低信息安全风险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对信息安全风险评估结果进行总结和分析，不断完善信息安全策略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监控和检测潜在的安全威胁</a:t>
            </a:r>
            <a:endParaRPr altLang="en-US" lang="zh-CN"/>
          </a:p>
        </p:txBody>
      </p:sp>
      <p:sp>
        <p:nvSpPr>
          <p:cNvPr id="1049700" name="矩形: 圆角 44"/>
          <p:cNvSpPr/>
          <p:nvPr>
            <p:custDataLst>
              <p:tags r:id="rId1"/>
            </p:custDataLst>
          </p:nvPr>
        </p:nvSpPr>
        <p:spPr>
          <a:xfrm>
            <a:off x="838200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3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000034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02" name="标题"/>
          <p:cNvSpPr txBox="1"/>
          <p:nvPr>
            <p:custDataLst>
              <p:tags r:id="rId3"/>
            </p:custDataLst>
          </p:nvPr>
        </p:nvSpPr>
        <p:spPr>
          <a:xfrm>
            <a:off x="963096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04" name="正文"/>
          <p:cNvSpPr txBox="1"/>
          <p:nvPr>
            <p:custDataLst>
              <p:tags r:id="rId4"/>
            </p:custDataLst>
          </p:nvPr>
        </p:nvSpPr>
        <p:spPr>
          <a:xfrm>
            <a:off x="2077408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监控和检测网络攻击：通过入侵检测系统（IDS）和防火墙等工具，实时监测网络流量和异常行为，及时发现并应对网络攻击。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06" name="矩形: 圆角 48"/>
          <p:cNvSpPr/>
          <p:nvPr>
            <p:custDataLst>
              <p:tags r:id="rId5"/>
            </p:custDataLst>
          </p:nvPr>
        </p:nvSpPr>
        <p:spPr>
          <a:xfrm>
            <a:off x="6234908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5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396742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08" name="标题"/>
          <p:cNvSpPr txBox="1"/>
          <p:nvPr>
            <p:custDataLst>
              <p:tags r:id="rId7"/>
            </p:custDataLst>
          </p:nvPr>
        </p:nvSpPr>
        <p:spPr>
          <a:xfrm>
            <a:off x="6359804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10" name="正文"/>
          <p:cNvSpPr txBox="1"/>
          <p:nvPr>
            <p:custDataLst>
              <p:tags r:id="rId8"/>
            </p:custDataLst>
          </p:nvPr>
        </p:nvSpPr>
        <p:spPr>
          <a:xfrm>
            <a:off x="7473507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监控和检测数据泄露：通过数据泄露检测工具，实时监测敏感数据的传输和存储，及时发现并应对数据泄露事件。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12" name="矩形: 圆角 53"/>
          <p:cNvSpPr/>
          <p:nvPr>
            <p:custDataLst>
              <p:tags r:id="rId9"/>
            </p:custDataLst>
          </p:nvPr>
        </p:nvSpPr>
        <p:spPr>
          <a:xfrm>
            <a:off x="838200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7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000034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14" name="标题"/>
          <p:cNvSpPr txBox="1"/>
          <p:nvPr>
            <p:custDataLst>
              <p:tags r:id="rId11"/>
            </p:custDataLst>
          </p:nvPr>
        </p:nvSpPr>
        <p:spPr>
          <a:xfrm>
            <a:off x="963096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16" name="正文"/>
          <p:cNvSpPr txBox="1"/>
          <p:nvPr>
            <p:custDataLst>
              <p:tags r:id="rId12"/>
            </p:custDataLst>
          </p:nvPr>
        </p:nvSpPr>
        <p:spPr>
          <a:xfrm>
            <a:off x="2077408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监控和检测恶意软件：通过防病毒软件和恶意软件检测工具，实时监测系统中的恶意软件，及时发现并清除恶意软件。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18" name="矩形: 圆角 57"/>
          <p:cNvSpPr/>
          <p:nvPr>
            <p:custDataLst>
              <p:tags r:id="rId13"/>
            </p:custDataLst>
          </p:nvPr>
        </p:nvSpPr>
        <p:spPr>
          <a:xfrm>
            <a:off x="6234908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9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396742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20" name="标题"/>
          <p:cNvSpPr txBox="1"/>
          <p:nvPr>
            <p:custDataLst>
              <p:tags r:id="rId15"/>
            </p:custDataLst>
          </p:nvPr>
        </p:nvSpPr>
        <p:spPr>
          <a:xfrm>
            <a:off x="6359804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22" name="正文"/>
          <p:cNvSpPr txBox="1"/>
          <p:nvPr>
            <p:custDataLst>
              <p:tags r:id="rId16"/>
            </p:custDataLst>
          </p:nvPr>
        </p:nvSpPr>
        <p:spPr>
          <a:xfrm>
            <a:off x="7473507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监控和检测内部威胁：通过员工行为监控和审计工具，实时监测员工的行为和操作，及时发现并应对内部威胁。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及时响应和处理安全事件</a:t>
            </a:r>
            <a:endParaRPr altLang="en-US" lang="zh-CN"/>
          </a:p>
        </p:txBody>
      </p:sp>
      <p:sp>
        <p:nvSpPr>
          <p:cNvPr id="104975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及时发现和报告安全事件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建立安全事件响应机制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快速响应和处理安全事件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总结经验教训，加强防范措施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信息安全与数据保护的持续改进</a:t>
            </a:r>
            <a:endParaRPr altLang="en-US" dirty="0" lang="zh-CN"/>
          </a:p>
        </p:txBody>
      </p:sp>
      <p:sp>
        <p:nvSpPr>
          <p:cNvPr id="10498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不断完善信息安全策略和计划</a:t>
            </a:r>
            <a:endParaRPr altLang="en-US" lang="zh-CN"/>
          </a:p>
        </p:txBody>
      </p:sp>
      <p:sp>
        <p:nvSpPr>
          <p:cNvPr id="1049872" name="Freeform 27"/>
          <p:cNvSpPr/>
          <p:nvPr>
            <p:custDataLst>
              <p:tags r:id="rId1"/>
            </p:custDataLst>
          </p:nvPr>
        </p:nvSpPr>
        <p:spPr bwMode="auto">
          <a:xfrm>
            <a:off x="838200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874" name="矩形: 圆角 32"/>
          <p:cNvSpPr/>
          <p:nvPr>
            <p:custDataLst>
              <p:tags r:id="rId2"/>
            </p:custDataLst>
          </p:nvPr>
        </p:nvSpPr>
        <p:spPr>
          <a:xfrm flipH="1">
            <a:off x="962839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6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838200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878" name="正文"/>
          <p:cNvSpPr txBox="1"/>
          <p:nvPr>
            <p:custDataLst>
              <p:tags r:id="rId4"/>
            </p:custDataLst>
          </p:nvPr>
        </p:nvSpPr>
        <p:spPr>
          <a:xfrm>
            <a:off x="1092440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定期评估和更新信息安全策略：根据业务需求和安全威胁的变化，定期评估现有信息安全策略的有效性，并对其进行更新。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80" name="标题"/>
          <p:cNvSpPr txBox="1"/>
          <p:nvPr>
            <p:custDataLst>
              <p:tags r:id="rId5"/>
            </p:custDataLst>
          </p:nvPr>
        </p:nvSpPr>
        <p:spPr>
          <a:xfrm>
            <a:off x="905170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82" name="Freeform 27"/>
          <p:cNvSpPr/>
          <p:nvPr>
            <p:custDataLst>
              <p:tags r:id="rId6"/>
            </p:custDataLst>
          </p:nvPr>
        </p:nvSpPr>
        <p:spPr bwMode="auto">
          <a:xfrm>
            <a:off x="3585228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884" name="矩形: 圆角 38"/>
          <p:cNvSpPr/>
          <p:nvPr>
            <p:custDataLst>
              <p:tags r:id="rId7"/>
            </p:custDataLst>
          </p:nvPr>
        </p:nvSpPr>
        <p:spPr>
          <a:xfrm flipH="1">
            <a:off x="3709868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6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85228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888" name="正文"/>
          <p:cNvSpPr txBox="1"/>
          <p:nvPr>
            <p:custDataLst>
              <p:tags r:id="rId9"/>
            </p:custDataLst>
          </p:nvPr>
        </p:nvSpPr>
        <p:spPr>
          <a:xfrm>
            <a:off x="3839468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制定详细的数据保护计划：明确数据保护的目标、范围和措施，包括数据分类、加密、备份、访问控制等，以确保数据在存储、传输和处理过程中的安全。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90" name="标题"/>
          <p:cNvSpPr txBox="1"/>
          <p:nvPr>
            <p:custDataLst>
              <p:tags r:id="rId10"/>
            </p:custDataLst>
          </p:nvPr>
        </p:nvSpPr>
        <p:spPr>
          <a:xfrm>
            <a:off x="3652199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92" name="Freeform 27"/>
          <p:cNvSpPr/>
          <p:nvPr>
            <p:custDataLst>
              <p:tags r:id="rId11"/>
            </p:custDataLst>
          </p:nvPr>
        </p:nvSpPr>
        <p:spPr bwMode="auto">
          <a:xfrm>
            <a:off x="6332257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894" name="矩形: 圆角 68"/>
          <p:cNvSpPr/>
          <p:nvPr>
            <p:custDataLst>
              <p:tags r:id="rId12"/>
            </p:custDataLst>
          </p:nvPr>
        </p:nvSpPr>
        <p:spPr>
          <a:xfrm flipH="1">
            <a:off x="6456896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6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2257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898" name="正文"/>
          <p:cNvSpPr txBox="1"/>
          <p:nvPr>
            <p:custDataLst>
              <p:tags r:id="rId14"/>
            </p:custDataLst>
          </p:nvPr>
        </p:nvSpPr>
        <p:spPr>
          <a:xfrm>
            <a:off x="6586496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强化员工信息安全意识培训：通过定期培训，提高员工对信息安全的认识和意识，使其了解并遵守公司的信息安全政策和规定。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00" name="标题"/>
          <p:cNvSpPr txBox="1"/>
          <p:nvPr>
            <p:custDataLst>
              <p:tags r:id="rId15"/>
            </p:custDataLst>
          </p:nvPr>
        </p:nvSpPr>
        <p:spPr>
          <a:xfrm>
            <a:off x="6399227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02" name="Freeform 27"/>
          <p:cNvSpPr/>
          <p:nvPr>
            <p:custDataLst>
              <p:tags r:id="rId16"/>
            </p:custDataLst>
          </p:nvPr>
        </p:nvSpPr>
        <p:spPr bwMode="auto">
          <a:xfrm>
            <a:off x="9079285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904" name="矩形: 圆角 74"/>
          <p:cNvSpPr/>
          <p:nvPr>
            <p:custDataLst>
              <p:tags r:id="rId17"/>
            </p:custDataLst>
          </p:nvPr>
        </p:nvSpPr>
        <p:spPr>
          <a:xfrm flipH="1">
            <a:off x="9204545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6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079285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908" name="正文"/>
          <p:cNvSpPr txBox="1"/>
          <p:nvPr>
            <p:custDataLst>
              <p:tags r:id="rId19"/>
            </p:custDataLst>
          </p:nvPr>
        </p:nvSpPr>
        <p:spPr>
          <a:xfrm>
            <a:off x="9333525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建立信息安全事件应急响应机制：制定应急响应计划，明确应急响应流程和责任人，以便在发生信息安全事件时能够迅速、有效地应对。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10" name="标题"/>
          <p:cNvSpPr txBox="1"/>
          <p:nvPr>
            <p:custDataLst>
              <p:tags r:id="rId20"/>
            </p:custDataLst>
          </p:nvPr>
        </p:nvSpPr>
        <p:spPr>
          <a:xfrm>
            <a:off x="9146876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加强与业界合作，共同应对安全挑战</a:t>
            </a:r>
            <a:endParaRPr altLang="en-US" lang="zh-CN"/>
          </a:p>
        </p:txBody>
      </p:sp>
      <p:sp>
        <p:nvSpPr>
          <p:cNvPr id="10499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促进技术创新：合作可以促进技术创新和研发，推动信息安全与数据保护领域的发展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建立合作伙伴关系：与业界其他企业、组织或机构建立合作关系，共同研究和应对信息安全与数据保护的挑战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共享资源和经验：通过合作，可以共享资源、技术和经验，提高应对安全威胁的能力和效率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增强企业竞争力：通过加强与业界的合作，可以提高企业的信息安全与数据保护水平，增强企业的竞争力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定期对信息安全体系进行审计和评估</a:t>
            </a:r>
            <a:endParaRPr altLang="en-US" lang="zh-CN"/>
          </a:p>
        </p:txBody>
      </p:sp>
      <p:sp>
        <p:nvSpPr>
          <p:cNvPr id="10500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评估信息安全风险：识别潜在的安全威胁和漏洞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定期审计信息安全体系：确保安全策略和措施的有效性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持续改进信息安全体系：根据审计和评估结果，调整安全策略和措施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提高员工信息安全意识：加强培训和教育，确保员工遵守安全规定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0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总结企业管理中信息安全与数据保护的经验和成果</a:t>
            </a:r>
            <a:endParaRPr altLang="en-US" lang="zh-CN"/>
          </a:p>
        </p:txBody>
      </p:sp>
      <p:sp>
        <p:nvSpPr>
          <p:cNvPr id="10501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未来信息安全与数据保护的发展趋势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信息安全与数据保护的重要性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企业管理中信息安全与数据保护的经验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总结与展望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分析当前面临的挑战和问题</a:t>
            </a:r>
            <a:endParaRPr altLang="en-US" lang="zh-CN"/>
          </a:p>
        </p:txBody>
      </p:sp>
      <p:sp>
        <p:nvSpPr>
          <p:cNvPr id="105019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法律法规和合规要求对企业的压力和挑战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0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内部人员疏忽或恶意行为可能带来的风险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不断变化的网络威胁和攻击手段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1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信息安全与数据保护的重要性日益凸显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展望未来信息安全与数据保护的发展趋势和方向</a:t>
            </a:r>
            <a:endParaRPr altLang="en-US" lang="zh-CN"/>
          </a:p>
        </p:txBody>
      </p:sp>
      <p:sp>
        <p:nvSpPr>
          <p:cNvPr id="105025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5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云计算和大数据技术的普及将推动信息安全与数据保护技术的进步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人工智能和机器学习在信息安全与数据保护领域的应用将逐渐增多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区块链技术将为信息安全与数据保护提供新的解决方案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未来信息安全与数据保护将更加注重预防和主动性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1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31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0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4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2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38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2023-12-19T15:05:20Z</dcterms:created>
  <dcterms:modified xsi:type="dcterms:W3CDTF">2023-12-19T15:05:20Z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2a8122a978624efa83e6940bf93b759b_21</vt:lpwstr>
  </property>
</Properties>
</file>