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35" r:id="rId1"/>
    <p:sldMasterId id="2147485072" r:id="rId2"/>
  </p:sldMasterIdLst>
  <p:notesMasterIdLst>
    <p:notesMasterId r:id="rId3"/>
  </p:notesMasterIdLst>
  <p:sldIdLst>
    <p:sldId id="901" r:id="rId4"/>
    <p:sldId id="906" r:id="rId5"/>
    <p:sldId id="910" r:id="rId6"/>
    <p:sldId id="913" r:id="rId7"/>
    <p:sldId id="916" r:id="rId8"/>
    <p:sldId id="919" r:id="rId9"/>
    <p:sldId id="922" r:id="rId10"/>
    <p:sldId id="925" r:id="rId11"/>
    <p:sldId id="928" r:id="rId12"/>
    <p:sldId id="931" r:id="rId13"/>
    <p:sldId id="934" r:id="rId14"/>
    <p:sldId id="937" r:id="rId15"/>
    <p:sldId id="940" r:id="rId16"/>
    <p:sldId id="943" r:id="rId17"/>
    <p:sldId id="946" r:id="rId18"/>
    <p:sldId id="949" r:id="rId19"/>
    <p:sldId id="952" r:id="rId20"/>
    <p:sldId id="955" r:id="rId21"/>
    <p:sldId id="958" r:id="rId22"/>
    <p:sldId id="961" r:id="rId23"/>
    <p:sldId id="964" r:id="rId24"/>
    <p:sldId id="967" r:id="rId25"/>
    <p:sldId id="970" r:id="rId26"/>
    <p:sldId id="973" r:id="rId27"/>
    <p:sldId id="976" r:id="rId28"/>
    <p:sldId id="97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36" r:id="rId1"/>
    <p:sldLayoutId id="2147485037" r:id="rId2"/>
    <p:sldLayoutId id="2147485038" r:id="rId3"/>
    <p:sldLayoutId id="2147485039" r:id="rId4"/>
    <p:sldLayoutId id="2147485040" r:id="rId5"/>
    <p:sldLayoutId id="2147485041" r:id="rId6"/>
    <p:sldLayoutId id="2147485042" r:id="rId7"/>
    <p:sldLayoutId id="2147485043" r:id="rId8"/>
    <p:sldLayoutId id="2147485044" r:id="rId9"/>
    <p:sldLayoutId id="2147485045" r:id="rId10"/>
    <p:sldLayoutId id="21474850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73" r:id="rId1"/>
    <p:sldLayoutId id="2147485074" r:id="rId2"/>
    <p:sldLayoutId id="2147485075" r:id="rId3"/>
    <p:sldLayoutId id="2147485076" r:id="rId4"/>
    <p:sldLayoutId id="2147485077" r:id="rId5"/>
    <p:sldLayoutId id="2147485078" r:id="rId6"/>
    <p:sldLayoutId id="2147485079" r:id="rId7"/>
    <p:sldLayoutId id="2147485080" r:id="rId8"/>
    <p:sldLayoutId id="2147485081" r:id="rId9"/>
    <p:sldLayoutId id="2147485082" r:id="rId10"/>
    <p:sldLayoutId id="21474850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对未来初中教育的新思考：2024年的展望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初中教育的发展趋势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2024年初中教育的展望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未来初中教育面临的挑战与机遇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对未来初中教育的建议与策略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初中教育的发展趋势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个性化教育</a:t>
            </a:r>
            <a:endParaRPr altLang="en-US" lang="zh-CN"/>
          </a:p>
        </p:txBody>
      </p:sp>
      <p:sp>
        <p:nvSpPr>
          <p:cNvPr id="104896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定义：根据学生的兴趣、特长和需求，提供定制化的教育资源和教学方法。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实施方式：利用大数据、人工智能等技术，分析学生的学习情况，为每个学生制定个性化的学习计划。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优势：提高学生的学习效果和兴趣，培养学生的创新能力和综合素质。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未来展望：随着技术的发展和教育的改革，个性化教育将成为初中教育的重要趋势。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科技与教育的融合</a:t>
            </a:r>
            <a:endParaRPr altLang="en-US" lang="zh-CN"/>
          </a:p>
        </p:txBody>
      </p:sp>
      <p:sp>
        <p:nvSpPr>
          <p:cNvPr id="10490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人工智能在教育中的应用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在线教育的普及和优化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虚拟现实技术提升学习体验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数字化教材和教学资源的发展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教育资源的优化配置</a:t>
            </a:r>
            <a:endParaRPr altLang="en-US" lang="zh-CN"/>
          </a:p>
        </p:txBody>
      </p:sp>
      <p:sp>
        <p:nvSpPr>
          <p:cNvPr id="10490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实现教育公平：通过均衡分配教育资源，确保每个初中生都能获得优质的教育机会。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提高教师素质：加强教师培训和考核，提高教师的教学水平和专业素养。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数字化教育：利用信息技术手段，丰富教学资源，提高教学质量和效率。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个性化教育：关注学生的个性化需求，提供多样化的教育服务，培养学生的综合素质。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教育评价改革</a:t>
            </a:r>
            <a:endParaRPr altLang="en-US" lang="zh-CN"/>
          </a:p>
        </p:txBody>
      </p:sp>
      <p:sp>
        <p:nvSpPr>
          <p:cNvPr id="10491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重视能力培养，建立以能力为核心的评价体系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推进评价信息化，提高评价效率和透明度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强调过程评价，关注学生个体差异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引入多元评价方式，提高评价的客观性和准确性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2024年初中教育的展望</a:t>
            </a:r>
            <a:endParaRPr altLang="en-US" lang="zh-CN"/>
          </a:p>
        </p:txBody>
      </p:sp>
      <p:sp>
        <p:nvSpPr>
          <p:cNvPr id="104920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20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课程设置与教学内容</a:t>
            </a:r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1"/>
            </p:custDataLst>
          </p:nvPr>
        </p:nvSpPr>
        <p:spPr>
          <a:xfrm>
            <a:off x="62178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课程设置：将更加注重学生的个性化发展，设置多样化的选修课程，以满足学生的兴趣和需求。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248" name="标题"/>
          <p:cNvSpPr txBox="1"/>
          <p:nvPr>
            <p:custDataLst>
              <p:tags r:id="rId2"/>
            </p:custDataLst>
          </p:nvPr>
        </p:nvSpPr>
        <p:spPr>
          <a:xfrm>
            <a:off x="608400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50" name="正文"/>
          <p:cNvSpPr txBox="1"/>
          <p:nvPr>
            <p:custDataLst>
              <p:tags r:id="rId3"/>
            </p:custDataLst>
          </p:nvPr>
        </p:nvSpPr>
        <p:spPr>
          <a:xfrm>
            <a:off x="3482911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教学内容：将更加注重培养学生的创新能力和实践能力，加强科学、技术、工程和数学等学科的教学，同时注重跨学科整合，提高学生的综合素质。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252" name="标题"/>
          <p:cNvSpPr txBox="1"/>
          <p:nvPr>
            <p:custDataLst>
              <p:tags r:id="rId4"/>
            </p:custDataLst>
          </p:nvPr>
        </p:nvSpPr>
        <p:spPr>
          <a:xfrm>
            <a:off x="3469523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254" name="正文"/>
          <p:cNvSpPr txBox="1"/>
          <p:nvPr>
            <p:custDataLst>
              <p:tags r:id="rId5"/>
            </p:custDataLst>
          </p:nvPr>
        </p:nvSpPr>
        <p:spPr>
          <a:xfrm>
            <a:off x="6344035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技术应用：将更加积极地应用现代信息技术手段，如人工智能、虚拟现实等，以提高教学效果和学生的学习体验。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256" name="标题"/>
          <p:cNvSpPr txBox="1"/>
          <p:nvPr>
            <p:custDataLst>
              <p:tags r:id="rId6"/>
            </p:custDataLst>
          </p:nvPr>
        </p:nvSpPr>
        <p:spPr>
          <a:xfrm>
            <a:off x="6330646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58" name="正文"/>
          <p:cNvSpPr txBox="1"/>
          <p:nvPr>
            <p:custDataLst>
              <p:tags r:id="rId7"/>
            </p:custDataLst>
          </p:nvPr>
        </p:nvSpPr>
        <p:spPr>
          <a:xfrm>
            <a:off x="920515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评价方式：将更加注重过程评价和学生自我评价，建立多元化的评价体系，以全面反映学生的学习状况和发展潜力。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260" name="标题"/>
          <p:cNvSpPr txBox="1"/>
          <p:nvPr>
            <p:custDataLst>
              <p:tags r:id="rId8"/>
            </p:custDataLst>
          </p:nvPr>
        </p:nvSpPr>
        <p:spPr>
          <a:xfrm>
            <a:off x="9191769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教学方法与手段</a:t>
            </a:r>
            <a:endParaRPr altLang="en-US" lang="zh-CN"/>
          </a:p>
        </p:txBody>
      </p:sp>
      <p:sp>
        <p:nvSpPr>
          <p:cNvPr id="104929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注重培养学生的创新能力和批判性思维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引入虚拟现实技术，增强课堂互动性和趣味性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推广项目式学习，培养学生实际操作能力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利用AI技术辅助教学，提高个性化学习体验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教师角色与专业发展</a:t>
            </a:r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教师将扮演更加多元化的角色，不仅是知识的传授者，还将成为学生发展的指导者和伙伴。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教师需要不断更新教育理念和教学方法，以适应未来教育的发展和变革。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教师需要具备创新能力和跨学科知识，以应对未来教育的挑战和机遇。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教师专业发展将更加注重实践和反思，通过不断学习和成长，提升教育教学水平。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学生综合素质评价</a:t>
            </a:r>
            <a:endParaRPr altLang="en-US" lang="zh-CN"/>
          </a:p>
        </p:txBody>
      </p:sp>
      <p:sp>
        <p:nvSpPr>
          <p:cNvPr id="10494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评价内容：将更加注重学生的综合素质，包括学术能力、创新能力、领导力等。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评价方式：将采用多元化的评价方式，包括教师评价、学生自评、同学互评等。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评价标准：将制定更加明确的评价标准，以便更好地评估学生的综合素质。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评价结果：将更加注重评价结果的反馈和应用，以便更好地指导学生未来的学习和成长。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未来初中教育面临的挑战与机遇</a:t>
            </a:r>
            <a:endParaRPr altLang="en-US" lang="zh-CN"/>
          </a:p>
        </p:txBody>
      </p:sp>
      <p:sp>
        <p:nvSpPr>
          <p:cNvPr id="104945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6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教育公平与质量提升</a:t>
            </a:r>
            <a:endParaRPr altLang="en-US" lang="zh-CN"/>
          </a:p>
        </p:txBody>
      </p:sp>
      <p:sp>
        <p:nvSpPr>
          <p:cNvPr id="10495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未来初中教育将面临教育公平与质量提升的双重挑战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教育资源分配不均、城乡差异等问题需要得到解决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随着科技的发展，教育方式将更加多样化，个性化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提升教育质量需要注重培养学生的创新能力和实践能力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教育资源的整合与共享</a:t>
            </a:r>
            <a:endParaRPr altLang="en-US" lang="zh-CN"/>
          </a:p>
        </p:txBody>
      </p:sp>
      <p:sp>
        <p:nvSpPr>
          <p:cNvPr id="10495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未来初中教育将更加注重资源的优化配置和共享，以提升教育质量和效率。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借助现代信息技术手段，实现教育资源的远程共享，缩小城乡教育差距。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鼓励学校、企业、社会各方共同参与教育资源的建设与共享，形成多元化供给模式。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通过政策引导和市场机制，推动教育资源的整合与共享，提高教育公平和质量。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教师队伍的建设与培训</a:t>
            </a:r>
            <a:endParaRPr altLang="en-US" lang="zh-CN"/>
          </a:p>
        </p:txBody>
      </p:sp>
      <p:sp>
        <p:nvSpPr>
          <p:cNvPr id="10496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未来初中教育将更加注重教师专业素养的提升，包括学科知识、教育理念、教学方法等方面的培训。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教师队伍的培训将更加注重实践性和创新性，鼓励教师开展教育教学改革，提高教育教学质量。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教师队伍的培训将更加注重个性化，根据教师的不同需求和特点，制定个性化的培训计划，提高教师的专业素养和教育教学能力。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教师队伍的建设将更加注重多元化，吸引更多优秀的教师加入初中教育行列，提高教师队伍的整体素质和教育教学水平。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家庭教育与社会教育的协同发展</a:t>
            </a:r>
            <a:endParaRPr altLang="en-US" lang="zh-CN"/>
          </a:p>
        </p:txBody>
      </p:sp>
      <p:sp>
        <p:nvSpPr>
          <p:cNvPr id="10496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家庭教育的重要性：培养孩子的价值观、道德观和行为习惯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社会教育的多元化：提供丰富的教育资源和多样化的学习方式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协同发展的必要性：促进家庭教育与学校教育的有效衔接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未来展望：建立更加完善的家庭教育和社会教育体系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对未来初中教育的建议与策略</a:t>
            </a:r>
            <a:endParaRPr altLang="en-US" lang="zh-CN"/>
          </a:p>
        </p:txBody>
      </p:sp>
      <p:sp>
        <p:nvSpPr>
          <p:cNvPr id="10497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3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强化教育信息化基础设施建设</a:t>
            </a:r>
            <a:endParaRPr altLang="en-US" lang="zh-CN"/>
          </a:p>
        </p:txBody>
      </p:sp>
      <p:sp>
        <p:nvSpPr>
          <p:cNvPr id="10497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建设内容：完善信息化基础设施，包括硬件设备、软件系统、网络通信等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建设目标：提高教育质量和效率，促进教育公平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建设方式：政府主导，学校参与，社会支持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建设意义：适应信息化时代发展需求，提升初中教育水平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推进课程与教学改革</a:t>
            </a:r>
            <a:endParaRPr altLang="en-US" lang="zh-CN"/>
          </a:p>
        </p:txBody>
      </p:sp>
      <p:sp>
        <p:nvSpPr>
          <p:cNvPr id="10498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加强学科融合，促进跨学科学习，拓宽学生的知识面和视野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实施个性化教育，注重培养学生的创新能力和实践能力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推进数字化教育，利用信息技术手段提高教学质量和效率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注重德育教育，培养学生的道德品质和社会责任感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注重学生创新与实践能力的培养</a:t>
            </a:r>
            <a:endParaRPr altLang="en-US" lang="zh-CN"/>
          </a:p>
        </p:txBody>
      </p:sp>
      <p:sp>
        <p:nvSpPr>
          <p:cNvPr id="1049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初中教育中的创新与实践能力培养：鼓励学生在初中阶段积极参与创新实践活动，培养他们的创新思维和实践能力。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创新与实践能力的重要性：在未来社会中，创新与实践能力是决定个人和组织成功的关键因素。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创新教育模式的探索：学校应积极探索创新教育模式，如项目式学习、翻转课堂等，以激发学生的创新精神和实践能力。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加强校企合作：学校与企业应加强合作，为学生提供实践机会，让他们在实践中锻炼和提升自己的能力。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加强教师培训与专业发展支持</a:t>
            </a:r>
            <a:endParaRPr altLang="en-US" lang="zh-CN"/>
          </a:p>
        </p:txBody>
      </p:sp>
      <p:sp>
        <p:nvSpPr>
          <p:cNvPr id="10499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专业发展支持：建立完善的教师专业发展体系，提供个性化的指导和支持，促进教师的专业成长和发展。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培训内容：针对未来教育的发展趋势和需求，提供相关课程和培训，提高教师的专业素养和教学能力。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培训方式：采用线上和线下相结合的方式，提供灵活多样的培训课程和学习资源。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教师评价与激励：建立科学的教师评价体系，对表现优秀的教师给予奖励和激励，激发教师的积极性和创造力。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5001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1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总结未来初中教育的发展趋势和展望</a:t>
            </a:r>
            <a:endParaRPr altLang="en-US" lang="zh-CN"/>
          </a:p>
        </p:txBody>
      </p:sp>
      <p:sp>
        <p:nvSpPr>
          <p:cNvPr id="10500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数字化教育将更加普及，实现个性化教学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跨学科融合成为教学新趋势，培养复合型人才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重视学生心理健康教育和辅导，促进学生全面发展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家校共育模式将进一步完善，形成教育合力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强调应对挑战和机遇的策略与建议</a:t>
            </a:r>
            <a:endParaRPr altLang="en-US" lang="zh-CN"/>
          </a:p>
        </p:txBody>
      </p:sp>
      <p:sp>
        <p:nvSpPr>
          <p:cNvPr id="10501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强调教育公平和个性化教育的重要性，以应对未来教育的挑战和机遇。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提出加强教师培训和职业发展的策略，以提高教师的专业素养和教育质量。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提倡创新教育方法和手段，以适应未来社会的发展和变化。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提出加强学校与家庭、社区的合作与交流，以促进学生的全面发展和成长。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7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8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55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2024-01-01T07:27:32Z</dcterms:created>
  <dcterms:modified xsi:type="dcterms:W3CDTF">2024-01-01T07:27:32Z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3f4c24ac89b94bb3826594b17c80f409_21</vt:lpwstr>
  </property>
</Properties>
</file>