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76072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5" Type="http://schemas.openxmlformats.org/officeDocument/2006/relationships/tags" Target="tags/tag2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奔海电气2 PNG"/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6930390" y="208280"/>
            <a:ext cx="1791871" cy="540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tags" Target="../tags/tag1.xml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237488"/>
            <a:ext cx="9144000" cy="4113275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065586" y="1741073"/>
            <a:ext cx="4500245" cy="10134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" dirty="0"/>
          </a:p>
          <a:p>
            <a:pPr marL="12700" indent="2957830" algn="l" rtl="0" eaLnBrk="0">
              <a:lnSpc>
                <a:spcPct val="91000"/>
              </a:lnSpc>
              <a:spcBef>
                <a:spcPts val="0"/>
              </a:spcBef>
            </a:pPr>
            <a:r>
              <a:rPr lang="en-US" sz="3900" kern="0" spc="0" dirty="0">
                <a:ln w="1451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BH</a:t>
            </a:r>
            <a:r>
              <a:rPr sz="3900" kern="0" spc="50" dirty="0">
                <a:ln w="1451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6000</a:t>
            </a:r>
            <a:r>
              <a:rPr sz="39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3200" kern="0" spc="0" dirty="0">
                <a:ln w="11641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蓄电池在线监测管理装置</a:t>
            </a:r>
            <a:endParaRPr lang="en-US" altLang="en-US" sz="3200" dirty="0"/>
          </a:p>
        </p:txBody>
      </p:sp>
      <p:sp>
        <p:nvSpPr>
          <p:cNvPr id="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" name="textbox 8"/>
          <p:cNvSpPr/>
          <p:nvPr/>
        </p:nvSpPr>
        <p:spPr>
          <a:xfrm>
            <a:off x="5997187" y="412812"/>
            <a:ext cx="2471420" cy="4552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l" rtl="0" eaLnBrk="0">
              <a:lnSpc>
                <a:spcPct val="109000"/>
              </a:lnSpc>
            </a:pPr>
            <a:endParaRPr lang="en-US" altLang="en-US" sz="300" dirty="0"/>
          </a:p>
          <a:p>
            <a:pPr marL="50800" algn="l" rtl="0" eaLnBrk="0">
              <a:lnSpc>
                <a:spcPct val="81000"/>
              </a:lnSpc>
              <a:spcBef>
                <a:spcPts val="0"/>
              </a:spcBef>
            </a:pPr>
            <a:endParaRPr lang="en-US" altLang="en-US" sz="1200" dirty="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64608" y="4392168"/>
            <a:ext cx="1046988" cy="67056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/>
          <p:nvPr/>
        </p:nvSpPr>
        <p:spPr>
          <a:xfrm>
            <a:off x="732793" y="1934705"/>
            <a:ext cx="2045970" cy="23660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43180" algn="l" rtl="0" eaLnBrk="0">
              <a:lnSpc>
                <a:spcPct val="96000"/>
              </a:lnSpc>
            </a:pPr>
            <a:r>
              <a:rPr sz="2000" kern="0" spc="-170" dirty="0">
                <a:solidFill>
                  <a:srgbClr val="4F81BD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目录</a:t>
            </a:r>
            <a:endParaRPr lang="en-US" altLang="en-US" sz="2000" dirty="0"/>
          </a:p>
          <a:p>
            <a:pPr algn="l" rtl="0" eaLnBrk="0">
              <a:lnSpc>
                <a:spcPct val="19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0000"/>
              </a:lnSpc>
              <a:spcBef>
                <a:spcPts val="460"/>
              </a:spcBef>
            </a:pP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一、产品概述</a:t>
            </a:r>
            <a:endParaRPr lang="en-US" altLang="en-US" sz="1500" dirty="0"/>
          </a:p>
          <a:p>
            <a:pPr marL="12700" algn="l" rtl="0" eaLnBrk="0">
              <a:lnSpc>
                <a:spcPts val="2880"/>
              </a:lnSpc>
            </a:pP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二、主要功能</a:t>
            </a:r>
            <a:endParaRPr lang="en-US" altLang="en-US" sz="1500" dirty="0"/>
          </a:p>
          <a:p>
            <a:pPr marL="13335" algn="l" rtl="0" eaLnBrk="0">
              <a:lnSpc>
                <a:spcPts val="2880"/>
              </a:lnSpc>
            </a:pP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三、技术参数</a:t>
            </a:r>
            <a:endParaRPr lang="en-US" altLang="en-US" sz="1500" dirty="0"/>
          </a:p>
          <a:p>
            <a:pPr marL="20955" algn="l" rtl="0" eaLnBrk="0">
              <a:lnSpc>
                <a:spcPts val="2880"/>
              </a:lnSpc>
            </a:pPr>
            <a:r>
              <a:rPr sz="1500" kern="0" spc="7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5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marL="14605" algn="l" rtl="0" eaLnBrk="0">
              <a:lnSpc>
                <a:spcPts val="1815"/>
              </a:lnSpc>
              <a:spcBef>
                <a:spcPts val="0"/>
              </a:spcBef>
            </a:pP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五、与上位机组网方案</a:t>
            </a:r>
            <a:endParaRPr lang="en-US" altLang="en-US" sz="1500" dirty="0"/>
          </a:p>
        </p:txBody>
      </p:sp>
      <p:sp>
        <p:nvSpPr>
          <p:cNvPr id="16" name="textbox 16"/>
          <p:cNvSpPr/>
          <p:nvPr/>
        </p:nvSpPr>
        <p:spPr>
          <a:xfrm>
            <a:off x="3603933" y="2586773"/>
            <a:ext cx="2049779" cy="1328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685" algn="l" rtl="0" eaLnBrk="0">
              <a:lnSpc>
                <a:spcPts val="1815"/>
              </a:lnSpc>
            </a:pP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六、产品功能界面展示</a:t>
            </a:r>
            <a:endParaRPr lang="en-US" altLang="en-US" sz="1500" dirty="0"/>
          </a:p>
          <a:p>
            <a:pPr marL="12700" algn="l" rtl="0" eaLnBrk="0">
              <a:lnSpc>
                <a:spcPct val="90000"/>
              </a:lnSpc>
              <a:spcBef>
                <a:spcPts val="1065"/>
              </a:spcBef>
            </a:pP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500" dirty="0"/>
          </a:p>
          <a:p>
            <a:pPr marL="13335" algn="l" rtl="0" eaLnBrk="0">
              <a:lnSpc>
                <a:spcPts val="2880"/>
              </a:lnSpc>
            </a:pP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八、应用案例展示</a:t>
            </a:r>
            <a:endParaRPr lang="en-US" altLang="en-US" sz="1500" dirty="0"/>
          </a:p>
          <a:p>
            <a:pPr marL="17780" algn="l" rtl="0" eaLnBrk="0">
              <a:lnSpc>
                <a:spcPts val="2880"/>
              </a:lnSpc>
            </a:pP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九、产品资质认证</a:t>
            </a:r>
            <a:endParaRPr lang="en-US" altLang="en-US" sz="1500" dirty="0"/>
          </a:p>
        </p:txBody>
      </p:sp>
      <p:sp>
        <p:nvSpPr>
          <p:cNvPr id="1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4"/>
          <p:cNvSpPr/>
          <p:nvPr/>
        </p:nvSpPr>
        <p:spPr>
          <a:xfrm>
            <a:off x="658114" y="1719897"/>
            <a:ext cx="7487284" cy="9175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2413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传统蓄电池检测仪存在的局限</a:t>
            </a:r>
            <a:endParaRPr lang="en-US" altLang="en-US" sz="17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13970" indent="-1905" algn="l" rtl="0" eaLnBrk="0">
              <a:lnSpc>
                <a:spcPct val="102000"/>
              </a:lnSpc>
              <a:spcBef>
                <a:spcPts val="5"/>
              </a:spcBef>
            </a:pP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蓄电池广泛的用在各行各业，传统的蓄电池检测系统由于只局限于检测电池的电压，</a:t>
            </a:r>
            <a:r>
              <a:rPr sz="15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并不具备对蓄电池组均衡、活化功</a:t>
            </a: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能，不能主动的维护和有效的管理蓄电池组。</a:t>
            </a:r>
            <a:endParaRPr lang="en-US" altLang="en-US" sz="1500" dirty="0"/>
          </a:p>
        </p:txBody>
      </p:sp>
      <p:sp>
        <p:nvSpPr>
          <p:cNvPr id="26" name="textbox 26"/>
          <p:cNvSpPr/>
          <p:nvPr/>
        </p:nvSpPr>
        <p:spPr>
          <a:xfrm>
            <a:off x="599948" y="3069653"/>
            <a:ext cx="3550920" cy="1854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81940" algn="l" rtl="0" eaLnBrk="0">
              <a:lnSpc>
                <a:spcPct val="85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产品外型</a:t>
            </a:r>
            <a:endParaRPr sz="1700" kern="0" spc="8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400" dirty="0"/>
          </a:p>
          <a:p>
            <a:pPr marL="2331720" algn="l" rtl="0" eaLnBrk="0">
              <a:lnSpc>
                <a:spcPts val="2060"/>
              </a:lnSpc>
              <a:spcBef>
                <a:spcPts val="5"/>
              </a:spcBef>
              <a:tabLst>
                <a:tab pos="2727960" algn="l"/>
              </a:tabLst>
            </a:pPr>
            <a:r>
              <a:rPr sz="1700" kern="0" spc="0" dirty="0">
                <a:solidFill>
                  <a:srgbClr val="D9D9D9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    </a:t>
            </a:r>
            <a:endParaRPr lang="en-US" altLang="en-US" sz="1700" dirty="0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0075" y="3627755"/>
            <a:ext cx="2551430" cy="1493520"/>
          </a:xfrm>
          <a:prstGeom prst="rect">
            <a:avLst/>
          </a:prstGeom>
        </p:spPr>
      </p:pic>
      <p:sp>
        <p:nvSpPr>
          <p:cNvPr id="30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707999" y="2159787"/>
          <a:ext cx="7228204" cy="2882900"/>
        </p:xfrm>
        <a:graphic>
          <a:graphicData uri="http://schemas.openxmlformats.org/drawingml/2006/table">
            <a:tbl>
              <a:tblPr/>
              <a:tblGrid>
                <a:gridCol w="506730"/>
                <a:gridCol w="3357244"/>
                <a:gridCol w="3364229"/>
              </a:tblGrid>
              <a:tr h="3771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1261745" algn="l" rtl="0" eaLnBrk="0">
                        <a:lnSpc>
                          <a:spcPts val="2060"/>
                        </a:lnSpc>
                        <a:spcBef>
                          <a:spcPts val="5"/>
                        </a:spcBef>
                      </a:pPr>
                      <a:r>
                        <a:rPr sz="1700" kern="0" spc="-20" dirty="0">
                          <a:ln w="6537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问</a:t>
                      </a:r>
                      <a:r>
                        <a:rPr sz="1700" kern="0" spc="2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1700" kern="0" spc="-20" dirty="0">
                          <a:ln w="6537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题</a:t>
                      </a:r>
                      <a:endParaRPr lang="en-US" altLang="en-US" sz="1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400" dirty="0"/>
                    </a:p>
                    <a:p>
                      <a:pPr marL="106045" algn="l" rtl="0" eaLnBrk="0">
                        <a:lnSpc>
                          <a:spcPts val="2070"/>
                        </a:lnSpc>
                        <a:spcBef>
                          <a:spcPts val="0"/>
                        </a:spcBef>
                      </a:pPr>
                      <a:r>
                        <a:rPr sz="1700" kern="0" spc="80" dirty="0">
                          <a:ln w="6537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带来的隐患</a:t>
                      </a:r>
                      <a:endParaRPr lang="en-US" altLang="en-US" sz="1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600" dirty="0"/>
                    </a:p>
                    <a:p>
                      <a:pPr marL="21780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1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400" dirty="0"/>
                    </a:p>
                    <a:p>
                      <a:pPr marL="9842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在线监测参数单一</a:t>
                      </a:r>
                      <a:endParaRPr lang="en-US" altLang="en-US" sz="1700" dirty="0"/>
                    </a:p>
                    <a:p>
                      <a:pPr marL="102870" algn="l" rtl="0" eaLnBrk="0">
                        <a:lnSpc>
                          <a:spcPts val="1820"/>
                        </a:lnSpc>
                        <a:spcBef>
                          <a:spcPts val="110"/>
                        </a:spcBef>
                      </a:pPr>
                      <a:r>
                        <a:rPr sz="15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只能监测电池的电压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400" dirty="0"/>
                    </a:p>
                    <a:p>
                      <a:pPr marL="103505" indent="-635" algn="l" rtl="0" eaLnBrk="0">
                        <a:lnSpc>
                          <a:spcPct val="105000"/>
                        </a:lnSpc>
                        <a:spcBef>
                          <a:spcPts val="0"/>
                        </a:spcBef>
                      </a:pPr>
                      <a:r>
                        <a:rPr sz="1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无法准确掌握蓄电池的运行状况，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紧急情况需要后备电源时，蓄电池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失效造成重大事故。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600" dirty="0"/>
                    </a:p>
                    <a:p>
                      <a:pPr marL="1993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1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02870" algn="l" rtl="0" eaLnBrk="0">
                        <a:lnSpc>
                          <a:spcPts val="206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不能均衡充电</a:t>
                      </a:r>
                      <a:endParaRPr lang="en-US" altLang="en-US" sz="1700" dirty="0"/>
                    </a:p>
                    <a:p>
                      <a:pPr marL="111760" algn="l" rtl="0" eaLnBrk="0">
                        <a:lnSpc>
                          <a:spcPts val="1815"/>
                        </a:lnSpc>
                        <a:spcBef>
                          <a:spcPts val="85"/>
                        </a:spcBef>
                      </a:pPr>
                      <a:r>
                        <a:rPr sz="15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电池端电压发生变化时</a:t>
                      </a:r>
                      <a:r>
                        <a:rPr sz="15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无法处理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400" dirty="0"/>
                    </a:p>
                    <a:p>
                      <a:pPr marL="98425" indent="-1270" algn="l" rtl="0" eaLnBrk="0">
                        <a:lnSpc>
                          <a:spcPct val="104000"/>
                        </a:lnSpc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造成蓄电池过充或欠充，加速蓄电</a:t>
                      </a:r>
                      <a:r>
                        <a:rPr sz="1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池老化，设计寿命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10-</a:t>
                      </a:r>
                      <a:r>
                        <a:rPr sz="1500" kern="0" spc="-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年，真实使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</a:t>
                      </a:r>
                      <a:r>
                        <a:rPr sz="1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用</a:t>
                      </a:r>
                      <a:r>
                        <a:rPr sz="1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3-5</a:t>
                      </a:r>
                      <a:r>
                        <a:rPr sz="1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年；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8597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600" dirty="0"/>
                    </a:p>
                    <a:p>
                      <a:pPr marL="20256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1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01600" algn="l" rtl="0" eaLnBrk="0">
                        <a:lnSpc>
                          <a:spcPts val="206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落后电池无法活化</a:t>
                      </a:r>
                      <a:endParaRPr lang="en-US" altLang="en-US" sz="1700" dirty="0"/>
                    </a:p>
                    <a:p>
                      <a:pPr marL="205105" algn="l" rtl="0" eaLnBrk="0">
                        <a:lnSpc>
                          <a:spcPts val="1820"/>
                        </a:lnSpc>
                        <a:spcBef>
                          <a:spcPts val="85"/>
                        </a:spcBef>
                      </a:pPr>
                      <a:r>
                        <a:rPr sz="15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“硫化”电池只能更换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400" dirty="0"/>
                    </a:p>
                    <a:p>
                      <a:pPr marL="100330" indent="-3175" algn="l" rtl="0" eaLnBrk="0">
                        <a:lnSpc>
                          <a:spcPct val="102000"/>
                        </a:lnSpc>
                        <a:spcBef>
                          <a:spcPts val="5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造成大量蓄电池提前报废，资源浪</a:t>
                      </a:r>
                      <a:r>
                        <a:rPr sz="1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费、成本损耗、环境污染；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" name="textbox 42"/>
          <p:cNvSpPr/>
          <p:nvPr/>
        </p:nvSpPr>
        <p:spPr>
          <a:xfrm>
            <a:off x="669874" y="1719897"/>
            <a:ext cx="3041650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-2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蓄电池运行存在的三个问题</a:t>
            </a:r>
            <a:endParaRPr lang="en-US" altLang="en-US" sz="1700" dirty="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6"/>
          <p:cNvSpPr/>
          <p:nvPr/>
        </p:nvSpPr>
        <p:spPr>
          <a:xfrm>
            <a:off x="652195" y="3559543"/>
            <a:ext cx="7533005" cy="16567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9050" algn="l" rtl="0" eaLnBrk="0">
              <a:lnSpc>
                <a:spcPct val="95000"/>
              </a:lnSpc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说明：</a:t>
            </a:r>
            <a:endParaRPr lang="en-US" altLang="en-US" sz="1200" dirty="0"/>
          </a:p>
          <a:p>
            <a:pPr marL="27305" algn="l" rtl="0" eaLnBrk="0">
              <a:lnSpc>
                <a:spcPct val="92000"/>
              </a:lnSpc>
              <a:spcBef>
                <a:spcPts val="7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200" kern="0" spc="-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、电池内阻越低，容量越高，反之，电池内阻越高，容量就越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低。</a:t>
            </a:r>
            <a:endParaRPr lang="en-US" altLang="en-US" sz="1200" dirty="0"/>
          </a:p>
          <a:p>
            <a:pPr marL="14605" algn="l" rtl="0" eaLnBrk="0">
              <a:lnSpc>
                <a:spcPct val="97000"/>
              </a:lnSpc>
              <a:spcBef>
                <a:spcPts val="13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kern="0" spc="-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、电池长期处于欠充电状态，不仅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会在电池极板内部形成不可逆的硫酸盐化，而且还会在活性物质和板栅之间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形成高电阻阻挡层，使电池的内阻增加、容量下降。反之，电池长期处于过充电状态，使电池负极析出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H2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和正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极析出的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O2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难以全部再化合成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H2O</a:t>
            </a:r>
            <a:r>
              <a:rPr sz="1200" kern="0" spc="-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，造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成电池失水，板栅腐蚀加速，使用寿命提前终止。</a:t>
            </a:r>
            <a:endParaRPr lang="en-US" altLang="en-US" sz="1200" dirty="0"/>
          </a:p>
          <a:p>
            <a:pPr marL="26035" indent="-9525" algn="l" rtl="0" eaLnBrk="0">
              <a:lnSpc>
                <a:spcPct val="93000"/>
              </a:lnSpc>
              <a:spcBef>
                <a:spcPts val="10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200" kern="0" spc="-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、温度影响电池的容量。温度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升高将加速电池板栅的腐蚀和电池水分的损失，从而大大缩短电池的使用寿命，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当环境温度超过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时，温度每升高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sz="1200" kern="0" spc="3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电池使用寿命将减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少一半。</a:t>
            </a:r>
            <a:endParaRPr lang="en-US" altLang="en-US" sz="1200" dirty="0"/>
          </a:p>
          <a:p>
            <a:pPr marL="15240" indent="-2540" algn="l" rtl="0" eaLnBrk="0">
              <a:lnSpc>
                <a:spcPct val="103000"/>
              </a:lnSpc>
              <a:spcBef>
                <a:spcPts val="1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200" kern="0" spc="-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、温度从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降低到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sz="1200" kern="0" spc="3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容量将下降到额定容量的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80%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左右，同时温度过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低，电池容易出现充电不足，造成负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极硫酸盐化，最终导致电池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放不出电。</a:t>
            </a:r>
            <a:endParaRPr lang="en-US" altLang="en-US" sz="1200" dirty="0"/>
          </a:p>
        </p:txBody>
      </p:sp>
      <p:sp>
        <p:nvSpPr>
          <p:cNvPr id="4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" name="textbox 50"/>
          <p:cNvSpPr/>
          <p:nvPr/>
        </p:nvSpPr>
        <p:spPr>
          <a:xfrm>
            <a:off x="669874" y="1577022"/>
            <a:ext cx="5099050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-2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蓄电池电压、内阻、容量及温度之间的相互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关系</a:t>
            </a:r>
            <a:endParaRPr lang="en-US" altLang="en-US" sz="1700" dirty="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708306" y="2097407"/>
            <a:ext cx="1053554" cy="1041012"/>
            <a:chOff x="0" y="0"/>
            <a:chExt cx="1053554" cy="1041012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1053554" cy="1041012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-12700" y="-12700"/>
              <a:ext cx="1079500" cy="117348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367665" algn="l" rtl="0" eaLnBrk="0">
                <a:lnSpc>
                  <a:spcPct val="82000"/>
                </a:lnSpc>
              </a:pPr>
              <a:r>
                <a:rPr sz="3500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</a:t>
              </a:r>
              <a:endParaRPr lang="en-US" altLang="en-US" sz="3500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3351519" y="2097407"/>
            <a:ext cx="1053554" cy="1041012"/>
            <a:chOff x="0" y="0"/>
            <a:chExt cx="1053554" cy="1041012"/>
          </a:xfrm>
        </p:grpSpPr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053554" cy="1041012"/>
            </a:xfrm>
            <a:prstGeom prst="rect">
              <a:avLst/>
            </a:prstGeom>
          </p:spPr>
        </p:pic>
        <p:sp>
          <p:nvSpPr>
            <p:cNvPr id="58" name="textbox 58"/>
            <p:cNvSpPr/>
            <p:nvPr/>
          </p:nvSpPr>
          <p:spPr>
            <a:xfrm>
              <a:off x="-12700" y="-12700"/>
              <a:ext cx="1079500" cy="11366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3000"/>
                </a:lnSpc>
              </a:pPr>
              <a:endParaRPr lang="en-US" altLang="en-US" sz="1000" dirty="0"/>
            </a:p>
            <a:p>
              <a:pPr marL="306705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23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AH</a:t>
              </a:r>
              <a:endParaRPr lang="en-US" altLang="en-US" sz="2300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708831" y="2097407"/>
            <a:ext cx="1053554" cy="1041012"/>
            <a:chOff x="0" y="0"/>
            <a:chExt cx="1053554" cy="1041012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053554" cy="1041012"/>
            </a:xfrm>
            <a:prstGeom prst="rect">
              <a:avLst/>
            </a:prstGeom>
          </p:spPr>
        </p:pic>
        <p:sp>
          <p:nvSpPr>
            <p:cNvPr id="62" name="textbox 62"/>
            <p:cNvSpPr/>
            <p:nvPr/>
          </p:nvSpPr>
          <p:spPr>
            <a:xfrm>
              <a:off x="-12700" y="-12700"/>
              <a:ext cx="1079500" cy="11753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307340" algn="l" rtl="0" eaLnBrk="0">
                <a:lnSpc>
                  <a:spcPts val="4435"/>
                </a:lnSpc>
              </a:pPr>
              <a:r>
                <a:rPr sz="3500" kern="0" spc="-10" dirty="0">
                  <a:solidFill>
                    <a:srgbClr val="FFFFFF">
                      <a:alpha val="100000"/>
                    </a:srgbClr>
                  </a:solidFill>
                  <a:latin typeface="MS UI Gothic" panose="020B0600070205080204" charset="-128"/>
                  <a:ea typeface="MS UI Gothic" panose="020B0600070205080204" charset="-128"/>
                  <a:cs typeface="MS UI Gothic" panose="020B0600070205080204" charset="-128"/>
                </a:rPr>
                <a:t>℃</a:t>
              </a:r>
              <a:endParaRPr lang="en-US" altLang="en-US" sz="3500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1994479" y="2097407"/>
            <a:ext cx="1052842" cy="1041012"/>
            <a:chOff x="0" y="0"/>
            <a:chExt cx="1052842" cy="1041012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052842" cy="1041012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1078864" cy="116331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300355" algn="l" rtl="0" eaLnBrk="0">
                <a:lnSpc>
                  <a:spcPct val="85000"/>
                </a:lnSpc>
              </a:pPr>
              <a:r>
                <a:rPr sz="3500" kern="0" spc="20" dirty="0">
                  <a:solidFill>
                    <a:srgbClr val="FFFFFF">
                      <a:alpha val="100000"/>
                    </a:srgbClr>
                  </a:solidFill>
                  <a:latin typeface="Segoe Print" panose="02000600000000000000"/>
                  <a:ea typeface="Segoe Print" panose="02000600000000000000"/>
                  <a:cs typeface="Segoe Print" panose="02000600000000000000"/>
                </a:rPr>
                <a:t>Ω</a:t>
              </a:r>
              <a:endParaRPr lang="en-US" altLang="en-US" sz="3500" dirty="0"/>
            </a:p>
          </p:txBody>
        </p:sp>
      </p:grpSp>
      <p:pic>
        <p:nvPicPr>
          <p:cNvPr id="70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3664496" y="3221913"/>
            <a:ext cx="325120" cy="2012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容量</a:t>
            </a:r>
            <a:endParaRPr lang="en-US" altLang="en-US" sz="1200" dirty="0"/>
          </a:p>
        </p:txBody>
      </p:sp>
      <p:sp>
        <p:nvSpPr>
          <p:cNvPr id="74" name="textbox 74"/>
          <p:cNvSpPr/>
          <p:nvPr/>
        </p:nvSpPr>
        <p:spPr>
          <a:xfrm>
            <a:off x="5034140" y="3221913"/>
            <a:ext cx="323850" cy="200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温度</a:t>
            </a:r>
            <a:endParaRPr lang="en-US" altLang="en-US" sz="1200" dirty="0"/>
          </a:p>
        </p:txBody>
      </p:sp>
      <p:sp>
        <p:nvSpPr>
          <p:cNvPr id="76" name="textbox 76"/>
          <p:cNvSpPr/>
          <p:nvPr/>
        </p:nvSpPr>
        <p:spPr>
          <a:xfrm>
            <a:off x="1022946" y="3221913"/>
            <a:ext cx="314959" cy="2012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2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电压</a:t>
            </a:r>
            <a:endParaRPr lang="en-US" altLang="en-US" sz="1200" dirty="0"/>
          </a:p>
        </p:txBody>
      </p:sp>
      <p:sp>
        <p:nvSpPr>
          <p:cNvPr id="78" name="textbox 78"/>
          <p:cNvSpPr/>
          <p:nvPr/>
        </p:nvSpPr>
        <p:spPr>
          <a:xfrm>
            <a:off x="2348826" y="3221913"/>
            <a:ext cx="314959" cy="2038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2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内阻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14756" y="1891284"/>
            <a:ext cx="3974591" cy="2429255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4908803" y="1891284"/>
            <a:ext cx="3663696" cy="2429255"/>
            <a:chOff x="0" y="0"/>
            <a:chExt cx="3663696" cy="2429255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663696" cy="2429255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-12700" y="-12700"/>
              <a:ext cx="3689350" cy="248157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2336165" algn="l" rtl="0" eaLnBrk="0">
                <a:lnSpc>
                  <a:spcPts val="1825"/>
                </a:lnSpc>
              </a:pP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鼓包</a:t>
              </a:r>
              <a:endParaRPr lang="en-US" altLang="en-US" sz="1500" dirty="0"/>
            </a:p>
          </p:txBody>
        </p:sp>
      </p:grpSp>
      <p:sp>
        <p:nvSpPr>
          <p:cNvPr id="8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1138732" y="2081987"/>
            <a:ext cx="874204" cy="825944"/>
            <a:chOff x="0" y="0"/>
            <a:chExt cx="874204" cy="825944"/>
          </a:xfrm>
        </p:grpSpPr>
        <p:pic>
          <p:nvPicPr>
            <p:cNvPr id="90" name="picture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74204" cy="825944"/>
            </a:xfrm>
            <a:prstGeom prst="rect">
              <a:avLst/>
            </a:prstGeom>
          </p:spPr>
        </p:pic>
        <p:sp>
          <p:nvSpPr>
            <p:cNvPr id="92" name="textbox 92"/>
            <p:cNvSpPr/>
            <p:nvPr/>
          </p:nvSpPr>
          <p:spPr>
            <a:xfrm>
              <a:off x="-12700" y="-12700"/>
              <a:ext cx="899794" cy="87566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309880" algn="l" rtl="0" eaLnBrk="0">
                <a:lnSpc>
                  <a:spcPct val="96000"/>
                </a:lnSpc>
              </a:pPr>
              <a:r>
                <a:rPr sz="1400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漏液</a:t>
              </a:r>
              <a:endParaRPr lang="en-US" altLang="en-US" sz="1400" dirty="0"/>
            </a:p>
          </p:txBody>
        </p:sp>
      </p:grpSp>
      <p:pic>
        <p:nvPicPr>
          <p:cNvPr id="94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2806074" y="2658440"/>
            <a:ext cx="55371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接线柱</a:t>
            </a:r>
            <a:endParaRPr lang="en-US" altLang="en-US" sz="1400" dirty="0"/>
          </a:p>
          <a:p>
            <a:pPr marL="104140" algn="l" rtl="0" eaLnBrk="0">
              <a:lnSpc>
                <a:spcPct val="97000"/>
              </a:lnSpc>
              <a:spcBef>
                <a:spcPts val="80"/>
              </a:spcBef>
            </a:pP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腐蚀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500371" y="2093975"/>
            <a:ext cx="3509771" cy="3072384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656494" y="1412887"/>
            <a:ext cx="3473450" cy="22085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6035" algn="l" rtl="0" eaLnBrk="0">
              <a:lnSpc>
                <a:spcPts val="2055"/>
              </a:lnSpc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事故案例分享（变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电站）</a:t>
            </a:r>
            <a:endParaRPr lang="en-US" altLang="en-US" sz="1700" dirty="0"/>
          </a:p>
          <a:p>
            <a:pPr algn="l" rtl="0" eaLnBrk="0">
              <a:lnSpc>
                <a:spcPct val="136000"/>
              </a:lnSpc>
            </a:pPr>
            <a:endParaRPr lang="en-US" altLang="en-US" sz="1000" dirty="0"/>
          </a:p>
          <a:p>
            <a:pPr algn="l" rtl="0" eaLnBrk="0">
              <a:lnSpc>
                <a:spcPct val="136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7000"/>
              </a:lnSpc>
              <a:spcBef>
                <a:spcPts val="45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2013年4月29日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，贵州220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kV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滥坝站</a:t>
            </a:r>
            <a:endParaRPr lang="en-US" altLang="en-US" sz="1500" dirty="0"/>
          </a:p>
          <a:p>
            <a:pPr marL="13335" indent="10795" algn="l" rtl="0" eaLnBrk="0">
              <a:lnSpc>
                <a:spcPct val="106000"/>
              </a:lnSpc>
              <a:spcBef>
                <a:spcPts val="130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110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kV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母线发生三相短路故障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，由于两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组站用蓄电池同时失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效，站内部分开关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无法跳开，故障由对侧220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kV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站开关跳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开隔离，导致滥坝站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全站失压，对电网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的安全运行造成严重影响。</a:t>
            </a:r>
            <a:endParaRPr lang="en-US" altLang="en-US" sz="1500" dirty="0"/>
          </a:p>
        </p:txBody>
      </p:sp>
      <p:sp>
        <p:nvSpPr>
          <p:cNvPr id="10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500371" y="2165603"/>
            <a:ext cx="3726180" cy="2785871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656494" y="2145486"/>
            <a:ext cx="3473450" cy="24517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6000"/>
              </a:lnSpc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2006年3月，广西某电力公司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因直流系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统设计存在缺陷、安全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防护不足，故障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信号没有传送到机组控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制室报警，贻误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了处理时机</a:t>
            </a:r>
            <a:r>
              <a:rPr sz="1500" kern="0" spc="3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，导致两台机组停运，全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厂对外停电。</a:t>
            </a:r>
            <a:endParaRPr lang="en-US" altLang="en-US" sz="1500" dirty="0"/>
          </a:p>
          <a:p>
            <a:pPr algn="l" rtl="0" eaLnBrk="0">
              <a:lnSpc>
                <a:spcPct val="132000"/>
              </a:lnSpc>
            </a:pPr>
            <a:endParaRPr lang="en-US" altLang="en-US" sz="1000" dirty="0"/>
          </a:p>
          <a:p>
            <a:pPr algn="l" rtl="0" eaLnBrk="0">
              <a:lnSpc>
                <a:spcPct val="126000"/>
              </a:lnSpc>
            </a:pPr>
            <a:endParaRPr lang="en-US" altLang="en-US" sz="300" dirty="0"/>
          </a:p>
          <a:p>
            <a:pPr marL="13970" indent="-1270" algn="l" rtl="0" eaLnBrk="0">
              <a:lnSpc>
                <a:spcPct val="105000"/>
              </a:lnSpc>
              <a:spcBef>
                <a:spcPts val="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2009年7月24日，3号台风来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临，广东省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某局110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KV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变电站交流停电。由于蓄电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池故障造成直流母线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失压，高压断路器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不动作导致一台主变烧毁。</a:t>
            </a:r>
            <a:endParaRPr lang="en-US" altLang="en-US" sz="1500" dirty="0"/>
          </a:p>
        </p:txBody>
      </p:sp>
      <p:sp>
        <p:nvSpPr>
          <p:cNvPr id="11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669874" y="1422171"/>
            <a:ext cx="255777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055"/>
              </a:lnSpc>
            </a:pP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-1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事故案例分享（电厂）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28744" y="2165603"/>
            <a:ext cx="3662171" cy="2857500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658114" y="2145486"/>
            <a:ext cx="3471545" cy="19640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3335" indent="1270" algn="l" rtl="0" eaLnBrk="0">
              <a:lnSpc>
                <a:spcPct val="104000"/>
              </a:lnSpc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2001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月××局，因过充电，在放电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瞬间电池发生爆炸而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中断通信。</a:t>
            </a:r>
            <a:endParaRPr lang="en-US" altLang="en-US" sz="1500" dirty="0"/>
          </a:p>
          <a:p>
            <a:pPr algn="l" rtl="0" eaLnBrk="0">
              <a:lnSpc>
                <a:spcPct val="128000"/>
              </a:lnSpc>
            </a:pPr>
            <a:endParaRPr lang="en-US" altLang="en-US" sz="1000" dirty="0"/>
          </a:p>
          <a:p>
            <a:pPr algn="l" rtl="0" eaLnBrk="0">
              <a:lnSpc>
                <a:spcPct val="126000"/>
              </a:lnSpc>
            </a:pPr>
            <a:endParaRPr lang="en-US" altLang="en-US" sz="300" dirty="0"/>
          </a:p>
          <a:p>
            <a:pPr marL="12700" indent="1905" algn="l" rtl="0" eaLnBrk="0">
              <a:lnSpc>
                <a:spcPct val="106000"/>
              </a:lnSpc>
              <a:spcBef>
                <a:spcPts val="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2005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日，某省网通分公司因蓄电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池故障经久失修导致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一接入网机房发生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火灾事故，造成该接入网实装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机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465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户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及数据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线的通信全部中断（用户主要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为企业用户）</a:t>
            </a:r>
            <a:r>
              <a:rPr sz="1500" kern="0" spc="-3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。故障历时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小时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35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分。</a:t>
            </a:r>
            <a:endParaRPr lang="en-US" altLang="en-US" sz="1500" dirty="0"/>
          </a:p>
        </p:txBody>
      </p:sp>
      <p:sp>
        <p:nvSpPr>
          <p:cNvPr id="124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8" name="textbox 128"/>
          <p:cNvSpPr/>
          <p:nvPr/>
        </p:nvSpPr>
        <p:spPr>
          <a:xfrm>
            <a:off x="669874" y="1422171"/>
            <a:ext cx="3014979" cy="2876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060"/>
              </a:lnSpc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-1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事故案例分享（通信基站）</a:t>
            </a:r>
            <a:endParaRPr lang="en-US" altLang="en-US" sz="1700" dirty="0"/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132"/>
          <p:cNvSpPr/>
          <p:nvPr/>
        </p:nvSpPr>
        <p:spPr>
          <a:xfrm>
            <a:off x="658924" y="1411617"/>
            <a:ext cx="7523480" cy="1463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651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一、产品概述</a:t>
            </a:r>
            <a:endParaRPr lang="en-US" altLang="en-US" sz="1700" dirty="0"/>
          </a:p>
          <a:p>
            <a:pPr algn="l" rtl="0" eaLnBrk="0">
              <a:lnSpc>
                <a:spcPct val="175000"/>
              </a:lnSpc>
            </a:pPr>
            <a:endParaRPr lang="en-US" altLang="en-US" sz="1000" dirty="0"/>
          </a:p>
          <a:p>
            <a:pPr algn="l" rtl="0" eaLnBrk="0">
              <a:lnSpc>
                <a:spcPct val="127000"/>
              </a:lnSpc>
            </a:pPr>
            <a:endParaRPr lang="en-US" altLang="en-US" sz="300" dirty="0"/>
          </a:p>
          <a:p>
            <a:pPr marL="12700" indent="5715" algn="l" rtl="0" eaLnBrk="0">
              <a:lnSpc>
                <a:spcPct val="104000"/>
              </a:lnSpc>
              <a:spcBef>
                <a:spcPts val="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蓄电池在线监测管理装置是专门为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UPS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电源、直流电源、通信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电源蓄电池组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而设计的</a:t>
            </a:r>
            <a:r>
              <a:rPr sz="2300" u="sng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集中式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管理产品。该产品具有</a:t>
            </a:r>
            <a:r>
              <a:rPr lang="en-US"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  <a:r>
              <a:rPr lang="en-US" sz="1500" b="1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在线监测功能、在线均衡功能、在线活 化功能。</a:t>
            </a:r>
            <a:endParaRPr lang="en-US" sz="1500" b="1" kern="0" spc="10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60035" y="3240023"/>
            <a:ext cx="3430523" cy="1894332"/>
          </a:xfrm>
          <a:prstGeom prst="rect">
            <a:avLst/>
          </a:prstGeom>
        </p:spPr>
      </p:pic>
      <p:sp>
        <p:nvSpPr>
          <p:cNvPr id="13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box 142"/>
          <p:cNvSpPr/>
          <p:nvPr/>
        </p:nvSpPr>
        <p:spPr>
          <a:xfrm>
            <a:off x="656494" y="2067203"/>
            <a:ext cx="7537450" cy="1475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6000"/>
              </a:lnSpc>
            </a:pP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通过在线监测每一节电池的电压、电流、内阻、容量及环境温度的数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值情况来判断蓄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电池运行过程中各个参数是否处于正常，当蓄电池组一致性变差时，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在线监测管理装置会自动启动在线均衡功能对电池进行均衡调节，并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能对性能较差的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电池进行在线活化，其能有效的防止蓄电池组过充电或欠充电，使蓄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电池组性能一致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的运行在最佳状态，提高了蓄电池组安全运行水平，延长蓄电池组使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用寿命，减少了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维护人员对电源系统的维护时间与维护成本。</a:t>
            </a:r>
            <a:endParaRPr lang="en-US" altLang="en-US" sz="1500" dirty="0"/>
          </a:p>
        </p:txBody>
      </p:sp>
      <p:sp>
        <p:nvSpPr>
          <p:cNvPr id="144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675131" y="1412887"/>
            <a:ext cx="1296035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工作原理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152"/>
          <p:cNvSpPr/>
          <p:nvPr/>
        </p:nvSpPr>
        <p:spPr>
          <a:xfrm>
            <a:off x="657304" y="1420901"/>
            <a:ext cx="7573009" cy="18141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6035" algn="l" rtl="0" eaLnBrk="0">
              <a:lnSpc>
                <a:spcPts val="2060"/>
              </a:lnSpc>
            </a:pPr>
            <a:r>
              <a:rPr sz="1700" kern="0" spc="5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1.2</a:t>
            </a:r>
            <a:r>
              <a:rPr sz="1700" kern="0" spc="1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5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三大核心功能</a:t>
            </a:r>
            <a:endParaRPr lang="en-US" altLang="en-US" sz="1700" dirty="0"/>
          </a:p>
          <a:p>
            <a:pPr algn="l" rtl="0" eaLnBrk="0">
              <a:lnSpc>
                <a:spcPct val="116000"/>
              </a:lnSpc>
            </a:pPr>
            <a:endParaRPr lang="en-US" altLang="en-US" sz="1000" dirty="0"/>
          </a:p>
          <a:p>
            <a:pPr marL="30480" algn="l" rtl="0" eaLnBrk="0">
              <a:lnSpc>
                <a:spcPct val="100000"/>
              </a:lnSpc>
              <a:spcBef>
                <a:spcPts val="520"/>
              </a:spcBef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</a:t>
            </a:r>
            <a:r>
              <a:rPr sz="1700" kern="0" spc="-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在线监测功能</a:t>
            </a:r>
            <a:endParaRPr lang="en-US" altLang="en-US" sz="1700" dirty="0"/>
          </a:p>
          <a:p>
            <a:pPr algn="l" rtl="0" eaLnBrk="0">
              <a:lnSpc>
                <a:spcPct val="17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23495" indent="-11430" algn="l" rtl="0" eaLnBrk="0">
              <a:lnSpc>
                <a:spcPct val="103000"/>
              </a:lnSpc>
              <a:spcBef>
                <a:spcPts val="5"/>
              </a:spcBef>
            </a:pP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监测单体蓄电池电压、内阻、温度、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SOH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以及内部电动势及整组蓄电池电压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内阻、容量、充放电电流、环境温度等各项数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据。并可记录蓄电池充放电过程全时段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的变化，保证对蓄电池性能的准确判别，从而使后备电源处于最佳备用状态。</a:t>
            </a:r>
            <a:endParaRPr lang="en-US" altLang="en-US" sz="1500" dirty="0"/>
          </a:p>
        </p:txBody>
      </p:sp>
      <p:pic>
        <p:nvPicPr>
          <p:cNvPr id="154" name="picture 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3127" y="3520440"/>
            <a:ext cx="6426707" cy="1143000"/>
          </a:xfrm>
          <a:prstGeom prst="rect">
            <a:avLst/>
          </a:prstGeom>
        </p:spPr>
      </p:pic>
      <p:sp>
        <p:nvSpPr>
          <p:cNvPr id="15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1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43883" y="2165603"/>
            <a:ext cx="4782311" cy="2377440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656494" y="1422171"/>
            <a:ext cx="2660650" cy="21996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31115" algn="l" rtl="0" eaLnBrk="0">
              <a:lnSpc>
                <a:spcPct val="100000"/>
              </a:lnSpc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1.2.2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在线均衡功能</a:t>
            </a:r>
            <a:endParaRPr lang="en-US" altLang="en-US" sz="1700" dirty="0"/>
          </a:p>
          <a:p>
            <a:pPr algn="l" rtl="0" eaLnBrk="0">
              <a:lnSpc>
                <a:spcPct val="133000"/>
              </a:lnSpc>
            </a:pPr>
            <a:endParaRPr lang="en-US" altLang="en-US" sz="1000" dirty="0"/>
          </a:p>
          <a:p>
            <a:pPr algn="l" rtl="0" eaLnBrk="0">
              <a:lnSpc>
                <a:spcPct val="134000"/>
              </a:lnSpc>
            </a:pPr>
            <a:endParaRPr lang="en-US" altLang="en-US" sz="1000" dirty="0"/>
          </a:p>
          <a:p>
            <a:pPr marL="13970" indent="-1270" algn="l" rtl="0" eaLnBrk="0">
              <a:lnSpc>
                <a:spcPct val="102000"/>
              </a:lnSpc>
              <a:spcBef>
                <a:spcPts val="45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采用压差计算方式，</a:t>
            </a:r>
            <a:r>
              <a:rPr sz="1500" kern="0" spc="-4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自动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计算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蓄电池组电压平均值，通过</a:t>
            </a:r>
            <a:endParaRPr lang="en-US" altLang="en-US" sz="1500" dirty="0"/>
          </a:p>
          <a:p>
            <a:pPr marL="13335" indent="1270" algn="l" rtl="0" eaLnBrk="0">
              <a:lnSpc>
                <a:spcPct val="105000"/>
              </a:lnSpc>
              <a:spcBef>
                <a:spcPts val="19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DC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DC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充电技术，对电压超出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设定范围的蓄电池进行均衡控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制，防止电池过充、欠充，从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而达到电池电压均衡。</a:t>
            </a:r>
            <a:endParaRPr lang="en-US" altLang="en-US" sz="1500" dirty="0"/>
          </a:p>
        </p:txBody>
      </p:sp>
      <p:sp>
        <p:nvSpPr>
          <p:cNvPr id="16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box 172"/>
          <p:cNvSpPr/>
          <p:nvPr/>
        </p:nvSpPr>
        <p:spPr>
          <a:xfrm>
            <a:off x="656494" y="1422171"/>
            <a:ext cx="7692390" cy="1317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31115" algn="l" rtl="0" eaLnBrk="0">
              <a:lnSpc>
                <a:spcPct val="100000"/>
              </a:lnSpc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1.2.3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在线活化功能</a:t>
            </a:r>
            <a:endParaRPr lang="en-US" altLang="en-US" sz="1700" dirty="0"/>
          </a:p>
          <a:p>
            <a:pPr algn="l" rtl="0" eaLnBrk="0">
              <a:lnSpc>
                <a:spcPct val="168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13970" indent="-1270" algn="l" rtl="0" eaLnBrk="0">
              <a:lnSpc>
                <a:spcPct val="105000"/>
              </a:lnSpc>
              <a:spcBef>
                <a:spcPts val="0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采用高频谐震脉冲大电流的充电方式对“硫化”蓄电池进行循环充放电。利用脉冲充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电中的不同频率与波形对硫酸铅粗晶粒形成谐震，击碎粗晶粒，协助电化学还原反应，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消除电池“硫化”现象。</a:t>
            </a:r>
            <a:endParaRPr lang="en-US" altLang="en-US" sz="1500" dirty="0"/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86384" y="3662032"/>
            <a:ext cx="5356859" cy="853579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649818" y="4807433"/>
            <a:ext cx="5727700" cy="269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915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《通信用铅酸蓄电池正向尖脉冲式去硫化设备行业标准》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YD/T2064-2009</a:t>
            </a:r>
            <a:endParaRPr lang="en-US" altLang="en-US" sz="1400" dirty="0"/>
          </a:p>
        </p:txBody>
      </p:sp>
      <p:sp>
        <p:nvSpPr>
          <p:cNvPr id="17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2446077" y="3206877"/>
            <a:ext cx="732155" cy="228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400" kern="0" spc="-2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在线活化</a:t>
            </a:r>
            <a:endParaRPr lang="en-US" altLang="en-US" sz="1400" dirty="0"/>
          </a:p>
        </p:txBody>
      </p:sp>
      <p:sp>
        <p:nvSpPr>
          <p:cNvPr id="186" name="path"/>
          <p:cNvSpPr/>
          <p:nvPr/>
        </p:nvSpPr>
        <p:spPr>
          <a:xfrm>
            <a:off x="3563111" y="3220211"/>
            <a:ext cx="263651" cy="300228"/>
          </a:xfrm>
          <a:custGeom>
            <a:avLst/>
            <a:gdLst/>
            <a:ahLst/>
            <a:cxnLst/>
            <a:rect l="0" t="0" r="0" b="0"/>
            <a:pathLst>
              <a:path w="415" h="472">
                <a:moveTo>
                  <a:pt x="0" y="350"/>
                </a:moveTo>
                <a:lnTo>
                  <a:pt x="103" y="350"/>
                </a:lnTo>
                <a:lnTo>
                  <a:pt x="103" y="0"/>
                </a:lnTo>
                <a:lnTo>
                  <a:pt x="312" y="0"/>
                </a:lnTo>
                <a:lnTo>
                  <a:pt x="312" y="350"/>
                </a:lnTo>
                <a:lnTo>
                  <a:pt x="415" y="350"/>
                </a:lnTo>
                <a:lnTo>
                  <a:pt x="208" y="472"/>
                </a:lnTo>
                <a:lnTo>
                  <a:pt x="0" y="350"/>
                </a:lnTo>
              </a:path>
            </a:pathLst>
          </a:custGeom>
          <a:solidFill>
            <a:srgbClr val="80008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box 188"/>
          <p:cNvSpPr/>
          <p:nvPr/>
        </p:nvSpPr>
        <p:spPr>
          <a:xfrm>
            <a:off x="656494" y="2211222"/>
            <a:ext cx="3676650" cy="1965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100" dirty="0"/>
          </a:p>
          <a:p>
            <a:pPr marL="15875" indent="-3810" algn="l" rtl="0" eaLnBrk="0">
              <a:lnSpc>
                <a:spcPct val="105000"/>
              </a:lnSpc>
              <a:spcBef>
                <a:spcPts val="0"/>
              </a:spcBef>
            </a:pP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左图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sz="1500" kern="0" spc="-5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铅酸蓄电池极板）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第一张照片显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示了厚重的硫酸盐结晶。进行电池完全放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电试验时，放电时间只持续了13分钟多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点。</a:t>
            </a:r>
            <a:endParaRPr lang="en-US" altLang="en-US" sz="1500" dirty="0"/>
          </a:p>
          <a:p>
            <a:pPr marL="12700" algn="l" rtl="0" eaLnBrk="0">
              <a:lnSpc>
                <a:spcPct val="105000"/>
              </a:lnSpc>
              <a:spcBef>
                <a:spcPts val="120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右图：这是应用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H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6000</a:t>
            </a:r>
            <a:r>
              <a:rPr lang="en-US"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18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天后，同一板块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的照片，硫酸盐结晶已被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删除。这次电池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放电时间超过33分钟。这意味着，放电容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量已增长250％。</a:t>
            </a:r>
            <a:endParaRPr lang="en-US" altLang="en-US" sz="1500" dirty="0"/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15255" y="2231135"/>
            <a:ext cx="3785615" cy="1714500"/>
          </a:xfrm>
          <a:prstGeom prst="rect">
            <a:avLst/>
          </a:prstGeom>
        </p:spPr>
      </p:pic>
      <p:sp>
        <p:nvSpPr>
          <p:cNvPr id="19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6" name="textbox 196"/>
          <p:cNvSpPr/>
          <p:nvPr/>
        </p:nvSpPr>
        <p:spPr>
          <a:xfrm>
            <a:off x="669874" y="1420901"/>
            <a:ext cx="4006850" cy="2844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在线活化技术应用后电池前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后对比图</a:t>
            </a:r>
            <a:endParaRPr lang="en-US" altLang="en-US" sz="1700" dirty="0"/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5370633" y="3994404"/>
            <a:ext cx="376554" cy="231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-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左图</a:t>
            </a:r>
            <a:endParaRPr lang="en-US" altLang="en-US" sz="1400" dirty="0"/>
          </a:p>
        </p:txBody>
      </p:sp>
      <p:sp>
        <p:nvSpPr>
          <p:cNvPr id="202" name="textbox 202"/>
          <p:cNvSpPr/>
          <p:nvPr/>
        </p:nvSpPr>
        <p:spPr>
          <a:xfrm>
            <a:off x="7513771" y="3994404"/>
            <a:ext cx="376554" cy="2305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-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右图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box 204"/>
          <p:cNvSpPr/>
          <p:nvPr/>
        </p:nvSpPr>
        <p:spPr>
          <a:xfrm>
            <a:off x="656494" y="2408935"/>
            <a:ext cx="3676650" cy="14770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3970" indent="-1905" algn="l" rtl="0" eaLnBrk="0">
              <a:lnSpc>
                <a:spcPct val="104000"/>
              </a:lnSpc>
            </a:pP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左图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sz="1500" kern="0" spc="-5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硫酸铅晶体显微图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）硫酸盐结晶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沉重地覆盖了电池板。</a:t>
            </a:r>
            <a:endParaRPr lang="en-US" altLang="en-US" sz="15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19050" indent="-6350" algn="l" rtl="0" eaLnBrk="0">
              <a:lnSpc>
                <a:spcPct val="105000"/>
              </a:lnSpc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右图：这是应用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H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6000后</a:t>
            </a:r>
            <a:r>
              <a:rPr sz="1500" kern="0" spc="2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，活化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技术清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除了这些硫酸盐晶体，露出了蓄电池极板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活性物质。</a:t>
            </a:r>
            <a:endParaRPr lang="en-US" altLang="en-US" sz="1500" dirty="0"/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980432" y="2452115"/>
            <a:ext cx="3200399" cy="1588008"/>
          </a:xfrm>
          <a:prstGeom prst="rect">
            <a:avLst/>
          </a:prstGeom>
        </p:spPr>
      </p:pic>
      <p:sp>
        <p:nvSpPr>
          <p:cNvPr id="20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2" name="textbox 212"/>
          <p:cNvSpPr/>
          <p:nvPr/>
        </p:nvSpPr>
        <p:spPr>
          <a:xfrm>
            <a:off x="669874" y="1420901"/>
            <a:ext cx="4006850" cy="2844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在线活化技术应用后电池前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后对比图</a:t>
            </a:r>
            <a:endParaRPr lang="en-US" altLang="en-US" sz="1700" dirty="0"/>
          </a:p>
        </p:txBody>
      </p:sp>
      <p:pic>
        <p:nvPicPr>
          <p:cNvPr id="214" name="picture 2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5442084" y="4192118"/>
            <a:ext cx="376554" cy="231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-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左图</a:t>
            </a:r>
            <a:endParaRPr lang="en-US" altLang="en-US" sz="1400" dirty="0"/>
          </a:p>
        </p:txBody>
      </p:sp>
      <p:sp>
        <p:nvSpPr>
          <p:cNvPr id="218" name="textbox 218"/>
          <p:cNvSpPr/>
          <p:nvPr/>
        </p:nvSpPr>
        <p:spPr>
          <a:xfrm>
            <a:off x="7331234" y="4192118"/>
            <a:ext cx="376554" cy="2305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-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右图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348228" y="1737360"/>
            <a:ext cx="5181600" cy="3483863"/>
          </a:xfrm>
          <a:prstGeom prst="rect">
            <a:avLst/>
          </a:prstGeom>
        </p:spPr>
      </p:pic>
      <p:sp>
        <p:nvSpPr>
          <p:cNvPr id="22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26" name="picture 2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228" name="textbox 228"/>
          <p:cNvSpPr/>
          <p:nvPr/>
        </p:nvSpPr>
        <p:spPr>
          <a:xfrm>
            <a:off x="670788" y="1420901"/>
            <a:ext cx="1605280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1.3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工作原理图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box 230"/>
          <p:cNvSpPr/>
          <p:nvPr/>
        </p:nvSpPr>
        <p:spPr>
          <a:xfrm>
            <a:off x="652691" y="1420901"/>
            <a:ext cx="5463540" cy="3489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225" algn="l" rtl="0" eaLnBrk="0">
              <a:lnSpc>
                <a:spcPts val="206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二、主要功能</a:t>
            </a:r>
            <a:endParaRPr lang="en-US" altLang="en-US" sz="17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30480" algn="l" rtl="0" eaLnBrk="0">
              <a:lnSpc>
                <a:spcPct val="95000"/>
              </a:lnSpc>
              <a:spcBef>
                <a:spcPts val="460"/>
              </a:spcBef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、在线检测蓄电池组和单体电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池的电压</a:t>
            </a:r>
            <a:endParaRPr lang="en-US" altLang="en-US" sz="1500" dirty="0"/>
          </a:p>
          <a:p>
            <a:pPr marL="15240" algn="l" rtl="0" eaLnBrk="0">
              <a:lnSpc>
                <a:spcPct val="95000"/>
              </a:lnSpc>
              <a:spcBef>
                <a:spcPts val="90"/>
              </a:spcBef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500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、在线检测蓄电池组和单体电池的内阻</a:t>
            </a:r>
            <a:endParaRPr lang="en-US" altLang="en-US" sz="1500" dirty="0"/>
          </a:p>
          <a:p>
            <a:pPr marL="17780" algn="l" rtl="0" eaLnBrk="0">
              <a:lnSpc>
                <a:spcPct val="95000"/>
              </a:lnSpc>
              <a:spcBef>
                <a:spcPts val="90"/>
              </a:spcBef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500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、在线测量蓄电池组和单体电池的容量</a:t>
            </a:r>
            <a:endParaRPr lang="en-US" altLang="en-US" sz="1500" dirty="0"/>
          </a:p>
          <a:p>
            <a:pPr marL="12700" algn="l" rtl="0" eaLnBrk="0">
              <a:lnSpc>
                <a:spcPct val="85000"/>
              </a:lnSpc>
              <a:spcBef>
                <a:spcPts val="85"/>
              </a:spcBef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、在线测量蓄电池组和单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体电池的电动势</a:t>
            </a:r>
            <a:endParaRPr lang="en-US" altLang="en-US" sz="1500" dirty="0"/>
          </a:p>
          <a:p>
            <a:pPr marL="17780" algn="l" rtl="0" eaLnBrk="0">
              <a:lnSpc>
                <a:spcPts val="1995"/>
              </a:lnSpc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、检测蓄电池组充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放电电流</a:t>
            </a:r>
            <a:endParaRPr lang="en-US" altLang="en-US" sz="1500" dirty="0"/>
          </a:p>
          <a:p>
            <a:pPr marL="17145" algn="l" rtl="0" eaLnBrk="0">
              <a:lnSpc>
                <a:spcPct val="85000"/>
              </a:lnSpc>
              <a:spcBef>
                <a:spcPts val="75"/>
              </a:spcBef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、具备蓄电池组环境温度测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量</a:t>
            </a:r>
            <a:endParaRPr lang="en-US" altLang="en-US" sz="1500" dirty="0"/>
          </a:p>
          <a:p>
            <a:pPr marL="19050" algn="l" rtl="0" eaLnBrk="0">
              <a:lnSpc>
                <a:spcPts val="1995"/>
              </a:lnSpc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、具备蓄电池电压运欠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压告警</a:t>
            </a:r>
            <a:endParaRPr lang="en-US" altLang="en-US" sz="1500" dirty="0"/>
          </a:p>
          <a:p>
            <a:pPr marL="17780" algn="l" rtl="0" eaLnBrk="0">
              <a:lnSpc>
                <a:spcPct val="97000"/>
              </a:lnSpc>
              <a:spcBef>
                <a:spcPts val="95"/>
              </a:spcBef>
            </a:pPr>
            <a:r>
              <a:rPr sz="1500" kern="0" spc="-1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500" kern="0" spc="-20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、高效的电池组均衡控制，可对单体电池进行独立的充放电调</a:t>
            </a: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节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1500" kern="0" spc="-14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、对单体性能较差的电池进行在线活化</a:t>
            </a:r>
            <a:endParaRPr lang="en-US" altLang="en-US" sz="1500" dirty="0"/>
          </a:p>
          <a:p>
            <a:pPr marL="30480" algn="l" rtl="0" eaLnBrk="0">
              <a:lnSpc>
                <a:spcPct val="95000"/>
              </a:lnSpc>
              <a:spcBef>
                <a:spcPts val="100"/>
              </a:spcBef>
            </a:pP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500" kern="0" spc="-14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、具备蓄电池组放电容量核对相关数据监测管理</a:t>
            </a:r>
            <a:endParaRPr lang="en-US" altLang="en-US" sz="1500" dirty="0"/>
          </a:p>
          <a:p>
            <a:pPr marL="30480" algn="l" rtl="0" eaLnBrk="0">
              <a:lnSpc>
                <a:spcPct val="97000"/>
              </a:lnSpc>
              <a:spcBef>
                <a:spcPts val="95"/>
              </a:spcBef>
            </a:pP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r>
              <a:rPr sz="1500" kern="0" spc="-18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、提供放电过程中电池的整组电压和单体电压的曲线显示</a:t>
            </a:r>
            <a:r>
              <a:rPr sz="1500" kern="0" spc="0" dirty="0">
                <a:solidFill>
                  <a:srgbClr val="007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r>
              <a:rPr sz="1500" kern="0" spc="-12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、具备相关历史数据保存和数据曲线信息显示功能</a:t>
            </a:r>
            <a:endParaRPr lang="en-US" altLang="en-US" sz="1500" dirty="0"/>
          </a:p>
          <a:p>
            <a:pPr marL="30480" algn="l" rtl="0" eaLnBrk="0">
              <a:lnSpc>
                <a:spcPct val="95000"/>
              </a:lnSpc>
              <a:spcBef>
                <a:spcPts val="100"/>
              </a:spcBef>
            </a:pP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</a:t>
            </a:r>
            <a:r>
              <a:rPr sz="1500" kern="0" spc="-19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、可通过</a:t>
            </a: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RS485</a:t>
            </a:r>
            <a:r>
              <a:rPr sz="1500" kern="0" spc="-20" dirty="0">
                <a:solidFill>
                  <a:srgbClr val="007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或网络口与上位机通讯</a:t>
            </a:r>
            <a:endParaRPr lang="en-US" altLang="en-US" sz="1500" dirty="0"/>
          </a:p>
        </p:txBody>
      </p:sp>
      <p:sp>
        <p:nvSpPr>
          <p:cNvPr id="23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pic>
        <p:nvPicPr>
          <p:cNvPr id="238" name="picture 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32028" y="1879346"/>
            <a:ext cx="269773" cy="1487500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54823" y="2442972"/>
            <a:ext cx="438911" cy="617219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354823" y="3851148"/>
            <a:ext cx="438911" cy="615695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732028" y="4020896"/>
            <a:ext cx="243891" cy="773124"/>
          </a:xfrm>
          <a:prstGeom prst="rect">
            <a:avLst/>
          </a:prstGeom>
        </p:spPr>
      </p:pic>
      <p:sp>
        <p:nvSpPr>
          <p:cNvPr id="246" name="textbox 246"/>
          <p:cNvSpPr/>
          <p:nvPr/>
        </p:nvSpPr>
        <p:spPr>
          <a:xfrm>
            <a:off x="7228656" y="3527577"/>
            <a:ext cx="732155" cy="231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-2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解决问题</a:t>
            </a:r>
            <a:endParaRPr lang="en-US" altLang="en-US" sz="1400" dirty="0"/>
          </a:p>
        </p:txBody>
      </p:sp>
      <p:sp>
        <p:nvSpPr>
          <p:cNvPr id="248" name="textbox 248"/>
          <p:cNvSpPr/>
          <p:nvPr/>
        </p:nvSpPr>
        <p:spPr>
          <a:xfrm>
            <a:off x="7231511" y="4529049"/>
            <a:ext cx="728980" cy="231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-20" dirty="0">
                <a:solidFill>
                  <a:srgbClr val="1F497D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集中管理</a:t>
            </a:r>
            <a:endParaRPr lang="en-US" altLang="en-US" sz="1400" dirty="0"/>
          </a:p>
        </p:txBody>
      </p:sp>
      <p:sp>
        <p:nvSpPr>
          <p:cNvPr id="250" name="textbox 250"/>
          <p:cNvSpPr/>
          <p:nvPr/>
        </p:nvSpPr>
        <p:spPr>
          <a:xfrm>
            <a:off x="7231511" y="2080781"/>
            <a:ext cx="728980" cy="229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发现问题</a:t>
            </a:r>
            <a:endParaRPr lang="en-US" altLang="en-US" sz="1400" dirty="0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732028" y="3522421"/>
            <a:ext cx="269773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" name="table 254"/>
          <p:cNvGraphicFramePr>
            <a:graphicFrameLocks noGrp="1"/>
          </p:cNvGraphicFramePr>
          <p:nvPr/>
        </p:nvGraphicFramePr>
        <p:xfrm>
          <a:off x="707999" y="2010067"/>
          <a:ext cx="7084695" cy="3029585"/>
        </p:xfrm>
        <a:graphic>
          <a:graphicData uri="http://schemas.openxmlformats.org/drawingml/2006/table">
            <a:tbl>
              <a:tblPr/>
              <a:tblGrid>
                <a:gridCol w="3006725"/>
                <a:gridCol w="4077970"/>
              </a:tblGrid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36842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7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88849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参数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工作温度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95885" algn="l" rtl="0" eaLnBrk="0">
                        <a:lnSpc>
                          <a:spcPts val="1465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-5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S UI Gothic" panose="020B0600070205080204" charset="-128"/>
                          <a:ea typeface="MS UI Gothic" panose="020B0600070205080204" charset="-128"/>
                          <a:cs typeface="MS UI Gothic" panose="020B0600070205080204" charset="-128"/>
                        </a:rPr>
                        <a:t>℃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-70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S UI Gothic" panose="020B0600070205080204" charset="-128"/>
                          <a:ea typeface="MS UI Gothic" panose="020B0600070205080204" charset="-128"/>
                          <a:cs typeface="MS UI Gothic" panose="020B0600070205080204" charset="-128"/>
                        </a:rPr>
                        <a:t>℃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477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相对湿度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200" dirty="0"/>
                    </a:p>
                    <a:p>
                      <a:pPr marL="9779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5%-90%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287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大气压强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9715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80-110kPa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541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直流额定工作电压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10287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DC24V-DC450V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36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可管理蓄电池组数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795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1-4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组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可管理蓄电池数量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952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2-480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只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可均衡蓄电池额定容量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20-3000AH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可均衡蓄电池单体电压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2V</a:t>
                      </a:r>
                      <a:r>
                        <a:rPr sz="12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、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6V</a:t>
                      </a:r>
                      <a:r>
                        <a:rPr sz="12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、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12V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35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蓄电池单体电压测量精度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97155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≤</a:t>
                      </a:r>
                      <a:r>
                        <a:rPr sz="1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±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0.2%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806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35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蓄电池组电压测量精度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97155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≤</a:t>
                      </a:r>
                      <a:r>
                        <a:rPr sz="1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±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0.1%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5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60" name="picture 2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663701" y="1411617"/>
            <a:ext cx="1383664" cy="2876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6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三、技术参数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" name="table 264"/>
          <p:cNvGraphicFramePr>
            <a:graphicFrameLocks noGrp="1"/>
          </p:cNvGraphicFramePr>
          <p:nvPr/>
        </p:nvGraphicFramePr>
        <p:xfrm>
          <a:off x="707999" y="2010067"/>
          <a:ext cx="7084695" cy="2755265"/>
        </p:xfrm>
        <a:graphic>
          <a:graphicData uri="http://schemas.openxmlformats.org/drawingml/2006/table">
            <a:tbl>
              <a:tblPr/>
              <a:tblGrid>
                <a:gridCol w="3649345"/>
                <a:gridCol w="3435350"/>
              </a:tblGrid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69037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7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5678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参数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35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蓄电池电动势在线检测精度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200" dirty="0"/>
                    </a:p>
                    <a:p>
                      <a:pPr marL="9779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≤</a:t>
                      </a:r>
                      <a:r>
                        <a:rPr sz="12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±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35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蓄电池容量在线测量精度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200" dirty="0"/>
                    </a:p>
                    <a:p>
                      <a:pPr marL="9779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≤5%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35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蓄电池内阻在线测量精度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200" dirty="0"/>
                    </a:p>
                    <a:p>
                      <a:pPr marL="9779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≤5%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35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蓄电池极板硫化在线活化率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200" dirty="0"/>
                    </a:p>
                    <a:p>
                      <a:pPr marL="10033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&gt;90%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36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350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蓄电池组不均衡度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200" dirty="0"/>
                    </a:p>
                    <a:p>
                      <a:pPr marL="9779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≤0.5%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22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通信接口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500" dirty="0"/>
                    </a:p>
                    <a:p>
                      <a:pPr marL="10287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LAN</a:t>
                      </a:r>
                      <a:r>
                        <a:rPr sz="12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、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RS485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223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保护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73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电源回路带保险丝设计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668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平均无故障时间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1009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正常运行环境下，不少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于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100000h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668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噪音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10033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&lt;40dB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6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70" name="picture 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272" name="textbox 272"/>
          <p:cNvSpPr/>
          <p:nvPr/>
        </p:nvSpPr>
        <p:spPr>
          <a:xfrm>
            <a:off x="663701" y="1411617"/>
            <a:ext cx="1383664" cy="2876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6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三、技术参数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box 274"/>
          <p:cNvSpPr/>
          <p:nvPr/>
        </p:nvSpPr>
        <p:spPr>
          <a:xfrm>
            <a:off x="655746" y="1411617"/>
            <a:ext cx="7176769" cy="22358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9210" algn="l" rtl="0" eaLnBrk="0">
              <a:lnSpc>
                <a:spcPts val="2070"/>
              </a:lnSpc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7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6510" indent="5080" algn="l" rtl="0" eaLnBrk="0">
              <a:lnSpc>
                <a:spcPct val="111000"/>
              </a:lnSpc>
              <a:spcBef>
                <a:spcPts val="45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蓄电池在线监测管理装置可分为：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型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/D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型两种型号。用户可根据具体需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求及结合现场安装情况加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以选择。</a:t>
            </a:r>
            <a:endParaRPr lang="en-US" altLang="en-US" sz="1500" dirty="0"/>
          </a:p>
          <a:p>
            <a:pPr algn="l" rtl="0" eaLnBrk="0">
              <a:lnSpc>
                <a:spcPct val="171000"/>
              </a:lnSpc>
            </a:pPr>
            <a:endParaRPr lang="en-US" altLang="en-US" sz="1000" dirty="0"/>
          </a:p>
          <a:p>
            <a:pPr marL="24130" algn="l" rtl="0" eaLnBrk="0">
              <a:lnSpc>
                <a:spcPts val="1915"/>
              </a:lnSpc>
              <a:spcBef>
                <a:spcPts val="460"/>
              </a:spcBef>
            </a:pPr>
            <a:r>
              <a:rPr sz="1500" kern="0" spc="3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22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3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6000A</a:t>
            </a:r>
            <a:endParaRPr lang="en-US" altLang="en-US" sz="1500" dirty="0"/>
          </a:p>
          <a:p>
            <a:pPr marL="12700" indent="2540" algn="l" rtl="0" eaLnBrk="0">
              <a:lnSpc>
                <a:spcPct val="97000"/>
              </a:lnSpc>
              <a:spcBef>
                <a:spcPts val="325"/>
              </a:spcBef>
            </a:pP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该机型采用19英寸宽，4U高的标准机箱设计，具有体积小，结构紧凑，安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装便捷的特点，可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直接安装在19英寸机柜内或简单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安装在电池架侧面，也可嵌入直流系统的电池柜、充电柜、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馈线柜中，适用于108只电池及以下蓄电池组系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统的管理。</a:t>
            </a:r>
            <a:endParaRPr lang="en-US" altLang="en-US" sz="1400" dirty="0"/>
          </a:p>
        </p:txBody>
      </p:sp>
      <p:pic>
        <p:nvPicPr>
          <p:cNvPr id="276" name="picture 2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34355" y="3808476"/>
            <a:ext cx="2848355" cy="1572767"/>
          </a:xfrm>
          <a:prstGeom prst="rect">
            <a:avLst/>
          </a:prstGeom>
        </p:spPr>
      </p:pic>
      <p:sp>
        <p:nvSpPr>
          <p:cNvPr id="27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2" name="picture 2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" name="table 284"/>
          <p:cNvGraphicFramePr>
            <a:graphicFrameLocks noGrp="1"/>
          </p:cNvGraphicFramePr>
          <p:nvPr/>
        </p:nvGraphicFramePr>
        <p:xfrm>
          <a:off x="707999" y="2420061"/>
          <a:ext cx="7084694" cy="2573019"/>
        </p:xfrm>
        <a:graphic>
          <a:graphicData uri="http://schemas.openxmlformats.org/drawingml/2006/table">
            <a:tbl>
              <a:tblPr/>
              <a:tblGrid>
                <a:gridCol w="2364104"/>
                <a:gridCol w="4720590"/>
              </a:tblGrid>
              <a:tr h="3263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1023620" algn="l" rtl="0" eaLnBrk="0">
                        <a:lnSpc>
                          <a:spcPct val="96000"/>
                        </a:lnSpc>
                      </a:pPr>
                      <a:r>
                        <a:rPr sz="1400" kern="0" spc="-7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2184400" algn="l" rtl="0" eaLnBrk="0">
                        <a:lnSpc>
                          <a:spcPct val="96000"/>
                        </a:lnSpc>
                      </a:pPr>
                      <a:r>
                        <a:rPr sz="1400" kern="0" spc="-3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参数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1073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可管理电池数量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400" dirty="0"/>
                    </a:p>
                    <a:p>
                      <a:pPr marL="1028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最多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108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节（可扩展）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400" dirty="0"/>
                    </a:p>
                    <a:p>
                      <a:pPr marL="1155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电池容量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984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3000AH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400" dirty="0"/>
                    </a:p>
                    <a:p>
                      <a:pPr marL="10922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单节电池电压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9652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2V</a:t>
                      </a:r>
                      <a:r>
                        <a:rPr sz="14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、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6V</a:t>
                      </a:r>
                      <a:r>
                        <a:rPr sz="14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、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12V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28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机箱尺寸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11049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19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英寸宽、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4U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高（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482.6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mmx177.8mmx382mm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400" dirty="0"/>
                    </a:p>
                    <a:p>
                      <a:pPr marL="1028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机箱材料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9969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全铝合金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10541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设备重量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11049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12.5kg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111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安装方式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9715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组屏或单独安装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86" name="textbox 286"/>
          <p:cNvSpPr/>
          <p:nvPr/>
        </p:nvSpPr>
        <p:spPr>
          <a:xfrm>
            <a:off x="665001" y="1411617"/>
            <a:ext cx="2250439" cy="913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685" algn="l" rtl="0" eaLnBrk="0">
              <a:lnSpc>
                <a:spcPts val="2070"/>
              </a:lnSpc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7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algn="r" rtl="0" eaLnBrk="0">
              <a:lnSpc>
                <a:spcPts val="1815"/>
              </a:lnSpc>
              <a:spcBef>
                <a:spcPts val="0"/>
              </a:spcBef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6000A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型号参数说明：</a:t>
            </a:r>
            <a:endParaRPr lang="en-US" altLang="en-US" sz="1500" dirty="0"/>
          </a:p>
        </p:txBody>
      </p:sp>
      <p:sp>
        <p:nvSpPr>
          <p:cNvPr id="28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box 294"/>
          <p:cNvSpPr/>
          <p:nvPr/>
        </p:nvSpPr>
        <p:spPr>
          <a:xfrm>
            <a:off x="655746" y="1411617"/>
            <a:ext cx="7267575" cy="22885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9210" algn="l" rtl="0" eaLnBrk="0">
              <a:lnSpc>
                <a:spcPts val="2070"/>
              </a:lnSpc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700" dirty="0"/>
          </a:p>
          <a:p>
            <a:pPr algn="l" rtl="0" eaLnBrk="0">
              <a:lnSpc>
                <a:spcPct val="173000"/>
              </a:lnSpc>
            </a:pPr>
            <a:endParaRPr lang="en-US" altLang="en-US" sz="1000" dirty="0"/>
          </a:p>
          <a:p>
            <a:pPr marL="24130" algn="l" rtl="0" eaLnBrk="0">
              <a:lnSpc>
                <a:spcPts val="1830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 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6000D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（管理主机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endParaRPr lang="en-US" altLang="en-US" sz="1500" dirty="0"/>
          </a:p>
          <a:p>
            <a:pPr marL="13970" indent="1270" algn="l" rtl="0" eaLnBrk="0">
              <a:lnSpc>
                <a:spcPct val="102000"/>
              </a:lnSpc>
              <a:spcBef>
                <a:spcPts val="825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H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6000D蓄电池在线监测管理装置由管理主机、监测单元、7”彩色触摸屏三部份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组成，用户可根据具体需求及结合现场安装情况加以选择。</a:t>
            </a:r>
            <a:endParaRPr lang="en-US" altLang="en-US" sz="15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300" dirty="0"/>
          </a:p>
          <a:p>
            <a:pPr marL="12700" indent="2540" algn="l" rtl="0" eaLnBrk="0">
              <a:lnSpc>
                <a:spcPct val="97000"/>
              </a:lnSpc>
              <a:spcBef>
                <a:spcPts val="5"/>
              </a:spcBef>
            </a:pPr>
            <a:r>
              <a:rPr sz="1400" kern="0" spc="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该机型采用19英寸宽，1U高</a:t>
            </a:r>
            <a:r>
              <a:rPr sz="1400" kern="0" spc="2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的标准机箱设计，具有体积小，结构紧凑，安装便捷的特点，可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直接安装在19英寸机柜内或简单安装在电池架侧面，也可嵌入直</a:t>
            </a:r>
            <a:r>
              <a:rPr sz="1400" kern="0" spc="2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流系统的电池柜、充电柜、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馈线柜中，适用于480只电池及以下蓄电池组系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统的管理。</a:t>
            </a:r>
            <a:endParaRPr lang="en-US" altLang="en-US" sz="1400" dirty="0"/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614671" y="4378451"/>
            <a:ext cx="3386328" cy="534923"/>
          </a:xfrm>
          <a:prstGeom prst="rect">
            <a:avLst/>
          </a:prstGeom>
        </p:spPr>
      </p:pic>
      <p:sp>
        <p:nvSpPr>
          <p:cNvPr id="29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02" name="picture 3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4" name="table 304"/>
          <p:cNvGraphicFramePr>
            <a:graphicFrameLocks noGrp="1"/>
          </p:cNvGraphicFramePr>
          <p:nvPr/>
        </p:nvGraphicFramePr>
        <p:xfrm>
          <a:off x="677214" y="2420061"/>
          <a:ext cx="7085330" cy="2755265"/>
        </p:xfrm>
        <a:graphic>
          <a:graphicData uri="http://schemas.openxmlformats.org/drawingml/2006/table">
            <a:tbl>
              <a:tblPr/>
              <a:tblGrid>
                <a:gridCol w="2364104"/>
                <a:gridCol w="4721225"/>
              </a:tblGrid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0471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7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22098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参数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可管理电池组数量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795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1-4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组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73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最多监测电池数量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933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480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只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36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可均衡活化电池容量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95250" algn="l" rtl="0" eaLnBrk="0">
                        <a:lnSpc>
                          <a:spcPts val="149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20AH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～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3000AH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73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单体电池电压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2V</a:t>
                      </a:r>
                      <a:r>
                        <a:rPr sz="1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6V</a:t>
                      </a:r>
                      <a:r>
                        <a:rPr sz="12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12V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工作电压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97155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85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～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265VAC/90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～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380VDC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223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机箱尺寸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1079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19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英寸宽，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1U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高，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482.6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mmx382mmx44.4mm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设备重量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779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3kg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22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机箱材料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9842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全铝合金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922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安装方式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9652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组屏或单独安装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06" name="textbox 306"/>
          <p:cNvSpPr/>
          <p:nvPr/>
        </p:nvSpPr>
        <p:spPr>
          <a:xfrm>
            <a:off x="665001" y="1411617"/>
            <a:ext cx="3074670" cy="913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685" algn="l" rtl="0" eaLnBrk="0">
              <a:lnSpc>
                <a:spcPts val="2070"/>
              </a:lnSpc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7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algn="r" rtl="0" eaLnBrk="0">
              <a:lnSpc>
                <a:spcPts val="1815"/>
              </a:lnSpc>
              <a:spcBef>
                <a:spcPts val="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6000D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（管理主机）参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数说明：</a:t>
            </a:r>
            <a:endParaRPr lang="en-US" altLang="en-US" sz="1500" dirty="0"/>
          </a:p>
        </p:txBody>
      </p:sp>
      <p:sp>
        <p:nvSpPr>
          <p:cNvPr id="30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12" name="picture 3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box 314"/>
          <p:cNvSpPr/>
          <p:nvPr/>
        </p:nvSpPr>
        <p:spPr>
          <a:xfrm>
            <a:off x="656459" y="1411617"/>
            <a:ext cx="7266940" cy="19227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8575" algn="l" rtl="0" eaLnBrk="0">
              <a:lnSpc>
                <a:spcPts val="2070"/>
              </a:lnSpc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7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marL="23495" algn="l" rtl="0" eaLnBrk="0">
              <a:lnSpc>
                <a:spcPts val="1830"/>
              </a:lnSpc>
              <a:spcBef>
                <a:spcPts val="450"/>
              </a:spcBef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6000D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（监测单元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endParaRPr lang="en-US" altLang="en-US" sz="1500" dirty="0"/>
          </a:p>
          <a:p>
            <a:pPr algn="l" rtl="0" eaLnBrk="0">
              <a:lnSpc>
                <a:spcPct val="109000"/>
              </a:lnSpc>
            </a:pPr>
            <a:endParaRPr lang="en-US" altLang="en-US" sz="600" dirty="0"/>
          </a:p>
          <a:p>
            <a:pPr marL="15240" indent="-2540" algn="l" rtl="0" eaLnBrk="0">
              <a:lnSpc>
                <a:spcPct val="99000"/>
              </a:lnSpc>
              <a:spcBef>
                <a:spcPts val="5"/>
              </a:spcBef>
            </a:pPr>
            <a:r>
              <a:rPr sz="1400" kern="0" spc="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监测单元是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BS</a:t>
            </a:r>
            <a:r>
              <a:rPr sz="1400" kern="0" spc="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6000D蓄电池在线监测管理装置的数据采集终端，具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有在线监测蓄电池电压、电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流、内阻、容量、健康度、单体温度、环境温度等功能。该</a:t>
            </a:r>
            <a:r>
              <a:rPr sz="1400" kern="0" spc="2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机型采用1U高的标准机箱设计，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具有体积小，结构紧凑，安装便捷的特点</a:t>
            </a:r>
            <a:r>
              <a:rPr sz="1400" kern="0" spc="2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，可直接安装在电池架侧面，也可嵌入直流系统的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电池柜、充电柜、馈线柜中。</a:t>
            </a:r>
            <a:endParaRPr lang="en-US" altLang="en-US" sz="1400" dirty="0"/>
          </a:p>
        </p:txBody>
      </p:sp>
      <p:pic>
        <p:nvPicPr>
          <p:cNvPr id="31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859779" y="3744467"/>
            <a:ext cx="2150363" cy="841247"/>
          </a:xfrm>
          <a:prstGeom prst="rect">
            <a:avLst/>
          </a:prstGeom>
        </p:spPr>
      </p:pic>
      <p:sp>
        <p:nvSpPr>
          <p:cNvPr id="31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22" name="picture 3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table 324"/>
          <p:cNvGraphicFramePr>
            <a:graphicFrameLocks noGrp="1"/>
          </p:cNvGraphicFramePr>
          <p:nvPr/>
        </p:nvGraphicFramePr>
        <p:xfrm>
          <a:off x="707999" y="2420061"/>
          <a:ext cx="7084694" cy="2480945"/>
        </p:xfrm>
        <a:graphic>
          <a:graphicData uri="http://schemas.openxmlformats.org/drawingml/2006/table">
            <a:tbl>
              <a:tblPr/>
              <a:tblGrid>
                <a:gridCol w="2364104"/>
                <a:gridCol w="4720590"/>
              </a:tblGrid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0471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7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内容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22098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参数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可测电池数量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79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只（可扩展）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1060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可测电池容量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20AH-3000AH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36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73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单节电池电压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2V</a:t>
                      </a:r>
                      <a:r>
                        <a:rPr sz="1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6V</a:t>
                      </a:r>
                      <a:r>
                        <a:rPr sz="12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12V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工作电压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1079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12V</a:t>
                      </a:r>
                      <a:r>
                        <a:rPr sz="12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DC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223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机箱尺寸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225mmx175mmx4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4.5mm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设备重量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1079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1.5kg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22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机箱材料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9842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全铝合金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10922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安装方式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958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机架式安装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26" name="textbox 326"/>
          <p:cNvSpPr/>
          <p:nvPr/>
        </p:nvSpPr>
        <p:spPr>
          <a:xfrm>
            <a:off x="665001" y="1411617"/>
            <a:ext cx="3074670" cy="913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685" algn="l" rtl="0" eaLnBrk="0">
              <a:lnSpc>
                <a:spcPts val="2070"/>
              </a:lnSpc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7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algn="r" rtl="0" eaLnBrk="0">
              <a:lnSpc>
                <a:spcPts val="1815"/>
              </a:lnSpc>
              <a:spcBef>
                <a:spcPts val="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6000D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（监测单元）参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数说明：</a:t>
            </a:r>
            <a:endParaRPr lang="en-US" altLang="en-US" sz="1500" dirty="0"/>
          </a:p>
        </p:txBody>
      </p:sp>
      <p:sp>
        <p:nvSpPr>
          <p:cNvPr id="32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32" name="picture 3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textbox 334"/>
          <p:cNvSpPr/>
          <p:nvPr/>
        </p:nvSpPr>
        <p:spPr>
          <a:xfrm>
            <a:off x="657173" y="1411617"/>
            <a:ext cx="7266305" cy="16694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7940" algn="l" rtl="0" eaLnBrk="0">
              <a:lnSpc>
                <a:spcPts val="2070"/>
              </a:lnSpc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四、产品选型</a:t>
            </a:r>
            <a:endParaRPr lang="en-US" altLang="en-US" sz="17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marL="22860" algn="l" rtl="0" eaLnBrk="0">
              <a:lnSpc>
                <a:spcPts val="1825"/>
              </a:lnSpc>
              <a:spcBef>
                <a:spcPts val="450"/>
              </a:spcBef>
            </a:pP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6000D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7”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触摸屏）</a:t>
            </a:r>
            <a:endParaRPr lang="en-US" altLang="en-US" sz="1500" dirty="0"/>
          </a:p>
          <a:p>
            <a:pPr marL="13335" algn="l" rtl="0" eaLnBrk="0">
              <a:lnSpc>
                <a:spcPct val="85000"/>
              </a:lnSpc>
              <a:spcBef>
                <a:spcPts val="1505"/>
              </a:spcBef>
            </a:pPr>
            <a:r>
              <a:rPr sz="1400" kern="0" spc="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7”彩色触摸屏是</a:t>
            </a: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BS</a:t>
            </a:r>
            <a:r>
              <a:rPr sz="1400" kern="0" spc="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6000D蓄电</a:t>
            </a:r>
            <a:r>
              <a:rPr sz="1400" kern="0" spc="2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池在线监测管理装置的数据显示终端，能全方位的显示设备运</a:t>
            </a:r>
            <a:endParaRPr lang="en-US" altLang="en-US" sz="1400" dirty="0"/>
          </a:p>
          <a:p>
            <a:pPr marL="12700" algn="l" rtl="0" eaLnBrk="0">
              <a:lnSpc>
                <a:spcPts val="2520"/>
              </a:lnSpc>
            </a:pP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行状态、电池的运行参数，具有显示分辨率高、颜色对比度强、使用寿</a:t>
            </a:r>
            <a:r>
              <a:rPr sz="14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命长等特点。</a:t>
            </a:r>
            <a:endParaRPr lang="en-US" altLang="en-US" sz="1400" dirty="0"/>
          </a:p>
        </p:txBody>
      </p:sp>
      <p:pic>
        <p:nvPicPr>
          <p:cNvPr id="336" name="picture 3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07023" y="3528059"/>
            <a:ext cx="1997964" cy="1438655"/>
          </a:xfrm>
          <a:prstGeom prst="rect">
            <a:avLst/>
          </a:prstGeom>
        </p:spPr>
      </p:pic>
      <p:sp>
        <p:nvSpPr>
          <p:cNvPr id="33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picture 3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67711" y="1511808"/>
            <a:ext cx="6025895" cy="3601211"/>
          </a:xfrm>
          <a:prstGeom prst="rect">
            <a:avLst/>
          </a:prstGeom>
        </p:spPr>
      </p:pic>
      <p:sp>
        <p:nvSpPr>
          <p:cNvPr id="34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50" name="picture 3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352" name="textbox 352"/>
          <p:cNvSpPr/>
          <p:nvPr/>
        </p:nvSpPr>
        <p:spPr>
          <a:xfrm>
            <a:off x="665302" y="1411617"/>
            <a:ext cx="2296795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五、与上位机组网方案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picture 3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39211" y="1930907"/>
            <a:ext cx="5748528" cy="3371088"/>
          </a:xfrm>
          <a:prstGeom prst="rect">
            <a:avLst/>
          </a:prstGeom>
        </p:spPr>
      </p:pic>
      <p:sp>
        <p:nvSpPr>
          <p:cNvPr id="35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60" name="picture 3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362" name="textbox 362"/>
          <p:cNvSpPr/>
          <p:nvPr/>
        </p:nvSpPr>
        <p:spPr>
          <a:xfrm>
            <a:off x="666216" y="1411617"/>
            <a:ext cx="2295525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六、产品功能界面展示</a:t>
            </a:r>
            <a:endParaRPr lang="en-US" altLang="en-US" sz="1700" dirty="0"/>
          </a:p>
        </p:txBody>
      </p:sp>
      <p:sp>
        <p:nvSpPr>
          <p:cNvPr id="364" name="textbox 364"/>
          <p:cNvSpPr/>
          <p:nvPr/>
        </p:nvSpPr>
        <p:spPr>
          <a:xfrm>
            <a:off x="2138845" y="1977466"/>
            <a:ext cx="561340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-2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主界面</a:t>
            </a:r>
            <a:r>
              <a:rPr sz="1200" b="1" kern="0" spc="-2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3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25495" y="1958340"/>
            <a:ext cx="5870448" cy="3439667"/>
          </a:xfrm>
          <a:prstGeom prst="rect">
            <a:avLst/>
          </a:prstGeom>
        </p:spPr>
      </p:pic>
      <p:sp>
        <p:nvSpPr>
          <p:cNvPr id="36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72" name="picture 3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374" name="textbox 374"/>
          <p:cNvSpPr/>
          <p:nvPr/>
        </p:nvSpPr>
        <p:spPr>
          <a:xfrm>
            <a:off x="666216" y="1411617"/>
            <a:ext cx="2295525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六、产品功能界面展示</a:t>
            </a:r>
            <a:endParaRPr lang="en-US" altLang="en-US" sz="1700" dirty="0"/>
          </a:p>
        </p:txBody>
      </p:sp>
      <p:sp>
        <p:nvSpPr>
          <p:cNvPr id="376" name="textbox 376"/>
          <p:cNvSpPr/>
          <p:nvPr/>
        </p:nvSpPr>
        <p:spPr>
          <a:xfrm>
            <a:off x="2138845" y="1977466"/>
            <a:ext cx="561340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-2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主界面</a:t>
            </a:r>
            <a:r>
              <a:rPr sz="1200" b="1" kern="0" spc="-2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picture 3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33116" y="1944623"/>
            <a:ext cx="5775959" cy="3386328"/>
          </a:xfrm>
          <a:prstGeom prst="rect">
            <a:avLst/>
          </a:prstGeom>
        </p:spPr>
      </p:pic>
      <p:sp>
        <p:nvSpPr>
          <p:cNvPr id="380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84" name="picture 3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386" name="textbox 386"/>
          <p:cNvSpPr/>
          <p:nvPr/>
        </p:nvSpPr>
        <p:spPr>
          <a:xfrm>
            <a:off x="666216" y="1411617"/>
            <a:ext cx="2295525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六、产品功能界面展示</a:t>
            </a:r>
            <a:endParaRPr lang="en-US" altLang="en-US" sz="1700" dirty="0"/>
          </a:p>
        </p:txBody>
      </p:sp>
      <p:sp>
        <p:nvSpPr>
          <p:cNvPr id="388" name="textbox 388"/>
          <p:cNvSpPr/>
          <p:nvPr/>
        </p:nvSpPr>
        <p:spPr>
          <a:xfrm>
            <a:off x="2065007" y="1976830"/>
            <a:ext cx="630555" cy="200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200" kern="0" spc="-2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数据显示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picture 3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98064" y="1944623"/>
            <a:ext cx="5855207" cy="3436620"/>
          </a:xfrm>
          <a:prstGeom prst="rect">
            <a:avLst/>
          </a:prstGeom>
        </p:spPr>
      </p:pic>
      <p:sp>
        <p:nvSpPr>
          <p:cNvPr id="39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96" name="picture 3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398" name="textbox 398"/>
          <p:cNvSpPr/>
          <p:nvPr/>
        </p:nvSpPr>
        <p:spPr>
          <a:xfrm>
            <a:off x="666216" y="1411617"/>
            <a:ext cx="2295525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六、产品功能界面展示</a:t>
            </a:r>
            <a:endParaRPr lang="en-US" altLang="en-US" sz="1700" dirty="0"/>
          </a:p>
        </p:txBody>
      </p:sp>
      <p:sp>
        <p:nvSpPr>
          <p:cNvPr id="400" name="textbox 400"/>
          <p:cNvSpPr/>
          <p:nvPr/>
        </p:nvSpPr>
        <p:spPr>
          <a:xfrm>
            <a:off x="2063788" y="1976830"/>
            <a:ext cx="631825" cy="1993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-1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历史曲线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picture 4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05683" y="1978152"/>
            <a:ext cx="5782056" cy="3389375"/>
          </a:xfrm>
          <a:prstGeom prst="rect">
            <a:avLst/>
          </a:prstGeom>
        </p:spPr>
      </p:pic>
      <p:sp>
        <p:nvSpPr>
          <p:cNvPr id="404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08" name="picture 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410" name="textbox 410"/>
          <p:cNvSpPr/>
          <p:nvPr/>
        </p:nvSpPr>
        <p:spPr>
          <a:xfrm>
            <a:off x="666216" y="1411617"/>
            <a:ext cx="2295525" cy="28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六、产品功能界面展示</a:t>
            </a:r>
            <a:endParaRPr lang="en-US" altLang="en-US" sz="1700" dirty="0"/>
          </a:p>
        </p:txBody>
      </p:sp>
      <p:sp>
        <p:nvSpPr>
          <p:cNvPr id="412" name="textbox 412"/>
          <p:cNvSpPr/>
          <p:nvPr/>
        </p:nvSpPr>
        <p:spPr>
          <a:xfrm>
            <a:off x="2066836" y="1976830"/>
            <a:ext cx="628650" cy="200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200" kern="0" spc="-2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告警记录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picture 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06723" y="3019044"/>
            <a:ext cx="2130552" cy="2127504"/>
          </a:xfrm>
          <a:prstGeom prst="rect">
            <a:avLst/>
          </a:prstGeom>
        </p:spPr>
      </p:pic>
      <p:sp>
        <p:nvSpPr>
          <p:cNvPr id="416" name="textbox 416"/>
          <p:cNvSpPr/>
          <p:nvPr/>
        </p:nvSpPr>
        <p:spPr>
          <a:xfrm>
            <a:off x="1492712" y="2088590"/>
            <a:ext cx="6110604" cy="7346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2269490" algn="l" rtl="0" eaLnBrk="0">
              <a:lnSpc>
                <a:spcPct val="95000"/>
              </a:lnSpc>
            </a:pPr>
            <a:r>
              <a:rPr sz="1600" i="1" kern="0" spc="110" dirty="0">
                <a:ln w="5793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发现问题</a:t>
            </a:r>
            <a:r>
              <a:rPr sz="1600" kern="0" spc="-3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i="1" kern="0" spc="110" dirty="0">
                <a:ln w="5793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解决问题</a:t>
            </a:r>
            <a:endParaRPr lang="en-US" altLang="en-US" sz="1600" dirty="0"/>
          </a:p>
          <a:p>
            <a:pPr marL="12700" indent="635" algn="l" rtl="0" eaLnBrk="0">
              <a:lnSpc>
                <a:spcPct val="102000"/>
              </a:lnSpc>
              <a:spcBef>
                <a:spcPts val="80"/>
              </a:spcBef>
            </a:pPr>
            <a:r>
              <a:rPr sz="1500" kern="0" spc="10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主动在线治疗弱性电池，全方位优化电池运</a:t>
            </a: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行环境，提高电池运行质</a:t>
            </a:r>
            <a:r>
              <a:rPr sz="15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量，从根本上保证后备电源的运行安</a:t>
            </a: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全。</a:t>
            </a:r>
            <a:endParaRPr lang="en-US" altLang="en-US" sz="1500" dirty="0"/>
          </a:p>
        </p:txBody>
      </p:sp>
      <p:sp>
        <p:nvSpPr>
          <p:cNvPr id="41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22" name="picture 4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424" name="textbox 424"/>
          <p:cNvSpPr/>
          <p:nvPr/>
        </p:nvSpPr>
        <p:spPr>
          <a:xfrm>
            <a:off x="658215" y="1420901"/>
            <a:ext cx="184657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700" dirty="0"/>
          </a:p>
        </p:txBody>
      </p:sp>
      <p:sp>
        <p:nvSpPr>
          <p:cNvPr id="426" name="textbox 426"/>
          <p:cNvSpPr/>
          <p:nvPr/>
        </p:nvSpPr>
        <p:spPr>
          <a:xfrm>
            <a:off x="6769341" y="1355140"/>
            <a:ext cx="931544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-2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安全保障效益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textbox 428"/>
          <p:cNvSpPr/>
          <p:nvPr/>
        </p:nvSpPr>
        <p:spPr>
          <a:xfrm>
            <a:off x="672294" y="2308274"/>
            <a:ext cx="7188200" cy="2482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97000"/>
              </a:lnSpc>
            </a:pPr>
            <a:r>
              <a:rPr sz="1500" kern="0" spc="6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500" kern="0" spc="-18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、延长蓄电池实际使用寿命，使其达到报废年限，</a:t>
            </a:r>
            <a:r>
              <a:rPr sz="1500" kern="0" spc="5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降低了蓄电池购置投入成本；</a:t>
            </a:r>
            <a:endParaRPr lang="en-US" altLang="en-US" sz="1500" dirty="0"/>
          </a:p>
        </p:txBody>
      </p:sp>
      <p:sp>
        <p:nvSpPr>
          <p:cNvPr id="430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34" name="picture 4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graphicFrame>
        <p:nvGraphicFramePr>
          <p:cNvPr id="436" name="table 436"/>
          <p:cNvGraphicFramePr>
            <a:graphicFrameLocks noGrp="1"/>
          </p:cNvGraphicFramePr>
          <p:nvPr/>
        </p:nvGraphicFramePr>
        <p:xfrm>
          <a:off x="3629545" y="3737736"/>
          <a:ext cx="2591435" cy="213995"/>
        </p:xfrm>
        <a:graphic>
          <a:graphicData uri="http://schemas.openxmlformats.org/drawingml/2006/table">
            <a:tbl>
              <a:tblPr/>
              <a:tblGrid>
                <a:gridCol w="2591435"/>
              </a:tblGrid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85"/>
                        </a:lnSpc>
                      </a:pPr>
                      <a:endParaRPr lang="en-US" altLang="en-US" sz="5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38" name="textbox 438"/>
          <p:cNvSpPr/>
          <p:nvPr/>
        </p:nvSpPr>
        <p:spPr>
          <a:xfrm>
            <a:off x="658215" y="1420901"/>
            <a:ext cx="184657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700" dirty="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714375" y="4023359"/>
            <a:ext cx="715136" cy="571500"/>
            <a:chOff x="0" y="0"/>
            <a:chExt cx="715136" cy="571500"/>
          </a:xfrm>
        </p:grpSpPr>
        <p:sp>
          <p:nvSpPr>
            <p:cNvPr id="440" name="path"/>
            <p:cNvSpPr/>
            <p:nvPr/>
          </p:nvSpPr>
          <p:spPr>
            <a:xfrm>
              <a:off x="0" y="0"/>
              <a:ext cx="715136" cy="571500"/>
            </a:xfrm>
            <a:custGeom>
              <a:avLst/>
              <a:gdLst/>
              <a:ahLst/>
              <a:cxnLst/>
              <a:rect l="0" t="0" r="0" b="0"/>
              <a:pathLst>
                <a:path w="1126" h="900">
                  <a:moveTo>
                    <a:pt x="226" y="0"/>
                  </a:moveTo>
                  <a:lnTo>
                    <a:pt x="336" y="0"/>
                  </a:lnTo>
                  <a:lnTo>
                    <a:pt x="336" y="223"/>
                  </a:lnTo>
                  <a:lnTo>
                    <a:pt x="226" y="223"/>
                  </a:lnTo>
                  <a:lnTo>
                    <a:pt x="226" y="0"/>
                  </a:lnTo>
                  <a:close/>
                </a:path>
                <a:path w="1126" h="900">
                  <a:moveTo>
                    <a:pt x="787" y="0"/>
                  </a:moveTo>
                  <a:lnTo>
                    <a:pt x="900" y="0"/>
                  </a:lnTo>
                  <a:lnTo>
                    <a:pt x="900" y="223"/>
                  </a:lnTo>
                  <a:lnTo>
                    <a:pt x="787" y="223"/>
                  </a:lnTo>
                  <a:lnTo>
                    <a:pt x="787" y="0"/>
                  </a:lnTo>
                  <a:close/>
                </a:path>
                <a:path w="1126" h="900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8" y="111"/>
                    <a:pt x="130" y="110"/>
                  </a:cubicBezTo>
                  <a:lnTo>
                    <a:pt x="994" y="110"/>
                  </a:lnTo>
                  <a:cubicBezTo>
                    <a:pt x="1066" y="111"/>
                    <a:pt x="1125" y="170"/>
                    <a:pt x="1126" y="242"/>
                  </a:cubicBezTo>
                  <a:lnTo>
                    <a:pt x="1126" y="768"/>
                  </a:lnTo>
                  <a:cubicBezTo>
                    <a:pt x="1125" y="840"/>
                    <a:pt x="1066" y="899"/>
                    <a:pt x="994" y="900"/>
                  </a:cubicBezTo>
                  <a:lnTo>
                    <a:pt x="130" y="900"/>
                  </a:lnTo>
                  <a:cubicBezTo>
                    <a:pt x="58" y="899"/>
                    <a:pt x="0" y="840"/>
                    <a:pt x="0" y="768"/>
                  </a:cubicBezTo>
                  <a:lnTo>
                    <a:pt x="0" y="242"/>
                  </a:lnTo>
                </a:path>
              </a:pathLst>
            </a:custGeom>
            <a:solidFill>
              <a:srgbClr val="A6A6A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2" name="textbox 442"/>
            <p:cNvSpPr/>
            <p:nvPr/>
          </p:nvSpPr>
          <p:spPr>
            <a:xfrm>
              <a:off x="-12700" y="-12700"/>
              <a:ext cx="741044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63525" algn="l" rtl="0" eaLnBrk="0">
                <a:lnSpc>
                  <a:spcPct val="96000"/>
                </a:lnSpc>
              </a:pPr>
              <a:r>
                <a:rPr sz="1200" kern="0" spc="-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1200" kern="0" spc="-7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4143375" y="4023359"/>
            <a:ext cx="715136" cy="571500"/>
            <a:chOff x="0" y="0"/>
            <a:chExt cx="715136" cy="571500"/>
          </a:xfrm>
        </p:grpSpPr>
        <p:sp>
          <p:nvSpPr>
            <p:cNvPr id="444" name="path"/>
            <p:cNvSpPr/>
            <p:nvPr/>
          </p:nvSpPr>
          <p:spPr>
            <a:xfrm>
              <a:off x="0" y="0"/>
              <a:ext cx="715136" cy="571500"/>
            </a:xfrm>
            <a:custGeom>
              <a:avLst/>
              <a:gdLst/>
              <a:ahLst/>
              <a:cxnLst/>
              <a:rect l="0" t="0" r="0" b="0"/>
              <a:pathLst>
                <a:path w="1126" h="900">
                  <a:moveTo>
                    <a:pt x="223" y="0"/>
                  </a:moveTo>
                  <a:lnTo>
                    <a:pt x="336" y="0"/>
                  </a:lnTo>
                  <a:lnTo>
                    <a:pt x="336" y="223"/>
                  </a:lnTo>
                  <a:lnTo>
                    <a:pt x="223" y="223"/>
                  </a:lnTo>
                  <a:lnTo>
                    <a:pt x="223" y="0"/>
                  </a:lnTo>
                  <a:close/>
                </a:path>
                <a:path w="1126" h="900">
                  <a:moveTo>
                    <a:pt x="787" y="0"/>
                  </a:moveTo>
                  <a:lnTo>
                    <a:pt x="900" y="0"/>
                  </a:lnTo>
                  <a:lnTo>
                    <a:pt x="900" y="223"/>
                  </a:lnTo>
                  <a:lnTo>
                    <a:pt x="787" y="223"/>
                  </a:lnTo>
                  <a:lnTo>
                    <a:pt x="787" y="0"/>
                  </a:lnTo>
                  <a:close/>
                </a:path>
                <a:path w="1126" h="900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8" y="111"/>
                    <a:pt x="130" y="110"/>
                  </a:cubicBezTo>
                  <a:lnTo>
                    <a:pt x="994" y="110"/>
                  </a:lnTo>
                  <a:cubicBezTo>
                    <a:pt x="1066" y="111"/>
                    <a:pt x="1125" y="170"/>
                    <a:pt x="1126" y="242"/>
                  </a:cubicBezTo>
                  <a:lnTo>
                    <a:pt x="1126" y="768"/>
                  </a:lnTo>
                  <a:cubicBezTo>
                    <a:pt x="1125" y="840"/>
                    <a:pt x="1066" y="899"/>
                    <a:pt x="994" y="900"/>
                  </a:cubicBezTo>
                  <a:lnTo>
                    <a:pt x="130" y="900"/>
                  </a:lnTo>
                  <a:cubicBezTo>
                    <a:pt x="58" y="899"/>
                    <a:pt x="0" y="840"/>
                    <a:pt x="0" y="768"/>
                  </a:cubicBezTo>
                  <a:lnTo>
                    <a:pt x="0" y="242"/>
                  </a:lnTo>
                </a:path>
              </a:pathLst>
            </a:custGeom>
            <a:solidFill>
              <a:srgbClr val="92D05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6" name="textbox 446"/>
            <p:cNvSpPr/>
            <p:nvPr/>
          </p:nvSpPr>
          <p:spPr>
            <a:xfrm>
              <a:off x="-12700" y="-12700"/>
              <a:ext cx="741044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39395" algn="l" rtl="0" eaLnBrk="0">
                <a:lnSpc>
                  <a:spcPct val="96000"/>
                </a:lnSpc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714375" y="3023616"/>
            <a:ext cx="715136" cy="571499"/>
            <a:chOff x="0" y="0"/>
            <a:chExt cx="715136" cy="571499"/>
          </a:xfrm>
        </p:grpSpPr>
        <p:sp>
          <p:nvSpPr>
            <p:cNvPr id="448" name="path"/>
            <p:cNvSpPr/>
            <p:nvPr/>
          </p:nvSpPr>
          <p:spPr>
            <a:xfrm>
              <a:off x="0" y="0"/>
              <a:ext cx="715136" cy="571499"/>
            </a:xfrm>
            <a:custGeom>
              <a:avLst/>
              <a:gdLst/>
              <a:ahLst/>
              <a:cxnLst/>
              <a:rect l="0" t="0" r="0" b="0"/>
              <a:pathLst>
                <a:path w="1126" h="899">
                  <a:moveTo>
                    <a:pt x="226" y="0"/>
                  </a:moveTo>
                  <a:lnTo>
                    <a:pt x="336" y="0"/>
                  </a:lnTo>
                  <a:lnTo>
                    <a:pt x="336" y="225"/>
                  </a:lnTo>
                  <a:lnTo>
                    <a:pt x="226" y="225"/>
                  </a:lnTo>
                  <a:lnTo>
                    <a:pt x="226" y="0"/>
                  </a:lnTo>
                  <a:close/>
                </a:path>
                <a:path w="1126" h="899">
                  <a:moveTo>
                    <a:pt x="787" y="0"/>
                  </a:moveTo>
                  <a:lnTo>
                    <a:pt x="900" y="0"/>
                  </a:lnTo>
                  <a:lnTo>
                    <a:pt x="900" y="225"/>
                  </a:lnTo>
                  <a:lnTo>
                    <a:pt x="787" y="225"/>
                  </a:lnTo>
                  <a:lnTo>
                    <a:pt x="787" y="0"/>
                  </a:lnTo>
                  <a:close/>
                </a:path>
                <a:path w="1126" h="899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8" y="112"/>
                    <a:pt x="130" y="112"/>
                  </a:cubicBezTo>
                  <a:lnTo>
                    <a:pt x="994" y="112"/>
                  </a:lnTo>
                  <a:cubicBezTo>
                    <a:pt x="1066" y="112"/>
                    <a:pt x="1125" y="170"/>
                    <a:pt x="1126" y="242"/>
                  </a:cubicBezTo>
                  <a:lnTo>
                    <a:pt x="1126" y="767"/>
                  </a:lnTo>
                  <a:cubicBezTo>
                    <a:pt x="1125" y="840"/>
                    <a:pt x="1066" y="899"/>
                    <a:pt x="994" y="899"/>
                  </a:cubicBezTo>
                  <a:lnTo>
                    <a:pt x="130" y="899"/>
                  </a:lnTo>
                  <a:cubicBezTo>
                    <a:pt x="58" y="899"/>
                    <a:pt x="0" y="840"/>
                    <a:pt x="0" y="767"/>
                  </a:cubicBezTo>
                  <a:lnTo>
                    <a:pt x="0" y="242"/>
                  </a:lnTo>
                </a:path>
              </a:pathLst>
            </a:custGeom>
            <a:solidFill>
              <a:srgbClr val="A6A6A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0" name="textbox 450"/>
            <p:cNvSpPr/>
            <p:nvPr/>
          </p:nvSpPr>
          <p:spPr>
            <a:xfrm>
              <a:off x="-12700" y="-12700"/>
              <a:ext cx="741044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4000"/>
                </a:lnSpc>
              </a:pPr>
              <a:endParaRPr lang="en-US" altLang="en-US" sz="1000" dirty="0"/>
            </a:p>
            <a:p>
              <a:pPr marL="26352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200" kern="0" spc="-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1200" kern="0" spc="-7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5857887" y="4023359"/>
            <a:ext cx="715124" cy="571500"/>
            <a:chOff x="0" y="0"/>
            <a:chExt cx="715124" cy="571500"/>
          </a:xfrm>
        </p:grpSpPr>
        <p:sp>
          <p:nvSpPr>
            <p:cNvPr id="452" name="path"/>
            <p:cNvSpPr/>
            <p:nvPr/>
          </p:nvSpPr>
          <p:spPr>
            <a:xfrm>
              <a:off x="0" y="0"/>
              <a:ext cx="715124" cy="571500"/>
            </a:xfrm>
            <a:custGeom>
              <a:avLst/>
              <a:gdLst/>
              <a:ahLst/>
              <a:cxnLst/>
              <a:rect l="0" t="0" r="0" b="0"/>
              <a:pathLst>
                <a:path w="1126" h="900">
                  <a:moveTo>
                    <a:pt x="226" y="0"/>
                  </a:moveTo>
                  <a:lnTo>
                    <a:pt x="336" y="0"/>
                  </a:lnTo>
                  <a:lnTo>
                    <a:pt x="336" y="223"/>
                  </a:lnTo>
                  <a:lnTo>
                    <a:pt x="226" y="223"/>
                  </a:lnTo>
                  <a:lnTo>
                    <a:pt x="226" y="0"/>
                  </a:lnTo>
                  <a:close/>
                </a:path>
                <a:path w="1126" h="900">
                  <a:moveTo>
                    <a:pt x="787" y="0"/>
                  </a:moveTo>
                  <a:lnTo>
                    <a:pt x="900" y="0"/>
                  </a:lnTo>
                  <a:lnTo>
                    <a:pt x="900" y="223"/>
                  </a:lnTo>
                  <a:lnTo>
                    <a:pt x="787" y="223"/>
                  </a:lnTo>
                  <a:lnTo>
                    <a:pt x="787" y="0"/>
                  </a:lnTo>
                  <a:close/>
                </a:path>
                <a:path w="1126" h="900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8" y="111"/>
                    <a:pt x="130" y="110"/>
                  </a:cubicBezTo>
                  <a:lnTo>
                    <a:pt x="994" y="110"/>
                  </a:lnTo>
                  <a:cubicBezTo>
                    <a:pt x="1066" y="111"/>
                    <a:pt x="1124" y="170"/>
                    <a:pt x="1126" y="242"/>
                  </a:cubicBezTo>
                  <a:lnTo>
                    <a:pt x="1126" y="768"/>
                  </a:lnTo>
                  <a:cubicBezTo>
                    <a:pt x="1124" y="840"/>
                    <a:pt x="1066" y="899"/>
                    <a:pt x="994" y="900"/>
                  </a:cubicBezTo>
                  <a:lnTo>
                    <a:pt x="130" y="900"/>
                  </a:lnTo>
                  <a:cubicBezTo>
                    <a:pt x="58" y="899"/>
                    <a:pt x="0" y="840"/>
                    <a:pt x="0" y="768"/>
                  </a:cubicBezTo>
                  <a:lnTo>
                    <a:pt x="0" y="242"/>
                  </a:lnTo>
                </a:path>
              </a:pathLst>
            </a:custGeom>
            <a:solidFill>
              <a:srgbClr val="92D05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4" name="textbox 454"/>
            <p:cNvSpPr/>
            <p:nvPr/>
          </p:nvSpPr>
          <p:spPr>
            <a:xfrm>
              <a:off x="-12700" y="-12700"/>
              <a:ext cx="741044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33045" algn="l" rtl="0" eaLnBrk="0">
                <a:lnSpc>
                  <a:spcPct val="96000"/>
                </a:lnSpc>
              </a:pP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r>
                <a:rPr sz="1200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5000244" y="4023359"/>
            <a:ext cx="714768" cy="571500"/>
            <a:chOff x="0" y="0"/>
            <a:chExt cx="714768" cy="571500"/>
          </a:xfrm>
        </p:grpSpPr>
        <p:sp>
          <p:nvSpPr>
            <p:cNvPr id="456" name="path"/>
            <p:cNvSpPr/>
            <p:nvPr/>
          </p:nvSpPr>
          <p:spPr>
            <a:xfrm>
              <a:off x="0" y="0"/>
              <a:ext cx="714768" cy="571500"/>
            </a:xfrm>
            <a:custGeom>
              <a:avLst/>
              <a:gdLst/>
              <a:ahLst/>
              <a:cxnLst/>
              <a:rect l="0" t="0" r="0" b="0"/>
              <a:pathLst>
                <a:path w="1125" h="900">
                  <a:moveTo>
                    <a:pt x="225" y="0"/>
                  </a:moveTo>
                  <a:lnTo>
                    <a:pt x="338" y="0"/>
                  </a:lnTo>
                  <a:lnTo>
                    <a:pt x="338" y="223"/>
                  </a:lnTo>
                  <a:lnTo>
                    <a:pt x="225" y="223"/>
                  </a:lnTo>
                  <a:lnTo>
                    <a:pt x="225" y="0"/>
                  </a:lnTo>
                  <a:close/>
                </a:path>
                <a:path w="1125" h="900">
                  <a:moveTo>
                    <a:pt x="787" y="0"/>
                  </a:moveTo>
                  <a:lnTo>
                    <a:pt x="900" y="0"/>
                  </a:lnTo>
                  <a:lnTo>
                    <a:pt x="900" y="223"/>
                  </a:lnTo>
                  <a:lnTo>
                    <a:pt x="787" y="223"/>
                  </a:lnTo>
                  <a:lnTo>
                    <a:pt x="787" y="0"/>
                  </a:lnTo>
                  <a:close/>
                </a:path>
                <a:path w="1125" h="900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9" y="111"/>
                    <a:pt x="131" y="110"/>
                  </a:cubicBezTo>
                  <a:lnTo>
                    <a:pt x="993" y="110"/>
                  </a:lnTo>
                  <a:cubicBezTo>
                    <a:pt x="1066" y="111"/>
                    <a:pt x="1125" y="170"/>
                    <a:pt x="1125" y="242"/>
                  </a:cubicBezTo>
                  <a:lnTo>
                    <a:pt x="1125" y="768"/>
                  </a:lnTo>
                  <a:cubicBezTo>
                    <a:pt x="1125" y="840"/>
                    <a:pt x="1066" y="899"/>
                    <a:pt x="993" y="900"/>
                  </a:cubicBezTo>
                  <a:lnTo>
                    <a:pt x="131" y="900"/>
                  </a:lnTo>
                  <a:cubicBezTo>
                    <a:pt x="59" y="899"/>
                    <a:pt x="0" y="840"/>
                    <a:pt x="0" y="768"/>
                  </a:cubicBezTo>
                  <a:lnTo>
                    <a:pt x="0" y="242"/>
                  </a:lnTo>
                </a:path>
              </a:pathLst>
            </a:custGeom>
            <a:solidFill>
              <a:srgbClr val="92D05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8" name="textbox 458"/>
            <p:cNvSpPr/>
            <p:nvPr/>
          </p:nvSpPr>
          <p:spPr>
            <a:xfrm>
              <a:off x="-12700" y="-12700"/>
              <a:ext cx="740409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13995" algn="l" rtl="0" eaLnBrk="0">
                <a:lnSpc>
                  <a:spcPct val="96000"/>
                </a:lnSpc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1571243" y="4023359"/>
            <a:ext cx="714756" cy="571500"/>
            <a:chOff x="0" y="0"/>
            <a:chExt cx="714756" cy="571500"/>
          </a:xfrm>
        </p:grpSpPr>
        <p:sp>
          <p:nvSpPr>
            <p:cNvPr id="460" name="path"/>
            <p:cNvSpPr/>
            <p:nvPr/>
          </p:nvSpPr>
          <p:spPr>
            <a:xfrm>
              <a:off x="0" y="0"/>
              <a:ext cx="714756" cy="571500"/>
            </a:xfrm>
            <a:custGeom>
              <a:avLst/>
              <a:gdLst/>
              <a:ahLst/>
              <a:cxnLst/>
              <a:rect l="0" t="0" r="0" b="0"/>
              <a:pathLst>
                <a:path w="1125" h="900">
                  <a:moveTo>
                    <a:pt x="225" y="0"/>
                  </a:moveTo>
                  <a:lnTo>
                    <a:pt x="338" y="0"/>
                  </a:lnTo>
                  <a:lnTo>
                    <a:pt x="338" y="223"/>
                  </a:lnTo>
                  <a:lnTo>
                    <a:pt x="225" y="223"/>
                  </a:lnTo>
                  <a:lnTo>
                    <a:pt x="225" y="0"/>
                  </a:lnTo>
                  <a:close/>
                </a:path>
                <a:path w="1125" h="900">
                  <a:moveTo>
                    <a:pt x="787" y="0"/>
                  </a:moveTo>
                  <a:lnTo>
                    <a:pt x="900" y="0"/>
                  </a:lnTo>
                  <a:lnTo>
                    <a:pt x="900" y="223"/>
                  </a:lnTo>
                  <a:lnTo>
                    <a:pt x="787" y="223"/>
                  </a:lnTo>
                  <a:lnTo>
                    <a:pt x="787" y="0"/>
                  </a:lnTo>
                  <a:close/>
                </a:path>
                <a:path w="1125" h="900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9" y="111"/>
                    <a:pt x="132" y="110"/>
                  </a:cubicBezTo>
                  <a:lnTo>
                    <a:pt x="993" y="110"/>
                  </a:lnTo>
                  <a:cubicBezTo>
                    <a:pt x="1066" y="111"/>
                    <a:pt x="1125" y="170"/>
                    <a:pt x="1125" y="242"/>
                  </a:cubicBezTo>
                  <a:lnTo>
                    <a:pt x="1125" y="768"/>
                  </a:lnTo>
                  <a:cubicBezTo>
                    <a:pt x="1125" y="840"/>
                    <a:pt x="1066" y="899"/>
                    <a:pt x="993" y="900"/>
                  </a:cubicBezTo>
                  <a:lnTo>
                    <a:pt x="132" y="900"/>
                  </a:lnTo>
                  <a:cubicBezTo>
                    <a:pt x="59" y="899"/>
                    <a:pt x="0" y="840"/>
                    <a:pt x="0" y="768"/>
                  </a:cubicBezTo>
                  <a:lnTo>
                    <a:pt x="0" y="242"/>
                  </a:lnTo>
                </a:path>
              </a:pathLst>
            </a:custGeom>
            <a:solidFill>
              <a:srgbClr val="BFBFB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2" name="textbox 462"/>
            <p:cNvSpPr/>
            <p:nvPr/>
          </p:nvSpPr>
          <p:spPr>
            <a:xfrm>
              <a:off x="-12700" y="-12700"/>
              <a:ext cx="740409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69240" algn="l" rtl="0" eaLnBrk="0">
                <a:lnSpc>
                  <a:spcPct val="96000"/>
                </a:lnSpc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3285744" y="4023359"/>
            <a:ext cx="714755" cy="571500"/>
            <a:chOff x="0" y="0"/>
            <a:chExt cx="714755" cy="571500"/>
          </a:xfrm>
        </p:grpSpPr>
        <p:sp>
          <p:nvSpPr>
            <p:cNvPr id="464" name="path"/>
            <p:cNvSpPr/>
            <p:nvPr/>
          </p:nvSpPr>
          <p:spPr>
            <a:xfrm>
              <a:off x="0" y="0"/>
              <a:ext cx="714755" cy="571500"/>
            </a:xfrm>
            <a:custGeom>
              <a:avLst/>
              <a:gdLst/>
              <a:ahLst/>
              <a:cxnLst/>
              <a:rect l="0" t="0" r="0" b="0"/>
              <a:pathLst>
                <a:path w="1125" h="900">
                  <a:moveTo>
                    <a:pt x="225" y="0"/>
                  </a:moveTo>
                  <a:lnTo>
                    <a:pt x="338" y="0"/>
                  </a:lnTo>
                  <a:lnTo>
                    <a:pt x="338" y="223"/>
                  </a:lnTo>
                  <a:lnTo>
                    <a:pt x="225" y="223"/>
                  </a:lnTo>
                  <a:lnTo>
                    <a:pt x="225" y="0"/>
                  </a:lnTo>
                  <a:close/>
                </a:path>
                <a:path w="1125" h="900">
                  <a:moveTo>
                    <a:pt x="787" y="0"/>
                  </a:moveTo>
                  <a:lnTo>
                    <a:pt x="900" y="0"/>
                  </a:lnTo>
                  <a:lnTo>
                    <a:pt x="900" y="223"/>
                  </a:lnTo>
                  <a:lnTo>
                    <a:pt x="787" y="223"/>
                  </a:lnTo>
                  <a:lnTo>
                    <a:pt x="787" y="0"/>
                  </a:lnTo>
                  <a:close/>
                </a:path>
                <a:path w="1125" h="900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9" y="111"/>
                    <a:pt x="131" y="110"/>
                  </a:cubicBezTo>
                  <a:lnTo>
                    <a:pt x="993" y="110"/>
                  </a:lnTo>
                  <a:cubicBezTo>
                    <a:pt x="1066" y="111"/>
                    <a:pt x="1125" y="170"/>
                    <a:pt x="1125" y="242"/>
                  </a:cubicBezTo>
                  <a:lnTo>
                    <a:pt x="1125" y="768"/>
                  </a:lnTo>
                  <a:cubicBezTo>
                    <a:pt x="1125" y="840"/>
                    <a:pt x="1066" y="899"/>
                    <a:pt x="993" y="900"/>
                  </a:cubicBezTo>
                  <a:lnTo>
                    <a:pt x="131" y="900"/>
                  </a:lnTo>
                  <a:cubicBezTo>
                    <a:pt x="59" y="899"/>
                    <a:pt x="0" y="840"/>
                    <a:pt x="0" y="768"/>
                  </a:cubicBezTo>
                  <a:lnTo>
                    <a:pt x="0" y="242"/>
                  </a:lnTo>
                </a:path>
              </a:pathLst>
            </a:custGeom>
            <a:solidFill>
              <a:srgbClr val="92D05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6" name="textbox 466"/>
            <p:cNvSpPr/>
            <p:nvPr/>
          </p:nvSpPr>
          <p:spPr>
            <a:xfrm>
              <a:off x="-12700" y="-12700"/>
              <a:ext cx="740409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59715" algn="l" rtl="0" eaLnBrk="0">
                <a:lnSpc>
                  <a:spcPct val="96000"/>
                </a:lnSpc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1571243" y="3023616"/>
            <a:ext cx="714756" cy="571499"/>
            <a:chOff x="0" y="0"/>
            <a:chExt cx="714756" cy="571499"/>
          </a:xfrm>
        </p:grpSpPr>
        <p:sp>
          <p:nvSpPr>
            <p:cNvPr id="468" name="path"/>
            <p:cNvSpPr/>
            <p:nvPr/>
          </p:nvSpPr>
          <p:spPr>
            <a:xfrm>
              <a:off x="0" y="0"/>
              <a:ext cx="714756" cy="571499"/>
            </a:xfrm>
            <a:custGeom>
              <a:avLst/>
              <a:gdLst/>
              <a:ahLst/>
              <a:cxnLst/>
              <a:rect l="0" t="0" r="0" b="0"/>
              <a:pathLst>
                <a:path w="1125" h="899">
                  <a:moveTo>
                    <a:pt x="225" y="0"/>
                  </a:moveTo>
                  <a:lnTo>
                    <a:pt x="338" y="0"/>
                  </a:lnTo>
                  <a:lnTo>
                    <a:pt x="338" y="225"/>
                  </a:lnTo>
                  <a:lnTo>
                    <a:pt x="225" y="225"/>
                  </a:lnTo>
                  <a:lnTo>
                    <a:pt x="225" y="0"/>
                  </a:lnTo>
                  <a:close/>
                </a:path>
                <a:path w="1125" h="899">
                  <a:moveTo>
                    <a:pt x="787" y="0"/>
                  </a:moveTo>
                  <a:lnTo>
                    <a:pt x="900" y="0"/>
                  </a:lnTo>
                  <a:lnTo>
                    <a:pt x="900" y="225"/>
                  </a:lnTo>
                  <a:lnTo>
                    <a:pt x="787" y="225"/>
                  </a:lnTo>
                  <a:lnTo>
                    <a:pt x="787" y="0"/>
                  </a:lnTo>
                  <a:close/>
                </a:path>
                <a:path w="1125" h="899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9" y="112"/>
                    <a:pt x="132" y="112"/>
                  </a:cubicBezTo>
                  <a:lnTo>
                    <a:pt x="993" y="112"/>
                  </a:lnTo>
                  <a:cubicBezTo>
                    <a:pt x="1066" y="112"/>
                    <a:pt x="1125" y="170"/>
                    <a:pt x="1125" y="242"/>
                  </a:cubicBezTo>
                  <a:lnTo>
                    <a:pt x="1125" y="767"/>
                  </a:lnTo>
                  <a:cubicBezTo>
                    <a:pt x="1125" y="840"/>
                    <a:pt x="1066" y="899"/>
                    <a:pt x="993" y="899"/>
                  </a:cubicBezTo>
                  <a:lnTo>
                    <a:pt x="132" y="899"/>
                  </a:lnTo>
                  <a:cubicBezTo>
                    <a:pt x="59" y="899"/>
                    <a:pt x="0" y="840"/>
                    <a:pt x="0" y="767"/>
                  </a:cubicBezTo>
                  <a:lnTo>
                    <a:pt x="0" y="242"/>
                  </a:lnTo>
                </a:path>
              </a:pathLst>
            </a:custGeom>
            <a:solidFill>
              <a:srgbClr val="BFBFB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0" name="textbox 470"/>
            <p:cNvSpPr/>
            <p:nvPr/>
          </p:nvSpPr>
          <p:spPr>
            <a:xfrm>
              <a:off x="-12700" y="-12700"/>
              <a:ext cx="740409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4000"/>
                </a:lnSpc>
              </a:pPr>
              <a:endParaRPr lang="en-US" altLang="en-US" sz="1000" dirty="0"/>
            </a:p>
            <a:p>
              <a:pPr marL="269240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2428862" y="4023359"/>
            <a:ext cx="714375" cy="571500"/>
            <a:chOff x="0" y="0"/>
            <a:chExt cx="714375" cy="571500"/>
          </a:xfrm>
        </p:grpSpPr>
        <p:sp>
          <p:nvSpPr>
            <p:cNvPr id="472" name="path"/>
            <p:cNvSpPr/>
            <p:nvPr/>
          </p:nvSpPr>
          <p:spPr>
            <a:xfrm>
              <a:off x="0" y="0"/>
              <a:ext cx="714375" cy="571500"/>
            </a:xfrm>
            <a:custGeom>
              <a:avLst/>
              <a:gdLst/>
              <a:ahLst/>
              <a:cxnLst/>
              <a:rect l="0" t="0" r="0" b="0"/>
              <a:pathLst>
                <a:path w="1125" h="900">
                  <a:moveTo>
                    <a:pt x="223" y="0"/>
                  </a:moveTo>
                  <a:lnTo>
                    <a:pt x="336" y="0"/>
                  </a:lnTo>
                  <a:lnTo>
                    <a:pt x="336" y="223"/>
                  </a:lnTo>
                  <a:lnTo>
                    <a:pt x="223" y="223"/>
                  </a:lnTo>
                  <a:lnTo>
                    <a:pt x="223" y="0"/>
                  </a:lnTo>
                  <a:close/>
                </a:path>
                <a:path w="1125" h="900">
                  <a:moveTo>
                    <a:pt x="787" y="0"/>
                  </a:moveTo>
                  <a:lnTo>
                    <a:pt x="900" y="0"/>
                  </a:lnTo>
                  <a:lnTo>
                    <a:pt x="900" y="223"/>
                  </a:lnTo>
                  <a:lnTo>
                    <a:pt x="787" y="223"/>
                  </a:lnTo>
                  <a:lnTo>
                    <a:pt x="787" y="0"/>
                  </a:lnTo>
                  <a:close/>
                </a:path>
                <a:path w="1125" h="900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8" y="111"/>
                    <a:pt x="130" y="110"/>
                  </a:cubicBezTo>
                  <a:lnTo>
                    <a:pt x="994" y="110"/>
                  </a:lnTo>
                  <a:cubicBezTo>
                    <a:pt x="1066" y="111"/>
                    <a:pt x="1125" y="170"/>
                    <a:pt x="1123" y="242"/>
                  </a:cubicBezTo>
                  <a:lnTo>
                    <a:pt x="1123" y="768"/>
                  </a:lnTo>
                  <a:cubicBezTo>
                    <a:pt x="1125" y="840"/>
                    <a:pt x="1066" y="899"/>
                    <a:pt x="994" y="900"/>
                  </a:cubicBezTo>
                  <a:lnTo>
                    <a:pt x="130" y="900"/>
                  </a:lnTo>
                  <a:cubicBezTo>
                    <a:pt x="58" y="899"/>
                    <a:pt x="0" y="840"/>
                    <a:pt x="0" y="768"/>
                  </a:cubicBezTo>
                  <a:lnTo>
                    <a:pt x="0" y="242"/>
                  </a:lnTo>
                </a:path>
              </a:pathLst>
            </a:custGeom>
            <a:solidFill>
              <a:srgbClr val="D9D9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4" name="textbox 474"/>
            <p:cNvSpPr/>
            <p:nvPr/>
          </p:nvSpPr>
          <p:spPr>
            <a:xfrm>
              <a:off x="-12700" y="-12700"/>
              <a:ext cx="739775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88925" algn="l" rtl="0" eaLnBrk="0">
                <a:lnSpc>
                  <a:spcPct val="96000"/>
                </a:lnSpc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2428862" y="3023616"/>
            <a:ext cx="714375" cy="571499"/>
            <a:chOff x="0" y="0"/>
            <a:chExt cx="714375" cy="571499"/>
          </a:xfrm>
        </p:grpSpPr>
        <p:sp>
          <p:nvSpPr>
            <p:cNvPr id="476" name="path"/>
            <p:cNvSpPr/>
            <p:nvPr/>
          </p:nvSpPr>
          <p:spPr>
            <a:xfrm>
              <a:off x="0" y="0"/>
              <a:ext cx="714375" cy="571499"/>
            </a:xfrm>
            <a:custGeom>
              <a:avLst/>
              <a:gdLst/>
              <a:ahLst/>
              <a:cxnLst/>
              <a:rect l="0" t="0" r="0" b="0"/>
              <a:pathLst>
                <a:path w="1125" h="899">
                  <a:moveTo>
                    <a:pt x="223" y="0"/>
                  </a:moveTo>
                  <a:lnTo>
                    <a:pt x="336" y="0"/>
                  </a:lnTo>
                  <a:lnTo>
                    <a:pt x="336" y="225"/>
                  </a:lnTo>
                  <a:lnTo>
                    <a:pt x="223" y="225"/>
                  </a:lnTo>
                  <a:lnTo>
                    <a:pt x="223" y="0"/>
                  </a:lnTo>
                  <a:close/>
                </a:path>
                <a:path w="1125" h="899">
                  <a:moveTo>
                    <a:pt x="787" y="0"/>
                  </a:moveTo>
                  <a:lnTo>
                    <a:pt x="900" y="0"/>
                  </a:lnTo>
                  <a:lnTo>
                    <a:pt x="900" y="225"/>
                  </a:lnTo>
                  <a:lnTo>
                    <a:pt x="787" y="225"/>
                  </a:lnTo>
                  <a:lnTo>
                    <a:pt x="787" y="0"/>
                  </a:lnTo>
                  <a:close/>
                </a:path>
                <a:path w="1125" h="899">
                  <a:moveTo>
                    <a:pt x="0" y="242"/>
                  </a:moveTo>
                  <a:moveTo>
                    <a:pt x="0" y="242"/>
                  </a:moveTo>
                  <a:cubicBezTo>
                    <a:pt x="0" y="170"/>
                    <a:pt x="58" y="112"/>
                    <a:pt x="130" y="112"/>
                  </a:cubicBezTo>
                  <a:lnTo>
                    <a:pt x="994" y="112"/>
                  </a:lnTo>
                  <a:cubicBezTo>
                    <a:pt x="1066" y="112"/>
                    <a:pt x="1125" y="170"/>
                    <a:pt x="1123" y="242"/>
                  </a:cubicBezTo>
                  <a:lnTo>
                    <a:pt x="1123" y="767"/>
                  </a:lnTo>
                  <a:cubicBezTo>
                    <a:pt x="1125" y="840"/>
                    <a:pt x="1066" y="899"/>
                    <a:pt x="994" y="899"/>
                  </a:cubicBezTo>
                  <a:lnTo>
                    <a:pt x="130" y="899"/>
                  </a:lnTo>
                  <a:cubicBezTo>
                    <a:pt x="58" y="899"/>
                    <a:pt x="0" y="840"/>
                    <a:pt x="0" y="767"/>
                  </a:cubicBezTo>
                  <a:lnTo>
                    <a:pt x="0" y="242"/>
                  </a:lnTo>
                </a:path>
              </a:pathLst>
            </a:custGeom>
            <a:solidFill>
              <a:srgbClr val="D9D9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8" name="textbox 478"/>
            <p:cNvSpPr/>
            <p:nvPr/>
          </p:nvSpPr>
          <p:spPr>
            <a:xfrm>
              <a:off x="-12700" y="-12700"/>
              <a:ext cx="739775" cy="619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4000"/>
                </a:lnSpc>
              </a:pPr>
              <a:endParaRPr lang="en-US" altLang="en-US" sz="1000" dirty="0"/>
            </a:p>
            <a:p>
              <a:pPr marL="246380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</a:t>
              </a:r>
              <a:endParaRPr lang="en-US" altLang="en-US" sz="1200" dirty="0"/>
            </a:p>
          </p:txBody>
        </p:sp>
      </p:grpSp>
      <p:pic>
        <p:nvPicPr>
          <p:cNvPr id="480" name="picture 4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34308" y="3760063"/>
            <a:ext cx="2580766" cy="98297"/>
          </a:xfrm>
          <a:prstGeom prst="rect">
            <a:avLst/>
          </a:prstGeom>
        </p:spPr>
      </p:pic>
      <p:sp>
        <p:nvSpPr>
          <p:cNvPr id="482" name="textbox 482"/>
          <p:cNvSpPr/>
          <p:nvPr/>
        </p:nvSpPr>
        <p:spPr>
          <a:xfrm>
            <a:off x="6873087" y="1355775"/>
            <a:ext cx="756919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24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经济效益</a:t>
            </a:r>
            <a:endParaRPr lang="en-US" altLang="en-US" sz="1200" dirty="0"/>
          </a:p>
        </p:txBody>
      </p:sp>
      <p:sp>
        <p:nvSpPr>
          <p:cNvPr id="484" name="textbox 484"/>
          <p:cNvSpPr/>
          <p:nvPr/>
        </p:nvSpPr>
        <p:spPr>
          <a:xfrm>
            <a:off x="4797391" y="3504081"/>
            <a:ext cx="338454" cy="258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830"/>
              </a:lnSpc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picture 4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62072" y="3601211"/>
            <a:ext cx="3419856" cy="1609344"/>
          </a:xfrm>
          <a:prstGeom prst="rect">
            <a:avLst/>
          </a:prstGeom>
        </p:spPr>
      </p:pic>
      <p:sp>
        <p:nvSpPr>
          <p:cNvPr id="488" name="textbox 488"/>
          <p:cNvSpPr/>
          <p:nvPr/>
        </p:nvSpPr>
        <p:spPr>
          <a:xfrm>
            <a:off x="1118015" y="2726727"/>
            <a:ext cx="6920230" cy="744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2743200" algn="l" rtl="0" eaLnBrk="0">
              <a:lnSpc>
                <a:spcPct val="96000"/>
              </a:lnSpc>
            </a:pPr>
            <a:r>
              <a:rPr sz="1600" i="1" kern="0" spc="60" dirty="0">
                <a:ln w="5793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智能化后台管理</a:t>
            </a:r>
            <a:endParaRPr lang="en-US" altLang="en-US" sz="1600" dirty="0"/>
          </a:p>
          <a:p>
            <a:pPr marL="2343785" indent="-2331085" algn="l" rtl="0" eaLnBrk="0">
              <a:lnSpc>
                <a:spcPct val="104000"/>
              </a:lnSpc>
              <a:spcBef>
                <a:spcPts val="75"/>
              </a:spcBef>
            </a:pPr>
            <a:r>
              <a:rPr sz="1500" kern="0" spc="10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实时在线对运行的每节电池进行精准监测，上传</a:t>
            </a: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数据到系统后台，让运维人员</a:t>
            </a:r>
            <a:r>
              <a:rPr sz="15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及时了解电池运行状态。</a:t>
            </a:r>
            <a:endParaRPr lang="en-US" altLang="en-US" sz="1500" dirty="0"/>
          </a:p>
        </p:txBody>
      </p:sp>
      <p:sp>
        <p:nvSpPr>
          <p:cNvPr id="490" name="textbox 490"/>
          <p:cNvSpPr/>
          <p:nvPr/>
        </p:nvSpPr>
        <p:spPr>
          <a:xfrm>
            <a:off x="4260459" y="1355140"/>
            <a:ext cx="3444240" cy="11322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2520950" algn="l" rtl="0" eaLnBrk="0">
              <a:lnSpc>
                <a:spcPct val="95000"/>
              </a:lnSpc>
            </a:pPr>
            <a:r>
              <a:rPr sz="1200" kern="0" spc="-2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安全保障效益</a:t>
            </a:r>
            <a:endParaRPr lang="en-US" altLang="en-US" sz="1200" dirty="0"/>
          </a:p>
          <a:p>
            <a:pPr algn="l" rtl="0" eaLnBrk="0">
              <a:lnSpc>
                <a:spcPct val="132000"/>
              </a:lnSpc>
            </a:pPr>
            <a:endParaRPr lang="en-US" altLang="en-US" sz="1000" dirty="0"/>
          </a:p>
          <a:p>
            <a:pPr algn="l" rtl="0" eaLnBrk="0">
              <a:lnSpc>
                <a:spcPct val="13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90"/>
              </a:spcBef>
            </a:pPr>
            <a:r>
              <a:rPr sz="1600" i="1" kern="0" spc="50" dirty="0">
                <a:ln w="5793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多视角精准测量</a:t>
            </a:r>
            <a:endParaRPr lang="en-US" altLang="en-US" sz="1600" dirty="0"/>
          </a:p>
          <a:p>
            <a:pPr algn="r" rtl="0" eaLnBrk="0">
              <a:lnSpc>
                <a:spcPct val="97000"/>
              </a:lnSpc>
              <a:spcBef>
                <a:spcPts val="90"/>
              </a:spcBef>
            </a:pPr>
            <a:r>
              <a:rPr sz="1500" kern="0" spc="4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杜绝维护死角，把安全隐患</a:t>
            </a:r>
            <a:r>
              <a:rPr sz="1500" kern="0" spc="3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降到最低。</a:t>
            </a:r>
            <a:endParaRPr lang="en-US" altLang="en-US" sz="1500" dirty="0"/>
          </a:p>
        </p:txBody>
      </p:sp>
      <p:sp>
        <p:nvSpPr>
          <p:cNvPr id="492" name="textbox 492"/>
          <p:cNvSpPr/>
          <p:nvPr/>
        </p:nvSpPr>
        <p:spPr>
          <a:xfrm>
            <a:off x="658215" y="1420901"/>
            <a:ext cx="3610609" cy="10661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700" dirty="0"/>
          </a:p>
          <a:p>
            <a:pPr algn="l" rtl="0" eaLnBrk="0">
              <a:lnSpc>
                <a:spcPct val="168000"/>
              </a:lnSpc>
            </a:pPr>
            <a:endParaRPr lang="en-US" altLang="en-US" sz="1000" dirty="0"/>
          </a:p>
          <a:p>
            <a:pPr algn="r" rtl="0" eaLnBrk="0">
              <a:lnSpc>
                <a:spcPts val="1820"/>
              </a:lnSpc>
              <a:spcBef>
                <a:spcPts val="450"/>
              </a:spcBef>
            </a:pPr>
            <a:r>
              <a:rPr sz="1500" i="1" kern="0" spc="-140" dirty="0">
                <a:ln w="5793" cap="flat" cmpd="sng">
                  <a:solidFill>
                    <a:srgbClr val="FF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多参数、</a:t>
            </a:r>
            <a:endParaRPr lang="en-US" altLang="en-US" sz="1500" dirty="0"/>
          </a:p>
          <a:p>
            <a:pPr marL="769620" algn="l" rtl="0" eaLnBrk="0">
              <a:lnSpc>
                <a:spcPct val="97000"/>
              </a:lnSpc>
              <a:spcBef>
                <a:spcPts val="105"/>
              </a:spcBef>
            </a:pP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解决人工维护巡检盲点的</a:t>
            </a: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问题，</a:t>
            </a:r>
            <a:endParaRPr lang="en-US" altLang="en-US" sz="1500" dirty="0"/>
          </a:p>
        </p:txBody>
      </p:sp>
      <p:sp>
        <p:nvSpPr>
          <p:cNvPr id="494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98" name="picture 4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extbox 500"/>
          <p:cNvSpPr/>
          <p:nvPr/>
        </p:nvSpPr>
        <p:spPr>
          <a:xfrm>
            <a:off x="656088" y="2068474"/>
            <a:ext cx="7244080" cy="490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9050" indent="-6985" algn="l" rtl="0" eaLnBrk="0">
              <a:lnSpc>
                <a:spcPct val="102000"/>
              </a:lnSpc>
            </a:pP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500" kern="0" spc="-17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、在线均衡功能打破了“坏一节换整组”的噩梦，实现了“坏一节换一节”的现</a:t>
            </a:r>
            <a:r>
              <a:rPr sz="15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实，降低了电池更换成本；</a:t>
            </a:r>
            <a:endParaRPr lang="en-US" altLang="en-US" sz="1500" dirty="0"/>
          </a:p>
        </p:txBody>
      </p:sp>
      <p:sp>
        <p:nvSpPr>
          <p:cNvPr id="50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06" name="picture 5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508" name="textbox 508"/>
          <p:cNvSpPr/>
          <p:nvPr/>
        </p:nvSpPr>
        <p:spPr>
          <a:xfrm>
            <a:off x="658215" y="1420901"/>
            <a:ext cx="184657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700" dirty="0"/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8606" y="3448735"/>
            <a:ext cx="570230" cy="544195"/>
          </a:xfrm>
          <a:prstGeom prst="rect">
            <a:avLst/>
          </a:prstGeom>
        </p:spPr>
      </p:pic>
      <p:pic>
        <p:nvPicPr>
          <p:cNvPr id="512" name="picture 5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81124" y="3448735"/>
            <a:ext cx="570229" cy="544195"/>
          </a:xfrm>
          <a:prstGeom prst="rect">
            <a:avLst/>
          </a:prstGeom>
        </p:spPr>
      </p:pic>
      <p:pic>
        <p:nvPicPr>
          <p:cNvPr id="514" name="picture 5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49482" y="3448735"/>
            <a:ext cx="570229" cy="544195"/>
          </a:xfrm>
          <a:prstGeom prst="rect">
            <a:avLst/>
          </a:prstGeom>
        </p:spPr>
      </p:pic>
      <p:pic>
        <p:nvPicPr>
          <p:cNvPr id="516" name="picture 5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42203" y="3448735"/>
            <a:ext cx="570229" cy="544195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73858" y="4197045"/>
            <a:ext cx="570230" cy="544194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64675" y="4197045"/>
            <a:ext cx="570230" cy="544194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64549" y="3188296"/>
            <a:ext cx="570229" cy="544194"/>
          </a:xfrm>
          <a:prstGeom prst="rect">
            <a:avLst/>
          </a:prstGeom>
        </p:spPr>
      </p:pic>
      <p:pic>
        <p:nvPicPr>
          <p:cNvPr id="524" name="picture 5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81124" y="4197045"/>
            <a:ext cx="570229" cy="544194"/>
          </a:xfrm>
          <a:prstGeom prst="rect">
            <a:avLst/>
          </a:prstGeom>
        </p:spPr>
      </p:pic>
      <p:pic>
        <p:nvPicPr>
          <p:cNvPr id="526" name="picture 5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49482" y="4197045"/>
            <a:ext cx="570229" cy="544194"/>
          </a:xfrm>
          <a:prstGeom prst="rect">
            <a:avLst/>
          </a:prstGeom>
        </p:spPr>
      </p:pic>
      <p:pic>
        <p:nvPicPr>
          <p:cNvPr id="528" name="picture 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42203" y="4197045"/>
            <a:ext cx="570229" cy="544194"/>
          </a:xfrm>
          <a:prstGeom prst="rect">
            <a:avLst/>
          </a:prstGeom>
        </p:spPr>
      </p:pic>
      <p:pic>
        <p:nvPicPr>
          <p:cNvPr id="530" name="picture 5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57396" y="4197045"/>
            <a:ext cx="569595" cy="544194"/>
          </a:xfrm>
          <a:prstGeom prst="rect">
            <a:avLst/>
          </a:prstGeom>
        </p:spPr>
      </p:pic>
      <p:pic>
        <p:nvPicPr>
          <p:cNvPr id="532" name="picture 5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7301" y="4197045"/>
            <a:ext cx="569595" cy="544194"/>
          </a:xfrm>
          <a:prstGeom prst="rect">
            <a:avLst/>
          </a:prstGeom>
        </p:spPr>
      </p:pic>
      <p:pic>
        <p:nvPicPr>
          <p:cNvPr id="534" name="picture 5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66173" y="3448786"/>
            <a:ext cx="570229" cy="542289"/>
          </a:xfrm>
          <a:prstGeom prst="rect">
            <a:avLst/>
          </a:prstGeom>
        </p:spPr>
      </p:pic>
      <p:pic>
        <p:nvPicPr>
          <p:cNvPr id="536" name="picture 5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57193" y="3448786"/>
            <a:ext cx="570229" cy="542289"/>
          </a:xfrm>
          <a:prstGeom prst="rect">
            <a:avLst/>
          </a:prstGeom>
        </p:spPr>
      </p:pic>
      <p:sp>
        <p:nvSpPr>
          <p:cNvPr id="538" name="textbox 538"/>
          <p:cNvSpPr/>
          <p:nvPr/>
        </p:nvSpPr>
        <p:spPr>
          <a:xfrm>
            <a:off x="1992690" y="2856535"/>
            <a:ext cx="1087119" cy="231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4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坏一节换一节</a:t>
            </a:r>
            <a:endParaRPr lang="en-US" altLang="en-US" sz="1400" dirty="0"/>
          </a:p>
        </p:txBody>
      </p:sp>
      <p:sp>
        <p:nvSpPr>
          <p:cNvPr id="540" name="textbox 540"/>
          <p:cNvSpPr/>
          <p:nvPr/>
        </p:nvSpPr>
        <p:spPr>
          <a:xfrm>
            <a:off x="6873087" y="1355775"/>
            <a:ext cx="756919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24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经济效益</a:t>
            </a:r>
            <a:endParaRPr lang="en-US" altLang="en-US" sz="1200" dirty="0"/>
          </a:p>
        </p:txBody>
      </p:sp>
      <p:pic>
        <p:nvPicPr>
          <p:cNvPr id="542" name="picture 5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99487" y="3113532"/>
            <a:ext cx="204216" cy="228600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863595" y="3113532"/>
            <a:ext cx="204216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6" name="table 546"/>
          <p:cNvGraphicFramePr>
            <a:graphicFrameLocks noGrp="1"/>
          </p:cNvGraphicFramePr>
          <p:nvPr/>
        </p:nvGraphicFramePr>
        <p:xfrm>
          <a:off x="677214" y="2730157"/>
          <a:ext cx="6973570" cy="2252345"/>
        </p:xfrm>
        <a:graphic>
          <a:graphicData uri="http://schemas.openxmlformats.org/drawingml/2006/table">
            <a:tbl>
              <a:tblPr/>
              <a:tblGrid>
                <a:gridCol w="510540"/>
                <a:gridCol w="3876040"/>
                <a:gridCol w="715644"/>
                <a:gridCol w="1200785"/>
                <a:gridCol w="670559"/>
              </a:tblGrid>
              <a:tr h="326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30175" algn="l" rtl="0" eaLnBrk="0">
                        <a:lnSpc>
                          <a:spcPts val="1215"/>
                        </a:lnSpc>
                      </a:pP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序号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800" dirty="0"/>
                    </a:p>
                    <a:p>
                      <a:pPr marL="110998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</a:t>
                      </a:r>
                      <a:r>
                        <a:rPr lang="en-US"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6000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蓄电池在线监测装置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227330" indent="-131445" algn="l" rtl="0" eaLnBrk="0">
                        <a:lnSpc>
                          <a:spcPct val="99000"/>
                        </a:lnSpc>
                      </a:pP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蓄电池巡</a:t>
                      </a:r>
                      <a:r>
                        <a:rPr sz="10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</a:t>
                      </a: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检仪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405130" indent="-266700" algn="l" rtl="0" eaLnBrk="0">
                        <a:lnSpc>
                          <a:spcPct val="99000"/>
                        </a:lnSpc>
                      </a:pP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蓄电池内阻在线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巡检仪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" dirty="0"/>
                    </a:p>
                    <a:p>
                      <a:pPr marL="137160" algn="l" rtl="0" eaLnBrk="0">
                        <a:lnSpc>
                          <a:spcPct val="89000"/>
                        </a:lnSpc>
                      </a:pP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</a:t>
                      </a:r>
                      <a:endParaRPr lang="en-US" altLang="en-US" sz="1000" dirty="0"/>
                    </a:p>
                    <a:p>
                      <a:pPr marL="140335" algn="l" rtl="0" eaLnBrk="0">
                        <a:lnSpc>
                          <a:spcPts val="1260"/>
                        </a:lnSpc>
                      </a:pP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活化仪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7194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34950" algn="l" rtl="0" eaLnBrk="0">
                        <a:lnSpc>
                          <a:spcPct val="84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500" dirty="0"/>
                    </a:p>
                    <a:p>
                      <a:pPr marL="7239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在线均衡每节电池，使他们工作在相同的电压状态，防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止蓄电池</a:t>
                      </a:r>
                      <a:endParaRPr lang="en-US" altLang="en-US" sz="1000" dirty="0"/>
                    </a:p>
                    <a:p>
                      <a:pPr marL="81915" algn="l" rtl="0" eaLnBrk="0">
                        <a:lnSpc>
                          <a:spcPct val="97000"/>
                        </a:lnSpc>
                        <a:spcBef>
                          <a:spcPts val="72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电压发生变化后造成的蓄电池组过充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或欠充电情况，延长电池使</a:t>
                      </a: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600" dirty="0"/>
                    </a:p>
                    <a:p>
                      <a:pPr marL="7556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用寿命一倍以上。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98425" algn="l" rtl="0" eaLnBrk="0">
                        <a:lnSpc>
                          <a:spcPts val="121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无此功能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40995" algn="l" rtl="0" eaLnBrk="0">
                        <a:lnSpc>
                          <a:spcPts val="121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无此功能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73050" algn="l" rtl="0" eaLnBrk="0">
                        <a:lnSpc>
                          <a:spcPts val="121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80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en-US" altLang="en-US" sz="1000" dirty="0"/>
                    </a:p>
                    <a:p>
                      <a:pPr marL="22479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41605" algn="l" rtl="0" eaLnBrk="0">
                        <a:lnSpc>
                          <a:spcPct val="9700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在线活化蓄电池组中性能偏弱的蓄电池，延长电池组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使用寿命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marL="298450" algn="l" rtl="0" eaLnBrk="0">
                        <a:lnSpc>
                          <a:spcPts val="121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marL="541020" algn="l" rtl="0" eaLnBrk="0">
                        <a:lnSpc>
                          <a:spcPts val="121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20828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离线</a:t>
                      </a:r>
                      <a:endParaRPr lang="en-US" altLang="en-US" sz="1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207010" algn="l" rtl="0" eaLnBrk="0">
                        <a:lnSpc>
                          <a:spcPts val="122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活化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2606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4170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在线检测蓄电池组每节电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池的内阻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298450" algn="l" rtl="0" eaLnBrk="0">
                        <a:lnSpc>
                          <a:spcPts val="121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539115" algn="l" rtl="0" eaLnBrk="0">
                        <a:lnSpc>
                          <a:spcPts val="1215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有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273050" algn="l" rtl="0" eaLnBrk="0">
                        <a:lnSpc>
                          <a:spcPts val="121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2225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4170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在线检测蓄电池组每节电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池的容量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298450" algn="l" rtl="0" eaLnBrk="0">
                        <a:lnSpc>
                          <a:spcPts val="121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541020" algn="l" rtl="0" eaLnBrk="0">
                        <a:lnSpc>
                          <a:spcPts val="121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273050" algn="l" rtl="0" eaLnBrk="0">
                        <a:lnSpc>
                          <a:spcPts val="121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600" dirty="0"/>
                    </a:p>
                    <a:p>
                      <a:pPr marL="22606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94170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在线检测蓄电池组每节电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池的电压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296545" algn="l" rtl="0" eaLnBrk="0">
                        <a:lnSpc>
                          <a:spcPts val="1215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有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539115" algn="l" rtl="0" eaLnBrk="0">
                        <a:lnSpc>
                          <a:spcPts val="1215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有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273050" algn="l" rtl="0" eaLnBrk="0">
                        <a:lnSpc>
                          <a:spcPts val="121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548" name="textbox 548"/>
          <p:cNvSpPr/>
          <p:nvPr/>
        </p:nvSpPr>
        <p:spPr>
          <a:xfrm>
            <a:off x="658722" y="2068474"/>
            <a:ext cx="7241540" cy="490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5240" indent="-2540" algn="l" rtl="0" eaLnBrk="0">
              <a:lnSpc>
                <a:spcPct val="102000"/>
              </a:lnSpc>
            </a:pP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500" kern="0" spc="-19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9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、全程在线监测、在线活化</a:t>
            </a: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、在线均衡的功能实现了“一机多用”</a:t>
            </a:r>
            <a:r>
              <a:rPr sz="1500" kern="0" spc="-52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，大大降低了</a:t>
            </a:r>
            <a:r>
              <a:rPr sz="15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用户购买辅助维护设备的成本；</a:t>
            </a:r>
            <a:endParaRPr lang="en-US" altLang="en-US" sz="1500" dirty="0"/>
          </a:p>
        </p:txBody>
      </p:sp>
      <p:sp>
        <p:nvSpPr>
          <p:cNvPr id="550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54" name="picture 5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556" name="textbox 556"/>
          <p:cNvSpPr/>
          <p:nvPr/>
        </p:nvSpPr>
        <p:spPr>
          <a:xfrm>
            <a:off x="658215" y="1420901"/>
            <a:ext cx="184657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700" dirty="0"/>
          </a:p>
        </p:txBody>
      </p:sp>
      <p:sp>
        <p:nvSpPr>
          <p:cNvPr id="558" name="textbox 558"/>
          <p:cNvSpPr/>
          <p:nvPr/>
        </p:nvSpPr>
        <p:spPr>
          <a:xfrm>
            <a:off x="6873087" y="1355775"/>
            <a:ext cx="756919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24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经济效益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0" name="table 560"/>
          <p:cNvGraphicFramePr>
            <a:graphicFrameLocks noGrp="1"/>
          </p:cNvGraphicFramePr>
          <p:nvPr/>
        </p:nvGraphicFramePr>
        <p:xfrm>
          <a:off x="687374" y="2928162"/>
          <a:ext cx="7143750" cy="2101850"/>
        </p:xfrm>
        <a:graphic>
          <a:graphicData uri="http://schemas.openxmlformats.org/drawingml/2006/table">
            <a:tbl>
              <a:tblPr/>
              <a:tblGrid>
                <a:gridCol w="1069975"/>
                <a:gridCol w="1365250"/>
                <a:gridCol w="1059180"/>
                <a:gridCol w="1214119"/>
                <a:gridCol w="1563369"/>
                <a:gridCol w="871855"/>
              </a:tblGrid>
              <a:tr h="9448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72720" algn="l" rtl="0" eaLnBrk="0">
                        <a:lnSpc>
                          <a:spcPct val="96000"/>
                        </a:lnSpc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使用情况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283845" indent="-45720" algn="l" rtl="0" eaLnBrk="0">
                        <a:lnSpc>
                          <a:spcPct val="95000"/>
                        </a:lnSpc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蓄电池单价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1500AH/2V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58750" algn="l" rtl="0" eaLnBrk="0">
                        <a:lnSpc>
                          <a:spcPct val="97000"/>
                        </a:lnSpc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一组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104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节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207010" indent="3810" algn="l" rtl="0" eaLnBrk="0">
                        <a:lnSpc>
                          <a:spcPct val="115000"/>
                        </a:lnSpc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一节蓄电池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</a:t>
                      </a:r>
                      <a:r>
                        <a:rPr sz="1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坏掉所需的</a:t>
                      </a:r>
                      <a:r>
                        <a:rPr sz="1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维护成本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379095" indent="1905" algn="l" rtl="0" eaLnBrk="0">
                        <a:lnSpc>
                          <a:spcPct val="111000"/>
                        </a:lnSpc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人员日常维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 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护工作量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97155" indent="-2540" algn="l" rtl="0" eaLnBrk="0">
                        <a:lnSpc>
                          <a:spcPct val="111000"/>
                        </a:lnSpc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蓄电池使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用年限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300" dirty="0"/>
                    </a:p>
                    <a:p>
                      <a:pPr marL="322580" indent="762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未使用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</a:t>
                      </a:r>
                      <a:r>
                        <a:rPr lang="en-US"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6000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4711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4500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元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1873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468000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元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700" dirty="0"/>
                    </a:p>
                    <a:p>
                      <a:pPr marL="185420" indent="3048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468000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元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人工维护费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73660" indent="2540" algn="l" rtl="0" eaLnBrk="0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每年一次对电池进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行全容量核对试验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46380" algn="l" rtl="0" eaLnBrk="0">
                        <a:lnSpc>
                          <a:spcPct val="97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4-6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年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</a:tr>
              <a:tr h="5822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300" dirty="0"/>
                    </a:p>
                    <a:p>
                      <a:pPr marL="327660" indent="9144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使用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</a:t>
                      </a:r>
                      <a:r>
                        <a:rPr lang="en-US"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6000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471170" algn="l" rtl="0" eaLnBrk="0">
                        <a:lnSpc>
                          <a:spcPct val="97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4500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元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87325" algn="l" rtl="0" eaLnBrk="0">
                        <a:lnSpc>
                          <a:spcPct val="97000"/>
                        </a:lnSpc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468000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元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51790" algn="l" rtl="0" eaLnBrk="0">
                        <a:lnSpc>
                          <a:spcPct val="97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4500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元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marL="50927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不需要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3238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年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2" name="textbox 562"/>
          <p:cNvSpPr/>
          <p:nvPr/>
        </p:nvSpPr>
        <p:spPr>
          <a:xfrm>
            <a:off x="658215" y="1420901"/>
            <a:ext cx="4194175" cy="817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700" dirty="0"/>
          </a:p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26670" algn="l" rtl="0" eaLnBrk="0">
              <a:lnSpc>
                <a:spcPts val="1820"/>
              </a:lnSpc>
              <a:spcBef>
                <a:spcPts val="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500" kern="0" spc="-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、更换一节电池与更换一组电池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的经济性对比</a:t>
            </a:r>
            <a:endParaRPr lang="en-US" altLang="en-US" sz="1500" dirty="0"/>
          </a:p>
        </p:txBody>
      </p:sp>
      <p:sp>
        <p:nvSpPr>
          <p:cNvPr id="564" name="textbox 564"/>
          <p:cNvSpPr/>
          <p:nvPr/>
        </p:nvSpPr>
        <p:spPr>
          <a:xfrm>
            <a:off x="697026" y="2425623"/>
            <a:ext cx="7009130" cy="4089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indent="15875" algn="l" rtl="0" eaLnBrk="0">
              <a:lnSpc>
                <a:spcPct val="105000"/>
              </a:lnSpc>
            </a:pP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以电厂主厂房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220V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电源为例：如现场配置合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资汤浅蓄电池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1500AH/2V</a:t>
            </a:r>
            <a:r>
              <a:rPr sz="1200" kern="0" spc="-2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组，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104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节，蓄电池单价为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4500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元，每组蓄电池成本为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4500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元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*104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节＝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68000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元。</a:t>
            </a:r>
            <a:endParaRPr lang="en-US" altLang="en-US" sz="1200" dirty="0"/>
          </a:p>
        </p:txBody>
      </p:sp>
      <p:sp>
        <p:nvSpPr>
          <p:cNvPr id="56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70" name="picture 5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572" name="textbox 572"/>
          <p:cNvSpPr/>
          <p:nvPr/>
        </p:nvSpPr>
        <p:spPr>
          <a:xfrm>
            <a:off x="6873087" y="1355775"/>
            <a:ext cx="756919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24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经济效益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" name="table 57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08025" y="2877820"/>
          <a:ext cx="6978015" cy="1975485"/>
        </p:xfrm>
        <a:graphic>
          <a:graphicData uri="http://schemas.openxmlformats.org/drawingml/2006/table">
            <a:tbl>
              <a:tblPr/>
              <a:tblGrid>
                <a:gridCol w="1586230"/>
                <a:gridCol w="1938655"/>
                <a:gridCol w="3453130"/>
              </a:tblGrid>
              <a:tr h="3314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b="0" dirty="0"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pPr marL="26225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b="0" kern="0" spc="-1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黑体" panose="02010609060101010101" charset="-122"/>
                        </a:rPr>
                        <a:t>蓄电池维护内容</a:t>
                      </a:r>
                      <a:endParaRPr lang="en-US" altLang="en-US" sz="1200" b="0" dirty="0"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b="0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  <a:p>
                      <a:pPr marL="46545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b="0" kern="0" spc="-1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未使用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B</a:t>
                      </a:r>
                      <a:r>
                        <a:rPr lang="en-US"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H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6000</a:t>
                      </a:r>
                      <a:endParaRPr lang="en-US" altLang="en-US" sz="1200" b="1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b="0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  <a:p>
                      <a:pPr marL="129159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b="0" kern="0" spc="-10" dirty="0">
                          <a:ln w="4358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使用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B</a:t>
                      </a:r>
                      <a:r>
                        <a:rPr lang="en-US"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H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6000</a:t>
                      </a:r>
                      <a:endParaRPr lang="en-US" altLang="en-US" sz="1200" b="1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1073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单只电池的浮充电压</a:t>
                      </a:r>
                      <a:endParaRPr lang="en-US" altLang="en-US" sz="1200" dirty="0"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1016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需维护人员每月进行测试</a:t>
                      </a:r>
                      <a:endParaRPr lang="en-US" altLang="en-US" sz="1200" dirty="0"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3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95885" indent="57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能随时在线对每一节电池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的端电压、内阻、容量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进行监测与报警，并能通过通讯接口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、网口以及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后台监控管理软件进行远程智能化控制与管理。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可显著提高工作效率又能减少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维护时间。</a:t>
                      </a:r>
                      <a:endParaRPr lang="en-US" altLang="en-US" sz="12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824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11303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电池容量核对试验</a:t>
                      </a:r>
                      <a:endParaRPr lang="en-US" altLang="en-US" sz="1200" dirty="0"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95885" indent="57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需维护人员每半年或一年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进行一次全容量核对</a:t>
                      </a:r>
                      <a:endParaRPr lang="en-US" altLang="en-US" sz="12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无需对电池进行容量核对</a:t>
                      </a:r>
                      <a:endParaRPr lang="en-US" altLang="en-US" sz="12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97155" indent="10160" algn="l" rtl="0" eaLnBrk="0">
                        <a:lnSpc>
                          <a:spcPct val="96000"/>
                        </a:lnSpc>
                        <a:spcBef>
                          <a:spcPts val="6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1秒钟内进行在线容量测算，无需退出运行蓄电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池组，替换原始放电容量核对，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省力，省时。</a:t>
                      </a:r>
                      <a:endParaRPr lang="en-US" altLang="en-US" sz="12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576" name="textbox 576"/>
          <p:cNvSpPr/>
          <p:nvPr/>
        </p:nvSpPr>
        <p:spPr>
          <a:xfrm>
            <a:off x="654938" y="2003881"/>
            <a:ext cx="7031355" cy="7537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85090" algn="l" rtl="0" eaLnBrk="0">
              <a:lnSpc>
                <a:spcPts val="1820"/>
              </a:lnSpc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500" kern="0" spc="-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、电池维护工作量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对比</a:t>
            </a:r>
            <a:endParaRPr lang="en-US" altLang="en-US" sz="1500" dirty="0"/>
          </a:p>
          <a:p>
            <a:pPr algn="l" rtl="0" eaLnBrk="0">
              <a:lnSpc>
                <a:spcPct val="106000"/>
              </a:lnSpc>
            </a:pPr>
            <a:endParaRPr lang="en-US" altLang="en-US" sz="900" dirty="0"/>
          </a:p>
          <a:p>
            <a:pPr marL="12700" indent="-635" algn="l" rtl="0" eaLnBrk="0">
              <a:lnSpc>
                <a:spcPct val="96000"/>
              </a:lnSpc>
              <a:spcBef>
                <a:spcPts val="5"/>
              </a:spcBef>
            </a:pP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传统上对蓄电池进行维护与保养，主要是检查蓄电池组的单体电压、电流，并做电池容量核对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，掌握蓄电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池的健康情况。特别是对电池进行容量核对时，耗时费力不说，还带来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了系统风险。</a:t>
            </a:r>
            <a:endParaRPr lang="en-US" altLang="en-US" sz="1200" dirty="0"/>
          </a:p>
        </p:txBody>
      </p:sp>
      <p:sp>
        <p:nvSpPr>
          <p:cNvPr id="57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82" name="picture 5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584" name="textbox 584"/>
          <p:cNvSpPr/>
          <p:nvPr/>
        </p:nvSpPr>
        <p:spPr>
          <a:xfrm>
            <a:off x="658215" y="1420901"/>
            <a:ext cx="184657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七、产品应用价值</a:t>
            </a:r>
            <a:endParaRPr lang="en-US" altLang="en-US" sz="1700" dirty="0"/>
          </a:p>
        </p:txBody>
      </p:sp>
      <p:sp>
        <p:nvSpPr>
          <p:cNvPr id="586" name="textbox 586"/>
          <p:cNvSpPr/>
          <p:nvPr/>
        </p:nvSpPr>
        <p:spPr>
          <a:xfrm>
            <a:off x="6873087" y="1355775"/>
            <a:ext cx="756919" cy="200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200" kern="0" spc="240" dirty="0">
                <a:ln w="4358" cap="flat" cmpd="sng">
                  <a:solidFill>
                    <a:srgbClr val="00B050">
                      <a:alpha val="100000"/>
                    </a:srgbClr>
                  </a:solidFill>
                  <a:prstDash val="solid"/>
                  <a:bevel/>
                </a:ln>
                <a:solidFill>
                  <a:srgbClr val="00B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经济效益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picture 5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3127" y="2836163"/>
            <a:ext cx="2560320" cy="1882139"/>
          </a:xfrm>
          <a:prstGeom prst="rect">
            <a:avLst/>
          </a:prstGeom>
        </p:spPr>
      </p:pic>
      <p:pic>
        <p:nvPicPr>
          <p:cNvPr id="590" name="picture 5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12179" y="2837688"/>
            <a:ext cx="2520696" cy="1882139"/>
          </a:xfrm>
          <a:prstGeom prst="rect">
            <a:avLst/>
          </a:prstGeom>
        </p:spPr>
      </p:pic>
      <p:pic>
        <p:nvPicPr>
          <p:cNvPr id="592" name="picture 5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48228" y="2837688"/>
            <a:ext cx="2510028" cy="1882139"/>
          </a:xfrm>
          <a:prstGeom prst="rect">
            <a:avLst/>
          </a:prstGeom>
        </p:spPr>
      </p:pic>
      <p:sp>
        <p:nvSpPr>
          <p:cNvPr id="594" name="textbox 594"/>
          <p:cNvSpPr/>
          <p:nvPr/>
        </p:nvSpPr>
        <p:spPr>
          <a:xfrm>
            <a:off x="659129" y="1411617"/>
            <a:ext cx="2759075" cy="8667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八、电厂应用案例展示</a:t>
            </a:r>
            <a:endParaRPr lang="en-US" altLang="en-US" sz="1700" dirty="0"/>
          </a:p>
          <a:p>
            <a:pPr algn="l" rtl="0" eaLnBrk="0">
              <a:lnSpc>
                <a:spcPct val="19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20955" algn="l" rtl="0" eaLnBrk="0">
              <a:lnSpc>
                <a:spcPts val="1820"/>
              </a:lnSpc>
              <a:spcBef>
                <a:spcPts val="5"/>
              </a:spcBef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粤电平海电厂2x1000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MW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项目</a:t>
            </a:r>
            <a:endParaRPr lang="en-US" altLang="en-US" sz="1500" dirty="0"/>
          </a:p>
        </p:txBody>
      </p:sp>
      <p:sp>
        <p:nvSpPr>
          <p:cNvPr id="59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00" name="picture 6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picture 6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67711" y="2513076"/>
            <a:ext cx="1944623" cy="2593847"/>
          </a:xfrm>
          <a:prstGeom prst="rect">
            <a:avLst/>
          </a:prstGeom>
        </p:spPr>
      </p:pic>
      <p:pic>
        <p:nvPicPr>
          <p:cNvPr id="604" name="picture 6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43471" y="2537459"/>
            <a:ext cx="1944623" cy="2590800"/>
          </a:xfrm>
          <a:prstGeom prst="rect">
            <a:avLst/>
          </a:prstGeom>
        </p:spPr>
      </p:pic>
      <p:pic>
        <p:nvPicPr>
          <p:cNvPr id="606" name="picture 6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55591" y="2537460"/>
            <a:ext cx="1944624" cy="2587751"/>
          </a:xfrm>
          <a:prstGeom prst="rect">
            <a:avLst/>
          </a:prstGeom>
        </p:spPr>
      </p:pic>
      <p:pic>
        <p:nvPicPr>
          <p:cNvPr id="608" name="picture 6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8368" y="2526792"/>
            <a:ext cx="1458468" cy="2593847"/>
          </a:xfrm>
          <a:prstGeom prst="rect">
            <a:avLst/>
          </a:prstGeom>
        </p:spPr>
      </p:pic>
      <p:sp>
        <p:nvSpPr>
          <p:cNvPr id="610" name="textbox 610"/>
          <p:cNvSpPr/>
          <p:nvPr/>
        </p:nvSpPr>
        <p:spPr>
          <a:xfrm>
            <a:off x="659129" y="1411617"/>
            <a:ext cx="3063875" cy="8661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八、电厂应用案例展示</a:t>
            </a:r>
            <a:endParaRPr lang="en-US" altLang="en-US" sz="1700" dirty="0"/>
          </a:p>
          <a:p>
            <a:pPr algn="l" rtl="0" eaLnBrk="0">
              <a:lnSpc>
                <a:spcPct val="19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20955" algn="l" rtl="0" eaLnBrk="0">
              <a:lnSpc>
                <a:spcPts val="1815"/>
              </a:lnSpc>
              <a:spcBef>
                <a:spcPts val="5"/>
              </a:spcBef>
            </a:pP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国家能源惠州电厂2*350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MW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项目</a:t>
            </a:r>
            <a:endParaRPr lang="en-US" altLang="en-US" sz="1500" dirty="0"/>
          </a:p>
        </p:txBody>
      </p:sp>
      <p:sp>
        <p:nvSpPr>
          <p:cNvPr id="61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16" name="picture 6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picture 6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03447" y="2784347"/>
            <a:ext cx="2529840" cy="2040636"/>
          </a:xfrm>
          <a:prstGeom prst="rect">
            <a:avLst/>
          </a:prstGeom>
        </p:spPr>
      </p:pic>
      <p:pic>
        <p:nvPicPr>
          <p:cNvPr id="620" name="picture 6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3127" y="2784347"/>
            <a:ext cx="2441447" cy="2040636"/>
          </a:xfrm>
          <a:prstGeom prst="rect">
            <a:avLst/>
          </a:prstGeom>
        </p:spPr>
      </p:pic>
      <p:sp>
        <p:nvSpPr>
          <p:cNvPr id="622" name="textbox 622"/>
          <p:cNvSpPr/>
          <p:nvPr/>
        </p:nvSpPr>
        <p:spPr>
          <a:xfrm>
            <a:off x="659129" y="1411617"/>
            <a:ext cx="5908675" cy="8661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八、电厂应用案例展示</a:t>
            </a:r>
            <a:endParaRPr lang="en-US" altLang="en-US" sz="1700" dirty="0"/>
          </a:p>
          <a:p>
            <a:pPr algn="l" rtl="0" eaLnBrk="0">
              <a:lnSpc>
                <a:spcPct val="19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20955" algn="l" rtl="0" eaLnBrk="0">
              <a:lnSpc>
                <a:spcPts val="1815"/>
              </a:lnSpc>
              <a:spcBef>
                <a:spcPts val="5"/>
              </a:spcBef>
            </a:pP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得宝电厂2x350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MW</a:t>
            </a: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项目、华能洋浦热电厂、江门恒健</a:t>
            </a: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新能源电厂</a:t>
            </a:r>
            <a:endParaRPr lang="en-US" altLang="en-US" sz="1500" dirty="0"/>
          </a:p>
        </p:txBody>
      </p:sp>
      <p:pic>
        <p:nvPicPr>
          <p:cNvPr id="624" name="picture 6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84163" y="2784347"/>
            <a:ext cx="2040636" cy="2040636"/>
          </a:xfrm>
          <a:prstGeom prst="rect">
            <a:avLst/>
          </a:prstGeom>
        </p:spPr>
      </p:pic>
      <p:sp>
        <p:nvSpPr>
          <p:cNvPr id="62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30" name="picture 6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textbox 632"/>
          <p:cNvSpPr/>
          <p:nvPr/>
        </p:nvSpPr>
        <p:spPr>
          <a:xfrm>
            <a:off x="659129" y="1411617"/>
            <a:ext cx="8143875" cy="999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八、海上风电行业应用案例展示</a:t>
            </a:r>
            <a:endParaRPr lang="en-US" altLang="en-US" sz="1700" dirty="0"/>
          </a:p>
          <a:p>
            <a:pPr marL="20955" algn="l" rtl="0" eaLnBrk="0">
              <a:lnSpc>
                <a:spcPts val="1815"/>
              </a:lnSpc>
              <a:spcBef>
                <a:spcPts val="1485"/>
              </a:spcBef>
            </a:pPr>
            <a:r>
              <a:rPr sz="1500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金湾风电350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MW</a:t>
            </a:r>
            <a:r>
              <a:rPr sz="1500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</a:t>
            </a: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目、中广核汕尾后湖海上风电项目、华电阳江海上风电项目</a:t>
            </a:r>
            <a:endParaRPr lang="en-US" altLang="en-US" sz="1500" dirty="0"/>
          </a:p>
          <a:p>
            <a:pPr algn="l" rtl="0" eaLnBrk="0">
              <a:lnSpc>
                <a:spcPct val="104000"/>
              </a:lnSpc>
            </a:pPr>
            <a:endParaRPr lang="en-US" altLang="en-US" sz="400" dirty="0"/>
          </a:p>
          <a:p>
            <a:pPr marL="20955" algn="l" rtl="0" eaLnBrk="0">
              <a:lnSpc>
                <a:spcPts val="1815"/>
              </a:lnSpc>
              <a:spcBef>
                <a:spcPts val="0"/>
              </a:spcBef>
            </a:pPr>
            <a:r>
              <a:rPr sz="1500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粤电湛江新寮海上风电项目、</a:t>
            </a: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明阳沙趴海上风电、长乐C区海上风电、明阳沙趴海上风电</a:t>
            </a:r>
            <a:endParaRPr lang="en-US" altLang="en-US" sz="1500" dirty="0"/>
          </a:p>
        </p:txBody>
      </p:sp>
      <p:pic>
        <p:nvPicPr>
          <p:cNvPr id="634" name="picture 6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55435" y="2721863"/>
            <a:ext cx="2016252" cy="2397251"/>
          </a:xfrm>
          <a:prstGeom prst="rect">
            <a:avLst/>
          </a:prstGeom>
        </p:spPr>
      </p:pic>
      <p:pic>
        <p:nvPicPr>
          <p:cNvPr id="636" name="picture 6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27376" y="2721863"/>
            <a:ext cx="1795271" cy="2397251"/>
          </a:xfrm>
          <a:prstGeom prst="rect">
            <a:avLst/>
          </a:prstGeom>
        </p:spPr>
      </p:pic>
      <p:pic>
        <p:nvPicPr>
          <p:cNvPr id="638" name="picture 6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4276" y="2741676"/>
            <a:ext cx="1795272" cy="2378964"/>
          </a:xfrm>
          <a:prstGeom prst="rect">
            <a:avLst/>
          </a:prstGeom>
        </p:spPr>
      </p:pic>
      <p:pic>
        <p:nvPicPr>
          <p:cNvPr id="640" name="picture 6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72000" y="2732531"/>
            <a:ext cx="1408176" cy="2397251"/>
          </a:xfrm>
          <a:prstGeom prst="rect">
            <a:avLst/>
          </a:prstGeom>
        </p:spPr>
      </p:pic>
      <p:sp>
        <p:nvSpPr>
          <p:cNvPr id="642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46" name="picture 6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picture 6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01040" y="2782823"/>
            <a:ext cx="2862072" cy="2257044"/>
          </a:xfrm>
          <a:prstGeom prst="rect">
            <a:avLst/>
          </a:prstGeom>
        </p:spPr>
      </p:pic>
      <p:pic>
        <p:nvPicPr>
          <p:cNvPr id="650" name="picture 6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52671" y="2592323"/>
            <a:ext cx="2171700" cy="2788920"/>
          </a:xfrm>
          <a:prstGeom prst="rect">
            <a:avLst/>
          </a:prstGeom>
        </p:spPr>
      </p:pic>
      <p:sp>
        <p:nvSpPr>
          <p:cNvPr id="652" name="textbox 652"/>
          <p:cNvSpPr/>
          <p:nvPr/>
        </p:nvSpPr>
        <p:spPr>
          <a:xfrm>
            <a:off x="659129" y="1411617"/>
            <a:ext cx="7432675" cy="8661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八、民航机场应用案例展示</a:t>
            </a:r>
            <a:endParaRPr lang="en-US" altLang="en-US" sz="1700" dirty="0"/>
          </a:p>
          <a:p>
            <a:pPr algn="l" rtl="0" eaLnBrk="0">
              <a:lnSpc>
                <a:spcPct val="19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20955" algn="l" rtl="0" eaLnBrk="0">
              <a:lnSpc>
                <a:spcPts val="1815"/>
              </a:lnSpc>
              <a:spcBef>
                <a:spcPts val="5"/>
              </a:spcBef>
            </a:pP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2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白云机场项目、天河机场、海口美兰机场、赣州黄金机场、湛江机场、</a:t>
            </a: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顺丰机场</a:t>
            </a:r>
            <a:endParaRPr lang="en-US" altLang="en-US" sz="1500" dirty="0"/>
          </a:p>
        </p:txBody>
      </p:sp>
      <p:pic>
        <p:nvPicPr>
          <p:cNvPr id="654" name="picture 6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13932" y="2592323"/>
            <a:ext cx="2154936" cy="2788920"/>
          </a:xfrm>
          <a:prstGeom prst="rect">
            <a:avLst/>
          </a:prstGeom>
        </p:spPr>
      </p:pic>
      <p:sp>
        <p:nvSpPr>
          <p:cNvPr id="656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60" name="picture 6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picture 6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63995" y="2007107"/>
            <a:ext cx="2179319" cy="2874264"/>
          </a:xfrm>
          <a:prstGeom prst="rect">
            <a:avLst/>
          </a:prstGeom>
        </p:spPr>
      </p:pic>
      <p:pic>
        <p:nvPicPr>
          <p:cNvPr id="664" name="picture 6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25595" y="2043684"/>
            <a:ext cx="2159507" cy="2837687"/>
          </a:xfrm>
          <a:prstGeom prst="rect">
            <a:avLst/>
          </a:prstGeom>
        </p:spPr>
      </p:pic>
      <p:sp>
        <p:nvSpPr>
          <p:cNvPr id="666" name="textbox 666"/>
          <p:cNvSpPr/>
          <p:nvPr/>
        </p:nvSpPr>
        <p:spPr>
          <a:xfrm>
            <a:off x="723197" y="1967038"/>
            <a:ext cx="1734820" cy="28841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820"/>
              </a:lnSpc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齐鲁石化项目</a:t>
            </a:r>
            <a:endParaRPr lang="en-US" altLang="en-US" sz="1500" dirty="0"/>
          </a:p>
          <a:p>
            <a:pPr algn="l" rtl="0" eaLnBrk="0">
              <a:lnSpc>
                <a:spcPct val="116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1820"/>
              </a:lnSpc>
              <a:spcBef>
                <a:spcPts val="455"/>
              </a:spcBef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镇海炼化项目</a:t>
            </a:r>
            <a:endParaRPr lang="en-US" altLang="en-US" sz="1500" dirty="0"/>
          </a:p>
          <a:p>
            <a:pPr marL="12700" algn="l" rtl="0" eaLnBrk="0">
              <a:lnSpc>
                <a:spcPts val="1820"/>
              </a:lnSpc>
              <a:spcBef>
                <a:spcPts val="1640"/>
              </a:spcBef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19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青岛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LNG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项目</a:t>
            </a:r>
            <a:endParaRPr lang="en-US" altLang="en-US" sz="1500" dirty="0"/>
          </a:p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1815"/>
              </a:lnSpc>
              <a:spcBef>
                <a:spcPts val="455"/>
              </a:spcBef>
            </a:pP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1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6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汇丰石化项目</a:t>
            </a:r>
            <a:endParaRPr lang="en-US" altLang="en-US" sz="1500" dirty="0"/>
          </a:p>
          <a:p>
            <a:pPr marL="12700" algn="l" rtl="0" eaLnBrk="0">
              <a:lnSpc>
                <a:spcPts val="1820"/>
              </a:lnSpc>
              <a:spcBef>
                <a:spcPts val="1440"/>
              </a:spcBef>
            </a:pP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14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北海</a:t>
            </a:r>
            <a:r>
              <a:rPr sz="1500" kern="0" spc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LNG</a:t>
            </a:r>
            <a:r>
              <a:rPr sz="1500" kern="0" spc="8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项目</a:t>
            </a:r>
            <a:endParaRPr lang="en-US" altLang="en-US" sz="1500" dirty="0"/>
          </a:p>
          <a:p>
            <a:pPr marL="12700" algn="l" rtl="0" eaLnBrk="0">
              <a:lnSpc>
                <a:spcPts val="1820"/>
              </a:lnSpc>
              <a:spcBef>
                <a:spcPts val="1515"/>
              </a:spcBef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金海浆纸业项目</a:t>
            </a:r>
            <a:endParaRPr lang="en-US" altLang="en-US" sz="1500" dirty="0"/>
          </a:p>
          <a:p>
            <a:pPr algn="l" rtl="0" eaLnBrk="0">
              <a:lnSpc>
                <a:spcPct val="105000"/>
              </a:lnSpc>
            </a:pPr>
            <a:endParaRPr lang="en-US" altLang="en-US" sz="1200" dirty="0"/>
          </a:p>
          <a:p>
            <a:pPr marL="27305" algn="l" rtl="0" eaLnBrk="0">
              <a:lnSpc>
                <a:spcPts val="1820"/>
              </a:lnSpc>
              <a:spcBef>
                <a:spcPts val="5"/>
              </a:spcBef>
            </a:pP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7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建龙钢铁项目</a:t>
            </a:r>
            <a:endParaRPr lang="en-US" altLang="en-US" sz="1500" dirty="0"/>
          </a:p>
        </p:txBody>
      </p:sp>
      <p:sp>
        <p:nvSpPr>
          <p:cNvPr id="66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72" name="textbox 672"/>
          <p:cNvSpPr/>
          <p:nvPr/>
        </p:nvSpPr>
        <p:spPr>
          <a:xfrm>
            <a:off x="659129" y="1411617"/>
            <a:ext cx="2988310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八、石化及其他应用案例展示</a:t>
            </a:r>
            <a:endParaRPr lang="en-US" altLang="en-US" sz="1700" dirty="0"/>
          </a:p>
        </p:txBody>
      </p:sp>
      <p:pic>
        <p:nvPicPr>
          <p:cNvPr id="674" name="picture 6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" name="table 676"/>
          <p:cNvGraphicFramePr>
            <a:graphicFrameLocks noGrp="1"/>
          </p:cNvGraphicFramePr>
          <p:nvPr/>
        </p:nvGraphicFramePr>
        <p:xfrm>
          <a:off x="655497" y="1938070"/>
          <a:ext cx="7879080" cy="2607944"/>
        </p:xfrm>
        <a:graphic>
          <a:graphicData uri="http://schemas.openxmlformats.org/drawingml/2006/table">
            <a:tbl>
              <a:tblPr/>
              <a:tblGrid>
                <a:gridCol w="747394"/>
                <a:gridCol w="2016125"/>
                <a:gridCol w="5115559"/>
              </a:tblGrid>
              <a:tr h="3771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600" dirty="0"/>
                    </a:p>
                    <a:p>
                      <a:pPr marL="2044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序号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600" dirty="0"/>
                    </a:p>
                    <a:p>
                      <a:pPr marL="65595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证书名称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600" dirty="0"/>
                    </a:p>
                    <a:p>
                      <a:pPr marL="22028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证书内容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4671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71628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CE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20383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欧盟安全证书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327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661035" algn="l" rtl="0" eaLnBrk="0">
                        <a:lnSpc>
                          <a:spcPct val="96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发明专利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6978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一种具有数据化模型的蓄电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池在线监测管理系统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34645" algn="l" rtl="0" eaLnBrk="0">
                        <a:lnSpc>
                          <a:spcPct val="81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661035" algn="l" rtl="0" eaLnBrk="0">
                        <a:lnSpc>
                          <a:spcPct val="96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发明专利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11423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一种蓄电池接线柱在线温度监测装置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2956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308610" algn="l" rtl="0" eaLnBrk="0">
                        <a:lnSpc>
                          <a:spcPct val="96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实用新型专利证书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3422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一种风力发电机组用高密封性能的电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池在线监测管理装置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702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34645" algn="l" rtl="0" eaLnBrk="0">
                        <a:lnSpc>
                          <a:spcPct val="80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308610" algn="l" rtl="0" eaLnBrk="0">
                        <a:lnSpc>
                          <a:spcPct val="96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实用新型专利证书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8756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一种高防水性能的蓄电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池在线温度监测装置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771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3401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30861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实用新型专利证书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1423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一种蓄电池接线柱在线温度监测装置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67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82" name="picture 6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684" name="textbox 684"/>
          <p:cNvSpPr/>
          <p:nvPr/>
        </p:nvSpPr>
        <p:spPr>
          <a:xfrm>
            <a:off x="664616" y="1411617"/>
            <a:ext cx="184022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九、产品资质认证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" name="table 686"/>
          <p:cNvGraphicFramePr>
            <a:graphicFrameLocks noGrp="1"/>
          </p:cNvGraphicFramePr>
          <p:nvPr/>
        </p:nvGraphicFramePr>
        <p:xfrm>
          <a:off x="655497" y="1945271"/>
          <a:ext cx="7879714" cy="2237104"/>
        </p:xfrm>
        <a:graphic>
          <a:graphicData uri="http://schemas.openxmlformats.org/drawingml/2006/table">
            <a:tbl>
              <a:tblPr/>
              <a:tblGrid>
                <a:gridCol w="603884"/>
                <a:gridCol w="2448560"/>
                <a:gridCol w="4827270"/>
              </a:tblGrid>
              <a:tr h="3765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600" dirty="0"/>
                    </a:p>
                    <a:p>
                      <a:pPr marL="1320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序号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600" dirty="0"/>
                    </a:p>
                    <a:p>
                      <a:pPr marL="87185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证书名称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600" dirty="0"/>
                    </a:p>
                    <a:p>
                      <a:pPr marL="20580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ln w="5103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bevel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证书内容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26352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53086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电磁兼容检验证书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8935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欧盟安全证书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26225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2527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蓄电池均衡活化检验报告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55308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一种具有数据化模型的蓄电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池在线监测管理系统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26225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2527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蓄电池盐雾试验检验报告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99758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一种蓄电池接线柱在线温度监测装置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22479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651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计算机软件著作权登记证书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25539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蓄电池远程集中监控软件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V1.0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771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2317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651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计算机软件著作权登记证书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89979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蓄电池在线监测管理系统控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制软件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V1.0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688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92" name="picture 6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sp>
        <p:nvSpPr>
          <p:cNvPr id="694" name="textbox 694"/>
          <p:cNvSpPr/>
          <p:nvPr/>
        </p:nvSpPr>
        <p:spPr>
          <a:xfrm>
            <a:off x="664616" y="1411617"/>
            <a:ext cx="184022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55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九、产品资质认证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textbox 696"/>
          <p:cNvSpPr/>
          <p:nvPr/>
        </p:nvSpPr>
        <p:spPr>
          <a:xfrm>
            <a:off x="2103755" y="2655570"/>
            <a:ext cx="4642485" cy="20840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641350" algn="l" rtl="0" eaLnBrk="0">
              <a:lnSpc>
                <a:spcPct val="97000"/>
              </a:lnSpc>
            </a:pPr>
            <a:r>
              <a:rPr sz="4700" kern="0" spc="60" dirty="0">
                <a:solidFill>
                  <a:srgbClr val="00B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感谢您的聆听</a:t>
            </a:r>
            <a:r>
              <a:rPr lang="en-US" sz="4700" kern="0" spc="60" dirty="0">
                <a:solidFill>
                  <a:srgbClr val="00B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!</a:t>
            </a:r>
            <a:endParaRPr sz="4700" kern="0" spc="60" dirty="0">
              <a:solidFill>
                <a:srgbClr val="00B05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41350" algn="l" rtl="0" eaLnBrk="0">
              <a:lnSpc>
                <a:spcPct val="97000"/>
              </a:lnSpc>
            </a:pPr>
            <a:endParaRPr lang="en-US" altLang="en-US" sz="1400" dirty="0"/>
          </a:p>
          <a:p>
            <a:pPr marL="641350" algn="l" rtl="0" ea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41350" algn="l" rtl="0" ea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珠海奔海智能电气有限公司</a:t>
            </a:r>
            <a:endParaRPr lang="en-US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41350" algn="l" rtl="0" ea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641350" algn="l" rtl="0" ea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电话：15018189379</a:t>
            </a:r>
            <a:endParaRPr lang="en-US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41350" algn="l" rtl="0" ea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地址：珠海市高新区科技七路一号2栋2单元</a:t>
            </a:r>
            <a:endParaRPr lang="en-US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41350" algn="l" rtl="0" ea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网址：www.benhaidianqi.com</a:t>
            </a:r>
            <a:endParaRPr lang="en-US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0" name="rect"/>
          <p:cNvSpPr/>
          <p:nvPr/>
        </p:nvSpPr>
        <p:spPr>
          <a:xfrm>
            <a:off x="0" y="1094232"/>
            <a:ext cx="9144000" cy="143255"/>
          </a:xfrm>
          <a:prstGeom prst="rect">
            <a:avLst/>
          </a:prstGeom>
          <a:solidFill>
            <a:srgbClr val="92D05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04" name="picture 7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460247"/>
            <a:ext cx="1763267" cy="348996"/>
          </a:xfrm>
          <a:prstGeom prst="rect">
            <a:avLst/>
          </a:prstGeom>
        </p:spPr>
      </p:pic>
      <p:pic>
        <p:nvPicPr>
          <p:cNvPr id="2" name="图片 1" descr="奔海电气2 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030" y="1794510"/>
            <a:ext cx="1791939" cy="540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549*155"/>
  <p:tag name="TABLE_ENDDRAG_RECT" val="55*226*549*155"/>
</p:tagLst>
</file>

<file path=ppt/tags/tag2.xml><?xml version="1.0" encoding="utf-8"?>
<p:tagLst xmlns:p="http://schemas.openxmlformats.org/presentationml/2006/main">
  <p:tag name="commondata" val="eyJoZGlkIjoiNzMxZDIyYTc4YzZmOWRmZjg1ZGRiOTlkYmIxZTc2NzM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6148</Words>
  <Application>WPS 演示</Application>
  <PresentationFormat/>
  <Paragraphs>815</Paragraphs>
  <Slides>49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61" baseType="lpstr">
      <vt:lpstr>Arial</vt:lpstr>
      <vt:lpstr>宋体</vt:lpstr>
      <vt:lpstr>Wingdings</vt:lpstr>
      <vt:lpstr>黑体</vt:lpstr>
      <vt:lpstr>Arial</vt:lpstr>
      <vt:lpstr>MS UI Gothic</vt:lpstr>
      <vt:lpstr>Segoe Print</vt:lpstr>
      <vt:lpstr>微软雅黑</vt:lpstr>
      <vt:lpstr>Arial Unicode MS</vt:lpstr>
      <vt:lpstr>Calibri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微机保护-谈兵</cp:lastModifiedBy>
  <cp:revision>4</cp:revision>
  <dcterms:created xsi:type="dcterms:W3CDTF">2024-04-02T07:38:00Z</dcterms:created>
  <dcterms:modified xsi:type="dcterms:W3CDTF">2024-04-02T09:29:01Z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2024-03-20T18:53:20Z</vt:filetime>
  </property>
  <property fmtid="{D5CDD505-2E9C-101B-9397-08002B2CF9AE}" pid="4" name="ICV">
    <vt:lpwstr>E06F6DFA5C924344953A69FE5690873E_12</vt:lpwstr>
  </property>
  <property fmtid="{D5CDD505-2E9C-101B-9397-08002B2CF9AE}" pid="5" name="KSOProductBuildVer">
    <vt:lpwstr>2052-12.1.0.16417</vt:lpwstr>
  </property>
</Properties>
</file>