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127" r:id="rId1"/>
    <p:sldMasterId id="2147494164" r:id="rId2"/>
  </p:sldMasterIdLst>
  <p:notesMasterIdLst>
    <p:notesMasterId r:id="rId3"/>
  </p:notesMasterIdLst>
  <p:sldIdLst>
    <p:sldId id="5152" r:id="rId4"/>
    <p:sldId id="5157" r:id="rId5"/>
    <p:sldId id="5162" r:id="rId6"/>
    <p:sldId id="5167" r:id="rId7"/>
    <p:sldId id="5174" r:id="rId9"/>
    <p:sldId id="5177" r:id="rId10"/>
    <p:sldId id="5180" r:id="rId11"/>
    <p:sldId id="5183" r:id="rId12"/>
    <p:sldId id="5187" r:id="rId13"/>
    <p:sldId id="5194" r:id="rId15"/>
    <p:sldId id="5197" r:id="rId16"/>
    <p:sldId id="5200" r:id="rId17"/>
    <p:sldId id="5203" r:id="rId18"/>
    <p:sldId id="5207" r:id="rId19"/>
    <p:sldId id="5214" r:id="rId21"/>
    <p:sldId id="5217" r:id="rId22"/>
    <p:sldId id="5220" r:id="rId23"/>
    <p:sldId id="5223" r:id="rId24"/>
    <p:sldId id="5227" r:id="rId25"/>
    <p:sldId id="5234" r:id="rId27"/>
    <p:sldId id="5237" r:id="rId28"/>
    <p:sldId id="5240" r:id="rId29"/>
    <p:sldId id="5243" r:id="rId30"/>
    <p:sldId id="5247" r:id="rId31"/>
    <p:sldId id="5254" r:id="rId33"/>
    <p:sldId id="5257" r:id="rId34"/>
    <p:sldId id="5260" r:id="rId35"/>
    <p:sldId id="5263" r:id="rId36"/>
    <p:sldId id="5267" r:id="rId37"/>
    <p:sldId id="5274" r:id="rId39"/>
    <p:sldId id="5277" r:id="rId40"/>
    <p:sldId id="5280" r:id="rId41"/>
    <p:sldId id="5283" r:id="rId42"/>
    <p:sldId id="5287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28" r:id="rId1"/>
    <p:sldLayoutId id="2147494129" r:id="rId2"/>
    <p:sldLayoutId id="2147494130" r:id="rId3"/>
    <p:sldLayoutId id="2147494131" r:id="rId4"/>
    <p:sldLayoutId id="2147494132" r:id="rId5"/>
    <p:sldLayoutId id="2147494133" r:id="rId6"/>
    <p:sldLayoutId id="2147494134" r:id="rId7"/>
    <p:sldLayoutId id="2147494135" r:id="rId8"/>
    <p:sldLayoutId id="2147494136" r:id="rId9"/>
    <p:sldLayoutId id="2147494137" r:id="rId10"/>
    <p:sldLayoutId id="21474941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165" r:id="rId1"/>
    <p:sldLayoutId id="2147494166" r:id="rId2"/>
    <p:sldLayoutId id="2147494167" r:id="rId3"/>
    <p:sldLayoutId id="2147494168" r:id="rId4"/>
    <p:sldLayoutId id="2147494169" r:id="rId5"/>
    <p:sldLayoutId id="2147494170" r:id="rId6"/>
    <p:sldLayoutId id="2147494171" r:id="rId7"/>
    <p:sldLayoutId id="2147494172" r:id="rId8"/>
    <p:sldLayoutId id="2147494173" r:id="rId9"/>
    <p:sldLayoutId id="2147494174" r:id="rId10"/>
    <p:sldLayoutId id="21474941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tags" Target="../tags/tag393.xml"/><Relationship Id="rId14" Type="http://schemas.openxmlformats.org/officeDocument/2006/relationships/tags" Target="../tags/tag394.xml"/><Relationship Id="rId15" Type="http://schemas.openxmlformats.org/officeDocument/2006/relationships/tags" Target="../tags/tag395.xml"/><Relationship Id="rId16" Type="http://schemas.openxmlformats.org/officeDocument/2006/relationships/tags" Target="../tags/tag396.xml"/><Relationship Id="rId17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2024社会福利与慈善行业工作总结与展望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展望未来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政策建议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人才培养与队伍建设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国际交流与合作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2024年社会福利与慈善行业概况</a:t>
            </a:r>
            <a:endParaRPr altLang="en-US" lang="zh-CN"/>
          </a:p>
        </p:txBody>
      </p:sp>
      <p:sp>
        <p:nvSpPr>
          <p:cNvPr id="104895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行业规模：2024年社会福利与慈善行业规模持续扩大，涵盖了多个领域和方面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政策法规：政府出台了一系列政策法规，为社会福利与慈善行业提供了有力保障和支持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参与主体：社会福利与慈善行业的参与主体日益多元化，包括政府、企业、社会组织和个人等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工作成果：2024年社会福利与慈善行业取得了显著的工作成果，包括改善民生、促进社会和谐稳定等方面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行业主要工作成果</a:t>
            </a:r>
            <a:endParaRPr altLang="en-US" lang="zh-CN"/>
          </a:p>
        </p:txBody>
      </p:sp>
      <p:sp>
        <p:nvSpPr>
          <p:cNvPr id="1049000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行业监管体系不断完善，规范化程度提高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0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慈善项目覆盖面更广，受益人数更多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慈善组织数量和规模不断扩大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2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慈善捐赠总额增长显著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行业面临挑战与机遇</a:t>
            </a:r>
            <a:endParaRPr altLang="en-US" lang="zh-CN"/>
          </a:p>
        </p:txBody>
      </p:sp>
      <p:sp>
        <p:nvSpPr>
          <p:cNvPr id="10490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挑战：经济下行、社会问题加剧、政策法规不完善等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机遇：政府重视、社会需求增加、技术进步等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应对策略：加强政策支持、推动行业创新、提高社会参与度等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未来展望：行业规模扩大、服务水平提升、社会影响力增强等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12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数字化转型：随着互联网技术的发展，慈善行业逐渐向数字化转型，通过线上平台筹款、宣传和运营。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专业化发展：慈善组织逐渐专业化，针对不同领域和群体提供更加精准的慈善服务，提高慈善效果。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跨界合作：慈善组织与其他领域合作，如企业、政府、媒体等，共同推动社会福利事业的发展。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国际化趋势：随着全球化的加速，慈善组织也逐渐向国际化发展，推动全球范围内的慈善事业。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展望未来</a:t>
            </a:r>
            <a:endParaRPr altLang="en-US" lang="zh-CN"/>
          </a:p>
        </p:txBody>
      </p:sp>
      <p:sp>
        <p:nvSpPr>
          <p:cNvPr id="10491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2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数字化与智能化：利用大数据、人工智能等技术提高慈善组织的效率和透明度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多元化与个性化：满足不同人群的慈善需求，提供更加个性化的慈善服务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国际化与全球化：加强国际合作，推动全球慈善事业的发展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规范化与法制化：加强慈善组织的监管和规范，确保慈善资金的安全和有效使用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行业未来发展方向</a:t>
            </a:r>
            <a:endParaRPr altLang="en-US" lang="zh-CN"/>
          </a:p>
        </p:txBody>
      </p:sp>
      <p:sp>
        <p:nvSpPr>
          <p:cNvPr id="104930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数字化与智能化：利用大数据、人工智能等技术提高社会福利与慈善工作的效率和质量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多元化与个性化：满足不同人群的多样化需求，提供更加个性化的服务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国际化与合作化：加强国际合作，推动全球社会福利与慈善事业的发展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规范化与法制化：加强行业监管，推动社会福利与慈善事业的规范化、法制化发展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行业未来发展重点</a:t>
            </a:r>
            <a:endParaRPr altLang="en-US" lang="zh-CN"/>
          </a:p>
        </p:txBody>
      </p:sp>
      <p:sp>
        <p:nvSpPr>
          <p:cNvPr id="104934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数字化与智能化：利用大数据、人工智能等技术提高社会福利与慈善工作的效率和质量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多元化与个性化：满足不同人群的多样化需求，提供更具个性化的服务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国际化与合作化：加强国际交流与合作，借鉴国际先进经验，推动社会福利与慈善行业的国际化发展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规范化与法制化：加强行业监管，完善相关法律法规，推动社会福利与慈善行业的规范化发展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行业未来发展策略</a:t>
            </a:r>
            <a:endParaRPr altLang="en-US" lang="zh-CN"/>
          </a:p>
        </p:txBody>
      </p:sp>
      <p:sp>
        <p:nvSpPr>
          <p:cNvPr id="104938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拓展资金来源：通过多元化渠道筹集资金，提高社会福利与慈善事业的可持续性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创新服务模式：利用科技手段，提高服务效率和质量，满足更多弱势群体的需求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加强国际合作：积极参与国际交流与合作，借鉴先进经验，推动全球社会福利与慈善事业的发展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培养专业人才：加强人才培养和引进，提高从业人员的专业素养和综合能力，为行业的发展提供有力支持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政策建议</a:t>
            </a:r>
            <a:endParaRPr altLang="en-US" lang="zh-CN"/>
          </a:p>
        </p:txBody>
      </p:sp>
      <p:sp>
        <p:nvSpPr>
          <p:cNvPr id="10494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完善相关政策法规</a:t>
            </a:r>
            <a:endParaRPr altLang="en-US" lang="zh-CN"/>
          </a:p>
        </p:txBody>
      </p:sp>
      <p:sp>
        <p:nvSpPr>
          <p:cNvPr id="104950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制定更加完善的慈善法律法规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加强慈善监管，确保资金使用透明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鼓励企业参与慈善事业，给予税收优惠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推动慈善组织专业化发展，提高服务质量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加强行业监管力度</a:t>
            </a:r>
            <a:endParaRPr altLang="en-US" lang="zh-CN"/>
          </a:p>
        </p:txBody>
      </p:sp>
      <p:sp>
        <p:nvSpPr>
          <p:cNvPr id="104956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推动行业自律：鼓励社会福利与慈善机构建立行业自律机制，制定行业规范和标准，加强行业内部的自我管理和自我约束。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加强行业监管力度：建立完善的监管机制，加强对社会福利与慈善机构的监督和管理，确保其合法、合规、透明运作。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完善法律法规：制定更加完善的法律法规，明确社会福利与慈善机构的法律地位、权利和义务，为行业的发展提供有力的法律保障。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加强社会监督：加强社会对福利与慈善行业的监督，建立公开透明的信息披露机制，及时向社会公布福利与慈善机构的运营情况和财务状况。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推动行业创新发展</a:t>
            </a:r>
            <a:endParaRPr altLang="en-US" lang="zh-CN"/>
          </a:p>
        </p:txBody>
      </p:sp>
      <p:sp>
        <p:nvSpPr>
          <p:cNvPr id="104963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加强行业监管：建立健全社会福利与慈善行业的监管机制，规范行业行为，提高行业公信力。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鼓励社会力量参与：通过政策引导，鼓励企业、社会组织和个人积极参与社会福利与慈善事业，形成多元化、社会化的投入机制。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创新服务模式：支持社会福利与慈善机构探索新的服务模式，如互联网募捐、志愿服务等，提高服务效率和质量。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推动行业标准化建设：制定社会福利与慈善行业的标准和规范，推动行业标准化建设，提高行业整体水平。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提升行业社会形象</a:t>
            </a:r>
            <a:endParaRPr altLang="en-US" lang="zh-CN"/>
          </a:p>
        </p:txBody>
      </p:sp>
      <p:sp>
        <p:nvSpPr>
          <p:cNvPr id="104969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加大宣传力度：通过媒体、社交平台等多种渠道宣传社会福利与慈善行业的成果和贡献，提高公众认知度和认可度。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完善法律法规：制定更加完善的法律法规，规范行业行为，保护捐赠人和受益人的权益，提高行业的公信力和透明度。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加强监管力度：加强对社会福利与慈善机构的监管，确保其合法合规运营，防止和打击欺诈行为，提高行业的信誉度和稳定性。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推动行业创新：鼓励社会福利与慈善机构开展创新性项目和活动，探索新的筹款方式和运营模式，提高行业的创新能力和竞争力。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人才培养与队伍建设</a:t>
            </a:r>
            <a:endParaRPr altLang="en-US" lang="zh-CN"/>
          </a:p>
        </p:txBody>
      </p:sp>
      <p:sp>
        <p:nvSpPr>
          <p:cNvPr id="10497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培养专业人才队伍</a:t>
            </a:r>
            <a:endParaRPr altLang="en-US" lang="zh-CN"/>
          </a:p>
        </p:txBody>
      </p:sp>
      <p:sp>
        <p:nvSpPr>
          <p:cNvPr id="10498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建立完善的人才培养机制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加强专业培训和技能提升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引进优秀人才，提高队伍整体素质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建立激励机制，激发人才创新活力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加强人才引进力度</a:t>
            </a:r>
            <a:endParaRPr altLang="en-US" lang="zh-CN"/>
          </a:p>
        </p:txBody>
      </p:sp>
      <p:sp>
        <p:nvSpPr>
          <p:cNvPr id="10498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制定优惠政策，吸引优秀人才加入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加强与高校、科研机构的合作，共同培养人才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加大对人才引进的投入，提高人才待遇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建立完善的人才引进机制，提高引进效率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提升人才素质和能力水平</a:t>
            </a:r>
            <a:endParaRPr altLang="en-US" lang="zh-CN"/>
          </a:p>
        </p:txBody>
      </p:sp>
      <p:sp>
        <p:nvSpPr>
          <p:cNvPr id="10499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建立完善的人才培养体系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加强专业培训和职业规划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鼓励人才创新和跨界合作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建立激励机制和人才评价机制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建立人才激励机制</a:t>
            </a:r>
            <a:endParaRPr altLang="en-US" lang="zh-CN"/>
          </a:p>
        </p:txBody>
      </p:sp>
      <p:sp>
        <p:nvSpPr>
          <p:cNvPr id="104999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晋升机制：设立明确的晋升通道，鼓励员工积极进取，提高工作积极性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设立奖励制度：对在工作中表现优秀、贡献突出的员工给予物质和精神奖励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培训与发展：提供培训和发展机会，帮助员工提升技能和知识水平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人才引进：积极引进优秀人才，为团队注入新鲜血液，提高整体素质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国际交流与合作</a:t>
            </a:r>
            <a:endParaRPr altLang="en-US" lang="zh-CN"/>
          </a:p>
        </p:txBody>
      </p:sp>
      <p:sp>
        <p:nvSpPr>
          <p:cNvPr id="10500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加强国际交流与合作</a:t>
            </a:r>
            <a:endParaRPr altLang="en-US" lang="zh-CN"/>
          </a:p>
        </p:txBody>
      </p:sp>
      <p:sp>
        <p:nvSpPr>
          <p:cNvPr id="105012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引进先进理念和技术：积极引进国际社会福利与慈善行业的先进理念和技术，提高中国社会福利与慈善行业的发展水平。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推动国际合作项目：加强与其他国家和地区的合作，推动社会福利与慈善行业的国际合作项目，促进全球社会福利事业的发展。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参加国际会议和活动：积极参与国际社会福利与慈善行业的会议和活动，加强与其他国家和地区的交流与合作。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分享经验与成果：向其他国家和地区分享中国的社会福利与慈善行业的经验与成果，促进共同发展。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学习借鉴国际先进经验</a:t>
            </a:r>
            <a:endParaRPr altLang="en-US" lang="zh-CN"/>
          </a:p>
        </p:txBody>
      </p:sp>
      <p:sp>
        <p:nvSpPr>
          <p:cNvPr id="105018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了解国际社会福利与慈善行业的最新发展趋势和最佳实践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学习借鉴国际先进的管理经验和技术手段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加强与国际同行的交流与合作，共同推动社会福利与慈善行业的发展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结合中国实际情况，将国际先进经验本土化，提高中国社会福利与慈善行业的发展水平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推动国际合作项目落地实施</a:t>
            </a:r>
            <a:endParaRPr altLang="en-US" lang="zh-CN"/>
          </a:p>
        </p:txBody>
      </p:sp>
      <p:sp>
        <p:nvSpPr>
          <p:cNvPr id="105022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开展国际交流活动：举办各类国际会议、研讨会、培训班等活动，促进国内外社会福利与慈善领域的交流与合作。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24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推动国际合作项目落地：结合我国实际情况，积极推动与国际组织、政府机构和非政府组织的合作项目落地实施，为我国社会福利与慈善事业的发展注入新的动力。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建立国际合作机制：加强与国际组织、政府机构和非政府组织的合作，共同推动社会福利与慈善事业的发展。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24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引进国际先进经验：学习借鉴国际社会福利与慈善领域的先进理念、经验和做法，结合我国实际情况，推动本土化实施。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提升国际影响力与竞争力</a:t>
            </a:r>
            <a:endParaRPr altLang="en-US" lang="zh-CN"/>
          </a:p>
        </p:txBody>
      </p:sp>
      <p:sp>
        <p:nvSpPr>
          <p:cNvPr id="10502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积极参与国际交流与合作，分享经验与成果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引进国际先进理念和技术，提升自身水平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拓展国际合作项目，推动行业发展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提高国际影响力，增强竞争力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社会责任与公益事业发展</a:t>
            </a:r>
            <a:endParaRPr altLang="en-US" lang="zh-CN"/>
          </a:p>
        </p:txBody>
      </p:sp>
      <p:sp>
        <p:nvSpPr>
          <p:cNvPr id="10503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积极履行社会责任</a:t>
            </a:r>
            <a:endParaRPr altLang="en-US" lang="zh-CN"/>
          </a:p>
        </p:txBody>
      </p:sp>
      <p:sp>
        <p:nvSpPr>
          <p:cNvPr id="105040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慈善捐赠：企业或个人通过捐赠资金、物资等方式支持公益事业，帮助弱势群体。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志愿服务：参与志愿服务活动，为社会提供帮助和服务，促进社会和谐发展。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环保行动：积极推广环保理念，参与环保活动，保护环境，促进可持续发展。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公益宣传：通过媒体、社交平台等渠道宣传公益理念，提高公众对公益事业的关注度和参与度。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推动公益事业发展</a:t>
            </a:r>
            <a:endParaRPr altLang="en-US" lang="zh-CN"/>
          </a:p>
        </p:txBody>
      </p:sp>
      <p:sp>
        <p:nvSpPr>
          <p:cNvPr id="10504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社会责任与公益事业的关系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5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公益事业的发展趋势和挑战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5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推动公益事业发展的措施和建议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6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6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公益事业发展的未来展望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加强公益事业监管力度</a:t>
            </a:r>
            <a:endParaRPr altLang="en-US" lang="zh-CN"/>
          </a:p>
        </p:txBody>
      </p:sp>
      <p:sp>
        <p:nvSpPr>
          <p:cNvPr id="1050502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6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鼓励社会各界参与公益事业监管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12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4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6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推动公益事业规范化发展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0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2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加强公益组织的透明度和公信力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24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6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8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建立完善的监管机制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提升公益事业社会效益</a:t>
            </a:r>
            <a:endParaRPr altLang="en-US" lang="zh-CN"/>
          </a:p>
        </p:txBody>
      </p:sp>
      <p:sp>
        <p:nvSpPr>
          <p:cNvPr id="105056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提升公益事业社会效益的途径：提出具体的措施和建议，如加强宣传、提高透明度、加强合作等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公益事业发展现状：介绍公益事业的发展历程、规模和影响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社会责任与公益事业的关系：阐述社会责任对公益事业发展的重要性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未来展望：展望未来公益事业的发展趋势和前景，强调社会责任与公益事业发展的紧密关系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63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9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4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5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2023-12-17T13:26:15Z</dcterms:created>
  <dcterms:modified xsi:type="dcterms:W3CDTF">2023-12-17T13:26:15Z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23450d4d104e4b21989d5af07ae1005b_21</vt:lpwstr>
  </property>
</Properties>
</file>