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661" r:id="rId1"/>
    <p:sldMasterId id="2147490698" r:id="rId2"/>
  </p:sldMasterIdLst>
  <p:notesMasterIdLst>
    <p:notesMasterId r:id="rId3"/>
  </p:notesMasterIdLst>
  <p:sldIdLst>
    <p:sldId id="3264" r:id="rId4"/>
    <p:sldId id="3269" r:id="rId5"/>
    <p:sldId id="3273" r:id="rId6"/>
    <p:sldId id="3276" r:id="rId7"/>
    <p:sldId id="3279" r:id="rId8"/>
    <p:sldId id="3282" r:id="rId9"/>
    <p:sldId id="3285" r:id="rId10"/>
    <p:sldId id="3288" r:id="rId11"/>
    <p:sldId id="3291" r:id="rId12"/>
    <p:sldId id="3294" r:id="rId13"/>
    <p:sldId id="3297" r:id="rId14"/>
    <p:sldId id="3300" r:id="rId15"/>
    <p:sldId id="3303" r:id="rId16"/>
    <p:sldId id="3306" r:id="rId17"/>
    <p:sldId id="3309" r:id="rId18"/>
    <p:sldId id="3312" r:id="rId19"/>
    <p:sldId id="3315" r:id="rId20"/>
    <p:sldId id="3318" r:id="rId21"/>
    <p:sldId id="3321" r:id="rId22"/>
    <p:sldId id="3324" r:id="rId23"/>
    <p:sldId id="3327" r:id="rId24"/>
    <p:sldId id="3330" r:id="rId25"/>
    <p:sldId id="3333" r:id="rId26"/>
    <p:sldId id="3336" r:id="rId27"/>
    <p:sldId id="3339" r:id="rId28"/>
    <p:sldId id="3342" r:id="rId29"/>
    <p:sldId id="3345" r:id="rId30"/>
    <p:sldId id="3348" r:id="rId31"/>
    <p:sldId id="3351" r:id="rId32"/>
    <p:sldId id="3354" r:id="rId33"/>
    <p:sldId id="3357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200" strike="noStrike" u="none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</a:pPr>
            <a:r>
              <a:rPr dirty="0">
                <a:sym typeface="+mn-ea"/>
              </a:rPr>
              <a:t>单击此处添加文本内容。</a:t>
            </a:r>
            <a:endParaRPr dirty="0"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/>
          <a:noFill/>
        </p:spPr>
        <p:txBody>
          <a:bodyPr anchor="t" bIns="45720" lIns="144145" rIns="91440" rtlCol="0" tIns="45720" vert="horz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100" strike="noStrike" u="none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/>
          <a:noFill/>
        </p:spPr>
        <p:txBody>
          <a:bodyPr anchor="b" anchorCtr="0" bIns="45720" lIns="91440" rIns="71755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ags" Target="../tags/tag90.xml"/><Relationship Id="rId20" Type="http://schemas.openxmlformats.org/officeDocument/2006/relationships/tags" Target="../tags/tag91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662" r:id="rId1"/>
    <p:sldLayoutId id="2147490663" r:id="rId2"/>
    <p:sldLayoutId id="2147490664" r:id="rId3"/>
    <p:sldLayoutId id="2147490665" r:id="rId4"/>
    <p:sldLayoutId id="2147490666" r:id="rId5"/>
    <p:sldLayoutId id="2147490667" r:id="rId6"/>
    <p:sldLayoutId id="2147490668" r:id="rId7"/>
    <p:sldLayoutId id="2147490669" r:id="rId8"/>
    <p:sldLayoutId id="2147490670" r:id="rId9"/>
    <p:sldLayoutId id="2147490671" r:id="rId10"/>
    <p:sldLayoutId id="214749067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/>
          <a:noFill/>
          <a:ln>
            <a:noFill/>
            <a:prstDash val="sysDash"/>
          </a:ln>
        </p:spPr>
        <p:txBody>
          <a:bodyPr anchor="b" anchorCtr="0" bIns="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/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0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90699" r:id="rId1"/>
    <p:sldLayoutId id="2147490700" r:id="rId2"/>
    <p:sldLayoutId id="2147490701" r:id="rId3"/>
    <p:sldLayoutId id="2147490702" r:id="rId4"/>
    <p:sldLayoutId id="2147490703" r:id="rId5"/>
    <p:sldLayoutId id="2147490704" r:id="rId6"/>
    <p:sldLayoutId id="2147490705" r:id="rId7"/>
    <p:sldLayoutId id="2147490706" r:id="rId8"/>
    <p:sldLayoutId id="2147490707" r:id="rId9"/>
    <p:sldLayoutId id="2147490708" r:id="rId10"/>
    <p:sldLayoutId id="2147490709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ags" Target="../tags/tag117.xml"/><Relationship Id="rId23" Type="http://schemas.openxmlformats.org/officeDocument/2006/relationships/tags" Target="../tags/tag118.xml"/><Relationship Id="rId24" Type="http://schemas.openxmlformats.org/officeDocument/2006/relationships/tags" Target="../tags/tag119.xml"/><Relationship Id="rId25" Type="http://schemas.openxmlformats.org/officeDocument/2006/relationships/tags" Target="../tags/tag120.xml"/><Relationship Id="rId26" Type="http://schemas.openxmlformats.org/officeDocument/2006/relationships/tags" Target="../tags/tag121.xml"/><Relationship Id="rId27" Type="http://schemas.openxmlformats.org/officeDocument/2006/relationships/tags" Target="../tags/tag122.xml"/><Relationship Id="rId28" Type="http://schemas.openxmlformats.org/officeDocument/2006/relationships/tags" Target="../tags/tag123.xml"/><Relationship Id="rId29" Type="http://schemas.openxmlformats.org/officeDocument/2006/relationships/tags" Target="../tags/tag124.xml"/><Relationship Id="rId30" Type="http://schemas.openxmlformats.org/officeDocument/2006/relationships/slideLayout" Target="../slideLayouts/slideLayout14.xml"/><Relationship Id="rId31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tags" Target="../tags/tag245.xml"/><Relationship Id="rId14" Type="http://schemas.openxmlformats.org/officeDocument/2006/relationships/tags" Target="../tags/tag246.xml"/><Relationship Id="rId15" Type="http://schemas.openxmlformats.org/officeDocument/2006/relationships/tags" Target="../tags/tag247.xml"/><Relationship Id="rId16" Type="http://schemas.openxmlformats.org/officeDocument/2006/relationships/tags" Target="../tags/tag248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tags" Target="../tags/tag261.xml"/><Relationship Id="rId14" Type="http://schemas.openxmlformats.org/officeDocument/2006/relationships/tags" Target="../tags/tag262.xml"/><Relationship Id="rId15" Type="http://schemas.openxmlformats.org/officeDocument/2006/relationships/tags" Target="../tags/tag263.xml"/><Relationship Id="rId16" Type="http://schemas.openxmlformats.org/officeDocument/2006/relationships/tags" Target="../tags/tag264.xml"/><Relationship Id="rId17" Type="http://schemas.openxmlformats.org/officeDocument/2006/relationships/tags" Target="../tags/tag265.xml"/><Relationship Id="rId18" Type="http://schemas.openxmlformats.org/officeDocument/2006/relationships/tags" Target="../tags/tag266.xml"/><Relationship Id="rId19" Type="http://schemas.openxmlformats.org/officeDocument/2006/relationships/tags" Target="../tags/tag267.xml"/><Relationship Id="rId20" Type="http://schemas.openxmlformats.org/officeDocument/2006/relationships/tags" Target="../tags/tag268.xml"/><Relationship Id="rId21" Type="http://schemas.openxmlformats.org/officeDocument/2006/relationships/tags" Target="../tags/tag269.xml"/><Relationship Id="rId22" Type="http://schemas.openxmlformats.org/officeDocument/2006/relationships/tags" Target="../tags/tag270.xml"/><Relationship Id="rId23" Type="http://schemas.openxmlformats.org/officeDocument/2006/relationships/tags" Target="../tags/tag271.xml"/><Relationship Id="rId24" Type="http://schemas.openxmlformats.org/officeDocument/2006/relationships/tags" Target="../tags/tag272.xml"/><Relationship Id="rId25" Type="http://schemas.openxmlformats.org/officeDocument/2006/relationships/tags" Target="../tags/tag273.xml"/><Relationship Id="rId26" Type="http://schemas.openxmlformats.org/officeDocument/2006/relationships/tags" Target="../tags/tag274.xml"/><Relationship Id="rId27" Type="http://schemas.openxmlformats.org/officeDocument/2006/relationships/tags" Target="../tags/tag275.xml"/><Relationship Id="rId28" Type="http://schemas.openxmlformats.org/officeDocument/2006/relationships/tags" Target="../tags/tag276.xml"/><Relationship Id="rId29" Type="http://schemas.openxmlformats.org/officeDocument/2006/relationships/tags" Target="../tags/tag277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tags" Target="../tags/tag292.xml"/><Relationship Id="rId16" Type="http://schemas.openxmlformats.org/officeDocument/2006/relationships/tags" Target="../tags/tag293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tags" Target="../tags/tag313.xml"/><Relationship Id="rId18" Type="http://schemas.openxmlformats.org/officeDocument/2006/relationships/tags" Target="../tags/tag314.xml"/><Relationship Id="rId19" Type="http://schemas.openxmlformats.org/officeDocument/2006/relationships/tags" Target="../tags/tag315.xml"/><Relationship Id="rId20" Type="http://schemas.openxmlformats.org/officeDocument/2006/relationships/tags" Target="../tags/tag316.xml"/><Relationship Id="rId21" Type="http://schemas.openxmlformats.org/officeDocument/2006/relationships/tags" Target="../tags/tag317.xml"/><Relationship Id="rId22" Type="http://schemas.openxmlformats.org/officeDocument/2006/relationships/tags" Target="../tags/tag318.xml"/><Relationship Id="rId23" Type="http://schemas.openxmlformats.org/officeDocument/2006/relationships/tags" Target="../tags/tag319.xml"/><Relationship Id="rId24" Type="http://schemas.openxmlformats.org/officeDocument/2006/relationships/tags" Target="../tags/tag320.xml"/><Relationship Id="rId25" Type="http://schemas.openxmlformats.org/officeDocument/2006/relationships/tags" Target="../tags/tag321.xml"/><Relationship Id="rId26" Type="http://schemas.openxmlformats.org/officeDocument/2006/relationships/tags" Target="../tags/tag322.xml"/><Relationship Id="rId27" Type="http://schemas.openxmlformats.org/officeDocument/2006/relationships/tags" Target="../tags/tag323.xml"/><Relationship Id="rId28" Type="http://schemas.openxmlformats.org/officeDocument/2006/relationships/tags" Target="../tags/tag324.xml"/><Relationship Id="rId29" Type="http://schemas.openxmlformats.org/officeDocument/2006/relationships/tags" Target="../tags/tag325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tags" Target="../tags/tag350.xml"/><Relationship Id="rId14" Type="http://schemas.openxmlformats.org/officeDocument/2006/relationships/tags" Target="../tags/tag351.xml"/><Relationship Id="rId15" Type="http://schemas.openxmlformats.org/officeDocument/2006/relationships/tags" Target="../tags/tag352.xml"/><Relationship Id="rId16" Type="http://schemas.openxmlformats.org/officeDocument/2006/relationships/tags" Target="../tags/tag353.xml"/><Relationship Id="rId17" Type="http://schemas.openxmlformats.org/officeDocument/2006/relationships/tags" Target="../tags/tag354.xml"/><Relationship Id="rId18" Type="http://schemas.openxmlformats.org/officeDocument/2006/relationships/tags" Target="../tags/tag355.xml"/><Relationship Id="rId19" Type="http://schemas.openxmlformats.org/officeDocument/2006/relationships/tags" Target="../tags/tag356.xml"/><Relationship Id="rId20" Type="http://schemas.openxmlformats.org/officeDocument/2006/relationships/tags" Target="../tags/tag357.xml"/><Relationship Id="rId21" Type="http://schemas.openxmlformats.org/officeDocument/2006/relationships/tags" Target="../tags/tag358.xml"/><Relationship Id="rId22" Type="http://schemas.openxmlformats.org/officeDocument/2006/relationships/tags" Target="../tags/tag359.xml"/><Relationship Id="rId23" Type="http://schemas.openxmlformats.org/officeDocument/2006/relationships/tags" Target="../tags/tag360.xml"/><Relationship Id="rId24" Type="http://schemas.openxmlformats.org/officeDocument/2006/relationships/tags" Target="../tags/tag361.xml"/><Relationship Id="rId25" Type="http://schemas.openxmlformats.org/officeDocument/2006/relationships/tags" Target="../tags/tag362.xml"/><Relationship Id="rId26" Type="http://schemas.openxmlformats.org/officeDocument/2006/relationships/tags" Target="../tags/tag363.xml"/><Relationship Id="rId27" Type="http://schemas.openxmlformats.org/officeDocument/2006/relationships/tags" Target="../tags/tag364.xml"/><Relationship Id="rId28" Type="http://schemas.openxmlformats.org/officeDocument/2006/relationships/tags" Target="../tags/tag365.xml"/><Relationship Id="rId29" Type="http://schemas.openxmlformats.org/officeDocument/2006/relationships/tags" Target="../tags/tag366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tags" Target="../tags/tag399.xml"/><Relationship Id="rId6" Type="http://schemas.openxmlformats.org/officeDocument/2006/relationships/tags" Target="../tags/tag400.xml"/><Relationship Id="rId7" Type="http://schemas.openxmlformats.org/officeDocument/2006/relationships/tags" Target="../tags/tag401.xml"/><Relationship Id="rId8" Type="http://schemas.openxmlformats.org/officeDocument/2006/relationships/tags" Target="../tags/tag402.xml"/><Relationship Id="rId9" Type="http://schemas.openxmlformats.org/officeDocument/2006/relationships/tags" Target="../tags/tag403.xml"/><Relationship Id="rId10" Type="http://schemas.openxmlformats.org/officeDocument/2006/relationships/tags" Target="../tags/tag404.xml"/><Relationship Id="rId11" Type="http://schemas.openxmlformats.org/officeDocument/2006/relationships/tags" Target="../tags/tag405.xml"/><Relationship Id="rId12" Type="http://schemas.openxmlformats.org/officeDocument/2006/relationships/tags" Target="../tags/tag40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7.xml"/><Relationship Id="rId2" Type="http://schemas.openxmlformats.org/officeDocument/2006/relationships/tags" Target="../tags/tag408.xml"/><Relationship Id="rId3" Type="http://schemas.openxmlformats.org/officeDocument/2006/relationships/tags" Target="../tags/tag409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0.xml"/><Relationship Id="rId2" Type="http://schemas.openxmlformats.org/officeDocument/2006/relationships/tags" Target="../tags/tag411.xml"/><Relationship Id="rId3" Type="http://schemas.openxmlformats.org/officeDocument/2006/relationships/tags" Target="../tags/tag412.xml"/><Relationship Id="rId4" Type="http://schemas.openxmlformats.org/officeDocument/2006/relationships/tags" Target="../tags/tag413.xml"/><Relationship Id="rId5" Type="http://schemas.openxmlformats.org/officeDocument/2006/relationships/tags" Target="../tags/tag414.xml"/><Relationship Id="rId6" Type="http://schemas.openxmlformats.org/officeDocument/2006/relationships/tags" Target="../tags/tag415.xml"/><Relationship Id="rId7" Type="http://schemas.openxmlformats.org/officeDocument/2006/relationships/tags" Target="../tags/tag416.xml"/><Relationship Id="rId8" Type="http://schemas.openxmlformats.org/officeDocument/2006/relationships/tags" Target="../tags/tag417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18.xml"/><Relationship Id="rId2" Type="http://schemas.openxmlformats.org/officeDocument/2006/relationships/tags" Target="../tags/tag419.xml"/><Relationship Id="rId3" Type="http://schemas.openxmlformats.org/officeDocument/2006/relationships/tags" Target="../tags/tag420.xml"/><Relationship Id="rId4" Type="http://schemas.openxmlformats.org/officeDocument/2006/relationships/tags" Target="../tags/tag421.xml"/><Relationship Id="rId5" Type="http://schemas.openxmlformats.org/officeDocument/2006/relationships/tags" Target="../tags/tag422.xml"/><Relationship Id="rId6" Type="http://schemas.openxmlformats.org/officeDocument/2006/relationships/tags" Target="../tags/tag423.xml"/><Relationship Id="rId7" Type="http://schemas.openxmlformats.org/officeDocument/2006/relationships/tags" Target="../tags/tag424.xml"/><Relationship Id="rId8" Type="http://schemas.openxmlformats.org/officeDocument/2006/relationships/tags" Target="../tags/tag425.xml"/><Relationship Id="rId9" Type="http://schemas.openxmlformats.org/officeDocument/2006/relationships/tags" Target="../tags/tag426.xml"/><Relationship Id="rId10" Type="http://schemas.openxmlformats.org/officeDocument/2006/relationships/tags" Target="../tags/tag427.xml"/><Relationship Id="rId11" Type="http://schemas.openxmlformats.org/officeDocument/2006/relationships/tags" Target="../tags/tag428.xml"/><Relationship Id="rId12" Type="http://schemas.openxmlformats.org/officeDocument/2006/relationships/tags" Target="../tags/tag429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30.xml"/><Relationship Id="rId2" Type="http://schemas.openxmlformats.org/officeDocument/2006/relationships/tags" Target="../tags/tag431.xml"/><Relationship Id="rId3" Type="http://schemas.openxmlformats.org/officeDocument/2006/relationships/tags" Target="../tags/tag432.xml"/><Relationship Id="rId4" Type="http://schemas.openxmlformats.org/officeDocument/2006/relationships/tags" Target="../tags/tag433.xml"/><Relationship Id="rId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34.xml"/><Relationship Id="rId2" Type="http://schemas.openxmlformats.org/officeDocument/2006/relationships/tags" Target="../tags/tag435.xml"/><Relationship Id="rId3" Type="http://schemas.openxmlformats.org/officeDocument/2006/relationships/tags" Target="../tags/tag43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小学教育中的素质评价与综合评定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6" name="任意多边形 17"/>
          <p:cNvSpPr/>
          <p:nvPr>
            <p:custDataLst>
              <p:tags r:id="rId3"/>
            </p:custDataLst>
          </p:nvPr>
        </p:nvSpPr>
        <p:spPr>
          <a:xfrm rot="360000">
            <a:off x="2783205" y="-68580"/>
            <a:ext cx="2309495" cy="7162800"/>
          </a:xfrm>
          <a:custGeom>
            <a:avLst/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4"/>
            </p:custDataLst>
          </p:nvPr>
        </p:nvSpPr>
        <p:spPr>
          <a:xfrm rot="360000">
            <a:off x="3037072" y="21451"/>
            <a:ext cx="1908810" cy="6961093"/>
          </a:xfrm>
          <a:custGeom>
            <a:avLst/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5"/>
            </p:custDataLst>
          </p:nvPr>
        </p:nvSpPr>
        <p:spPr>
          <a:xfrm>
            <a:off x="4029075" y="55435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6"/>
            </p:custDataLst>
          </p:nvPr>
        </p:nvSpPr>
        <p:spPr>
          <a:xfrm>
            <a:off x="4036695" y="56134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7"/>
            </p:custDataLst>
          </p:nvPr>
        </p:nvSpPr>
        <p:spPr>
          <a:xfrm>
            <a:off x="4105275" y="63817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8"/>
            </p:custDataLst>
          </p:nvPr>
        </p:nvSpPr>
        <p:spPr>
          <a:xfrm>
            <a:off x="5187950" y="554355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素质评价与综合评定的定义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9"/>
            </p:custDataLst>
          </p:nvPr>
        </p:nvSpPr>
        <p:spPr>
          <a:xfrm>
            <a:off x="4394835" y="156464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0"/>
            </p:custDataLst>
          </p:nvPr>
        </p:nvSpPr>
        <p:spPr>
          <a:xfrm>
            <a:off x="4402455" y="157162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1"/>
            </p:custDataLst>
          </p:nvPr>
        </p:nvSpPr>
        <p:spPr>
          <a:xfrm>
            <a:off x="4471035" y="164846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2"/>
            </p:custDataLst>
          </p:nvPr>
        </p:nvSpPr>
        <p:spPr>
          <a:xfrm>
            <a:off x="5553710" y="1564640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小学教育中素质评价的目的和意义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3"/>
            </p:custDataLst>
          </p:nvPr>
        </p:nvSpPr>
        <p:spPr>
          <a:xfrm>
            <a:off x="4394835" y="459549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4"/>
            </p:custDataLst>
          </p:nvPr>
        </p:nvSpPr>
        <p:spPr>
          <a:xfrm>
            <a:off x="4402455" y="460248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5"/>
            </p:custDataLst>
          </p:nvPr>
        </p:nvSpPr>
        <p:spPr>
          <a:xfrm>
            <a:off x="4471035" y="467931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6"/>
            </p:custDataLst>
          </p:nvPr>
        </p:nvSpPr>
        <p:spPr>
          <a:xfrm>
            <a:off x="5553710" y="4595495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小学教育中素质评价与综合评定的问题与对策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7"/>
            </p:custDataLst>
          </p:nvPr>
        </p:nvSpPr>
        <p:spPr>
          <a:xfrm>
            <a:off x="4029075" y="560578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0"/>
          <p:cNvSpPr/>
          <p:nvPr>
            <p:custDataLst>
              <p:tags r:id="rId18"/>
            </p:custDataLst>
          </p:nvPr>
        </p:nvSpPr>
        <p:spPr>
          <a:xfrm>
            <a:off x="4036695" y="561276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19"/>
            </p:custDataLst>
          </p:nvPr>
        </p:nvSpPr>
        <p:spPr>
          <a:xfrm>
            <a:off x="4105275" y="568960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6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0"/>
            </p:custDataLst>
          </p:nvPr>
        </p:nvSpPr>
        <p:spPr>
          <a:xfrm>
            <a:off x="5187950" y="5605780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小学教育中素质评价与综合评定的未来发展趋势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1"/>
            </p:custDataLst>
          </p:nvPr>
        </p:nvSpPr>
        <p:spPr>
          <a:xfrm>
            <a:off x="4612005" y="257492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66"/>
          <p:cNvSpPr/>
          <p:nvPr>
            <p:custDataLst>
              <p:tags r:id="rId22"/>
            </p:custDataLst>
          </p:nvPr>
        </p:nvSpPr>
        <p:spPr>
          <a:xfrm>
            <a:off x="4619625" y="258191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3"/>
            </p:custDataLst>
          </p:nvPr>
        </p:nvSpPr>
        <p:spPr>
          <a:xfrm>
            <a:off x="4688205" y="265874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4"/>
            </p:custDataLst>
          </p:nvPr>
        </p:nvSpPr>
        <p:spPr>
          <a:xfrm>
            <a:off x="5770880" y="2574925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小学教育中综合评定的实施方法和步骤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0" name="矩形: 圆角 2"/>
          <p:cNvSpPr/>
          <p:nvPr>
            <p:custDataLst>
              <p:tags r:id="rId25"/>
            </p:custDataLst>
          </p:nvPr>
        </p:nvSpPr>
        <p:spPr>
          <a:xfrm>
            <a:off x="4612005" y="358521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2" name="椭圆 87"/>
          <p:cNvSpPr/>
          <p:nvPr>
            <p:custDataLst>
              <p:tags r:id="rId26"/>
            </p:custDataLst>
          </p:nvPr>
        </p:nvSpPr>
        <p:spPr>
          <a:xfrm>
            <a:off x="4619625" y="359219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4" name="序号"/>
          <p:cNvSpPr/>
          <p:nvPr>
            <p:custDataLst>
              <p:tags r:id="rId27"/>
            </p:custDataLst>
          </p:nvPr>
        </p:nvSpPr>
        <p:spPr>
          <a:xfrm>
            <a:off x="4688205" y="366903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28"/>
            </p:custDataLst>
          </p:nvPr>
        </p:nvSpPr>
        <p:spPr>
          <a:xfrm>
            <a:off x="5770880" y="3585210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小学教育中素质评价与综合评定的实践案例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9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一 章</a:t>
            </a:r>
            <a:endParaRPr altLang="en-US" lang="zh-CN"/>
          </a:p>
        </p:txBody>
      </p:sp>
      <p:sp>
        <p:nvSpPr>
          <p:cNvPr id="104895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素质评价与综合评定的定义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素质评价的含义</a:t>
            </a:r>
            <a:endParaRPr altLang="en-US" lang="zh-CN"/>
          </a:p>
        </p:txBody>
      </p:sp>
      <p:sp>
        <p:nvSpPr>
          <p:cNvPr id="104901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素质评价是对学生个体在特定阶段内知识、技能、能力、态度等方面的综合评价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素质评价的目的是全面了解学生的学习状况，激励学生学习热情，促进学生的全面发展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素质评价包括对学生知识、技能、能力、态度等方面的评价，以及对学生个性、特长、兴趣等方面的评价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素质评价可以采用多种形式，如考试、作品评定、口头表达、自我评价等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综合评定的概念</a:t>
            </a:r>
            <a:endParaRPr altLang="en-US" lang="zh-CN"/>
          </a:p>
        </p:txBody>
      </p:sp>
      <p:sp>
        <p:nvSpPr>
          <p:cNvPr id="104908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综合评定是对学生素质发展的全面评估，包括知识、能力、品德等方面的评价。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综合评定采用多种评价方式，如考试、作品评定、口头表达等，以全面了解学生的综合素质。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综合评定旨在促进学生的全面发展，提高学生的综合素质，为未来的学习和工作打下坚实的基础。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综合评定需要遵循公平、公正、客观的原则，确保评价结果的准确性和可靠性。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素质评价与综合评定的关系</a:t>
            </a:r>
            <a:endParaRPr altLang="en-US" lang="zh-CN"/>
          </a:p>
        </p:txBody>
      </p:sp>
      <p:sp>
        <p:nvSpPr>
          <p:cNvPr id="104915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素质评价是对学生综合素质的评估，包括知识、能力、情感态度等方面。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综合评定是对学生整体表现的评价，考虑多方面的因素，如学业成绩、品德表现等。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素质评价与综合评定相互关联，共同构成对学生的全面评价。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素质评价可以为综合评定提供基础和依据，而综合评定则可以反映学生的整体素质和发展状况。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二 章</a:t>
            </a:r>
            <a:endParaRPr altLang="en-US" lang="zh-CN"/>
          </a:p>
        </p:txBody>
      </p:sp>
      <p:sp>
        <p:nvSpPr>
          <p:cNvPr id="104920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小学教育中素质评价的目的和意义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素质评价的目的</a:t>
            </a:r>
            <a:endParaRPr altLang="en-US" lang="zh-CN"/>
          </a:p>
        </p:txBody>
      </p:sp>
      <p:sp>
        <p:nvSpPr>
          <p:cNvPr id="104926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激励学生积极进取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为学生提供个性化的教育支持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促进学生的全面发展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提高教育质量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素质评价的意义</a:t>
            </a:r>
            <a:endParaRPr altLang="en-US" lang="zh-CN"/>
          </a:p>
        </p:txBody>
      </p:sp>
      <p:sp>
        <p:nvSpPr>
          <p:cNvPr id="1049330" name="矩形: 圆角 4"/>
          <p:cNvSpPr/>
          <p:nvPr>
            <p:custDataLst>
              <p:tags r:id="rId1"/>
            </p:custDataLst>
          </p:nvPr>
        </p:nvSpPr>
        <p:spPr>
          <a:xfrm>
            <a:off x="608400" y="336873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32" name="正文"/>
          <p:cNvSpPr txBox="1"/>
          <p:nvPr>
            <p:custDataLst>
              <p:tags r:id="rId2"/>
            </p:custDataLst>
          </p:nvPr>
        </p:nvSpPr>
        <p:spPr>
          <a:xfrm>
            <a:off x="778352" y="357433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促进学生的全面发展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334" name="矩形: 圆角 4"/>
          <p:cNvSpPr/>
          <p:nvPr>
            <p:custDataLst>
              <p:tags r:id="rId3"/>
            </p:custDataLst>
          </p:nvPr>
        </p:nvSpPr>
        <p:spPr>
          <a:xfrm>
            <a:off x="9016232" y="336937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36" name="正文"/>
          <p:cNvSpPr txBox="1"/>
          <p:nvPr>
            <p:custDataLst>
              <p:tags r:id="rId4"/>
            </p:custDataLst>
          </p:nvPr>
        </p:nvSpPr>
        <p:spPr>
          <a:xfrm>
            <a:off x="9186183" y="3574972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为升学和就业提供参考依据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338" name="矩形: 圆角 4"/>
          <p:cNvSpPr/>
          <p:nvPr>
            <p:custDataLst>
              <p:tags r:id="rId5"/>
            </p:custDataLst>
          </p:nvPr>
        </p:nvSpPr>
        <p:spPr>
          <a:xfrm>
            <a:off x="3411011" y="337001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40" name="正文"/>
          <p:cNvSpPr txBox="1"/>
          <p:nvPr>
            <p:custDataLst>
              <p:tags r:id="rId6"/>
            </p:custDataLst>
          </p:nvPr>
        </p:nvSpPr>
        <p:spPr>
          <a:xfrm>
            <a:off x="3581599" y="3575608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提高教师的教学水平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342" name="矩形: 圆角 4"/>
          <p:cNvSpPr/>
          <p:nvPr>
            <p:custDataLst>
              <p:tags r:id="rId7"/>
            </p:custDataLst>
          </p:nvPr>
        </p:nvSpPr>
        <p:spPr>
          <a:xfrm>
            <a:off x="6213621" y="337064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44" name="正文"/>
          <p:cNvSpPr txBox="1"/>
          <p:nvPr>
            <p:custDataLst>
              <p:tags r:id="rId8"/>
            </p:custDataLst>
          </p:nvPr>
        </p:nvSpPr>
        <p:spPr>
          <a:xfrm>
            <a:off x="6383573" y="357624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优化学校的管理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素质评价对小学教育的影响</a:t>
            </a:r>
            <a:endParaRPr altLang="en-US" lang="zh-CN"/>
          </a:p>
        </p:txBody>
      </p:sp>
      <p:sp>
        <p:nvSpPr>
          <p:cNvPr id="1049392" name="正文"/>
          <p:cNvSpPr txBox="1"/>
          <p:nvPr>
            <p:custDataLst>
              <p:tags r:id="rId1"/>
            </p:custDataLst>
          </p:nvPr>
        </p:nvSpPr>
        <p:spPr>
          <a:xfrm>
            <a:off x="3520105" y="2008917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促进学生的全面发展：素质评价关注学生的综合素质，能够激励学生全面发展，提高个人能力。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标题"/>
          <p:cNvSpPr txBox="1"/>
          <p:nvPr>
            <p:custDataLst>
              <p:tags r:id="rId2"/>
            </p:custDataLst>
          </p:nvPr>
        </p:nvSpPr>
        <p:spPr>
          <a:xfrm>
            <a:off x="3520105" y="1490400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396" name="正文"/>
          <p:cNvSpPr txBox="1"/>
          <p:nvPr>
            <p:custDataLst>
              <p:tags r:id="rId3"/>
            </p:custDataLst>
          </p:nvPr>
        </p:nvSpPr>
        <p:spPr>
          <a:xfrm>
            <a:off x="3520105" y="3213321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优化教育教学方法：通过对学生进行评价，教师可以了解学生的学习状况，针对性地调整教学方法，提高教学效果。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标题"/>
          <p:cNvSpPr txBox="1"/>
          <p:nvPr>
            <p:custDataLst>
              <p:tags r:id="rId4"/>
            </p:custDataLst>
          </p:nvPr>
        </p:nvSpPr>
        <p:spPr>
          <a:xfrm>
            <a:off x="3520105" y="2694804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00" name="正文"/>
          <p:cNvSpPr txBox="1"/>
          <p:nvPr>
            <p:custDataLst>
              <p:tags r:id="rId5"/>
            </p:custDataLst>
          </p:nvPr>
        </p:nvSpPr>
        <p:spPr>
          <a:xfrm>
            <a:off x="3520105" y="4417725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提升教育质量：有效的素质评价能够及时发现学生的不足，为教师提供改进方向，从而提高整体教育质量。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标题"/>
          <p:cNvSpPr txBox="1"/>
          <p:nvPr>
            <p:custDataLst>
              <p:tags r:id="rId6"/>
            </p:custDataLst>
          </p:nvPr>
        </p:nvSpPr>
        <p:spPr>
          <a:xfrm>
            <a:off x="3520105" y="3899208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04" name="正文"/>
          <p:cNvSpPr txBox="1"/>
          <p:nvPr>
            <p:custDataLst>
              <p:tags r:id="rId7"/>
            </p:custDataLst>
          </p:nvPr>
        </p:nvSpPr>
        <p:spPr>
          <a:xfrm>
            <a:off x="3520105" y="5622128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培养学生自我认知能力：让学生参与自我评价，有助于培养他们的自我认知能力，促进自我成长。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标题"/>
          <p:cNvSpPr txBox="1"/>
          <p:nvPr>
            <p:custDataLst>
              <p:tags r:id="rId8"/>
            </p:custDataLst>
          </p:nvPr>
        </p:nvSpPr>
        <p:spPr>
          <a:xfrm>
            <a:off x="3520105" y="5103611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三 章</a:t>
            </a:r>
            <a:endParaRPr altLang="en-US" lang="zh-CN"/>
          </a:p>
        </p:txBody>
      </p:sp>
      <p:sp>
        <p:nvSpPr>
          <p:cNvPr id="104945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小学教育中综合评定的实施方法和步骤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制定综合评定标准</a:t>
            </a:r>
            <a:endParaRPr altLang="en-US" lang="zh-CN"/>
          </a:p>
        </p:txBody>
      </p:sp>
      <p:sp>
        <p:nvSpPr>
          <p:cNvPr id="104951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设计评定方案：确定评定的方式、方法、时间安排等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确定评定目标：明确评价的目的和重点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制定评定标准：根据目标制定具体的评定指标和标准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确定评定人员：选择合适的评价者，明确评价者的职责和要求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收集学生信息</a:t>
            </a:r>
            <a:endParaRPr altLang="en-US" lang="zh-CN"/>
          </a:p>
        </p:txBody>
      </p:sp>
      <p:sp>
        <p:nvSpPr>
          <p:cNvPr id="104958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确定评价目标：明确评价的具体内容和标准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制定评价方案：根据评价目标制定具体的评价方案和实施计划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收集信息：通过多种途径和方式收集学生的相关信息，如考试成绩、平时表现、作品等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信息整理和分析：对收集到的信息进行整理、分类、统计和分析，得出学生的综合评定结果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整理和分析信息</a:t>
            </a:r>
            <a:endParaRPr altLang="en-US" lang="zh-CN"/>
          </a:p>
        </p:txBody>
      </p:sp>
      <p:sp>
        <p:nvSpPr>
          <p:cNvPr id="104964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制定评价标准并进行评价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收集学生各方面的表现和成绩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整理和分析评价结果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制定改进措施并实施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综合评定结果的反馈和运用</a:t>
            </a:r>
            <a:endParaRPr altLang="en-US" lang="zh-CN"/>
          </a:p>
        </p:txBody>
      </p:sp>
      <p:sp>
        <p:nvSpPr>
          <p:cNvPr id="104970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1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运用：作为学生升学的参考依据、作为教师调整教学策略的依据等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注意事项：保护学生的隐私和自尊心、避免过于强调分数和排名等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反馈方式：书面报告、口头反馈、家长会等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反馈内容：学生的表现、进步、需改进之处等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四 章</a:t>
            </a:r>
            <a:endParaRPr altLang="en-US" lang="zh-CN"/>
          </a:p>
        </p:txBody>
      </p:sp>
      <p:sp>
        <p:nvSpPr>
          <p:cNvPr id="104977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小学教育中素质评价与综合评定的实践案例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案例一：某小学的综合素质评价实践</a:t>
            </a:r>
            <a:endParaRPr altLang="en-US" lang="zh-CN"/>
          </a:p>
        </p:txBody>
      </p:sp>
      <p:sp>
        <p:nvSpPr>
          <p:cNvPr id="1049830" name="矩形: 圆角 1"/>
          <p:cNvSpPr/>
          <p:nvPr>
            <p:custDataLst>
              <p:tags r:id="rId1"/>
            </p:custDataLst>
          </p:nvPr>
        </p:nvSpPr>
        <p:spPr>
          <a:xfrm>
            <a:off x="608400" y="2350343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832" name="Freeform 7"/>
          <p:cNvSpPr/>
          <p:nvPr>
            <p:custDataLst>
              <p:tags r:id="rId2"/>
            </p:custDataLst>
          </p:nvPr>
        </p:nvSpPr>
        <p:spPr bwMode="auto">
          <a:xfrm flipV="1">
            <a:off x="733425" y="248869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834" name="标题"/>
          <p:cNvSpPr txBox="1"/>
          <p:nvPr>
            <p:custDataLst>
              <p:tags r:id="rId3"/>
            </p:custDataLst>
          </p:nvPr>
        </p:nvSpPr>
        <p:spPr>
          <a:xfrm>
            <a:off x="733425" y="2446809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36" name="正文"/>
          <p:cNvSpPr txBox="1"/>
          <p:nvPr>
            <p:custDataLst>
              <p:tags r:id="rId4"/>
            </p:custDataLst>
          </p:nvPr>
        </p:nvSpPr>
        <p:spPr>
          <a:xfrm>
            <a:off x="2169626" y="2351612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案例背景：某小学为了更好地推进素质教育，实施了综合素质评价方案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838" name="矩形: 圆角 19"/>
          <p:cNvSpPr/>
          <p:nvPr>
            <p:custDataLst>
              <p:tags r:id="rId5"/>
            </p:custDataLst>
          </p:nvPr>
        </p:nvSpPr>
        <p:spPr>
          <a:xfrm>
            <a:off x="6159003" y="2350343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840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7682" y="248742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842" name="标题"/>
          <p:cNvSpPr txBox="1"/>
          <p:nvPr>
            <p:custDataLst>
              <p:tags r:id="rId7"/>
            </p:custDataLst>
          </p:nvPr>
        </p:nvSpPr>
        <p:spPr>
          <a:xfrm>
            <a:off x="6277682" y="2446174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44" name="正文"/>
          <p:cNvSpPr txBox="1"/>
          <p:nvPr>
            <p:custDataLst>
              <p:tags r:id="rId8"/>
            </p:custDataLst>
          </p:nvPr>
        </p:nvSpPr>
        <p:spPr>
          <a:xfrm>
            <a:off x="7714517" y="2352882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评价内容：包括学科知识、品德修养、实践能力和社会参与等方面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846" name="矩形: 圆角 28"/>
          <p:cNvSpPr/>
          <p:nvPr>
            <p:custDataLst>
              <p:tags r:id="rId9"/>
            </p:custDataLst>
          </p:nvPr>
        </p:nvSpPr>
        <p:spPr>
          <a:xfrm>
            <a:off x="608400" y="3992804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848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733425" y="413115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850" name="标题"/>
          <p:cNvSpPr txBox="1"/>
          <p:nvPr>
            <p:custDataLst>
              <p:tags r:id="rId11"/>
            </p:custDataLst>
          </p:nvPr>
        </p:nvSpPr>
        <p:spPr>
          <a:xfrm>
            <a:off x="733425" y="4089270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52" name="正文"/>
          <p:cNvSpPr txBox="1"/>
          <p:nvPr>
            <p:custDataLst>
              <p:tags r:id="rId12"/>
            </p:custDataLst>
          </p:nvPr>
        </p:nvSpPr>
        <p:spPr>
          <a:xfrm>
            <a:off x="2169626" y="3994073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实施方式：采用教师评价、学生自评、家长参与等多种方式进行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854" name="矩形: 圆角 24"/>
          <p:cNvSpPr/>
          <p:nvPr>
            <p:custDataLst>
              <p:tags r:id="rId13"/>
            </p:custDataLst>
          </p:nvPr>
        </p:nvSpPr>
        <p:spPr>
          <a:xfrm>
            <a:off x="6159003" y="3992804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856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7682" y="4129887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858" name="标题"/>
          <p:cNvSpPr txBox="1"/>
          <p:nvPr>
            <p:custDataLst>
              <p:tags r:id="rId15"/>
            </p:custDataLst>
          </p:nvPr>
        </p:nvSpPr>
        <p:spPr>
          <a:xfrm>
            <a:off x="6277682" y="4088000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60" name="正文"/>
          <p:cNvSpPr txBox="1"/>
          <p:nvPr>
            <p:custDataLst>
              <p:tags r:id="rId16"/>
            </p:custDataLst>
          </p:nvPr>
        </p:nvSpPr>
        <p:spPr>
          <a:xfrm>
            <a:off x="7714517" y="3994708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实践效果：通过综合素质评价实践，该校学生的综合素质得到了显著提高，同时也有利于教师更好地了解学生，为进一步优化教育教学方法提供了有力支持。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案例二：某小学的综合评定实践</a:t>
            </a:r>
            <a:endParaRPr altLang="en-US" lang="zh-CN"/>
          </a:p>
        </p:txBody>
      </p:sp>
      <p:sp>
        <p:nvSpPr>
          <p:cNvPr id="104990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2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2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2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3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案例背景：某小学为了更好地评价学生的综合素质，实施了综合评定实践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实践效果：通过综合评定，学生全面发展，综合素质得到提高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评定方法：采用教师评价、学生自评、同学互评等多种方式进行评定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评定内容：包括学科成绩、品德表现、社会实践、体育表现等多个方面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案例三：某小学的素质评价与综合评定相结合实践</a:t>
            </a:r>
            <a:endParaRPr altLang="en-US" lang="zh-CN"/>
          </a:p>
        </p:txBody>
      </p:sp>
      <p:sp>
        <p:nvSpPr>
          <p:cNvPr id="1049998" name="矩形: 圆角 1"/>
          <p:cNvSpPr/>
          <p:nvPr>
            <p:custDataLst>
              <p:tags r:id="rId1"/>
            </p:custDataLst>
          </p:nvPr>
        </p:nvSpPr>
        <p:spPr>
          <a:xfrm>
            <a:off x="608400" y="2350343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000" name="Freeform 7"/>
          <p:cNvSpPr/>
          <p:nvPr>
            <p:custDataLst>
              <p:tags r:id="rId2"/>
            </p:custDataLst>
          </p:nvPr>
        </p:nvSpPr>
        <p:spPr bwMode="auto">
          <a:xfrm flipV="1">
            <a:off x="733425" y="248869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002" name="标题"/>
          <p:cNvSpPr txBox="1"/>
          <p:nvPr>
            <p:custDataLst>
              <p:tags r:id="rId3"/>
            </p:custDataLst>
          </p:nvPr>
        </p:nvSpPr>
        <p:spPr>
          <a:xfrm>
            <a:off x="733425" y="2446809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04" name="正文"/>
          <p:cNvSpPr txBox="1"/>
          <p:nvPr>
            <p:custDataLst>
              <p:tags r:id="rId4"/>
            </p:custDataLst>
          </p:nvPr>
        </p:nvSpPr>
        <p:spPr>
          <a:xfrm>
            <a:off x="2169626" y="2351612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案例背景：某小学在教育实践中积极探索素质评价与综合评定相结合的方式，旨在全面提升学生综合素质。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006" name="矩形: 圆角 19"/>
          <p:cNvSpPr/>
          <p:nvPr>
            <p:custDataLst>
              <p:tags r:id="rId5"/>
            </p:custDataLst>
          </p:nvPr>
        </p:nvSpPr>
        <p:spPr>
          <a:xfrm>
            <a:off x="6159003" y="2350343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008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7682" y="248742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010" name="标题"/>
          <p:cNvSpPr txBox="1"/>
          <p:nvPr>
            <p:custDataLst>
              <p:tags r:id="rId7"/>
            </p:custDataLst>
          </p:nvPr>
        </p:nvSpPr>
        <p:spPr>
          <a:xfrm>
            <a:off x="6277682" y="2446174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12" name="正文"/>
          <p:cNvSpPr txBox="1"/>
          <p:nvPr>
            <p:custDataLst>
              <p:tags r:id="rId8"/>
            </p:custDataLst>
          </p:nvPr>
        </p:nvSpPr>
        <p:spPr>
          <a:xfrm>
            <a:off x="7714517" y="2352882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实施过程：该小学注重过程性评价，通过课堂表现、作业完成情况、团队合作能力等多方面对学生进行综合评定，同时结合阶段性考试成绩进行评价。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014" name="矩形: 圆角 28"/>
          <p:cNvSpPr/>
          <p:nvPr>
            <p:custDataLst>
              <p:tags r:id="rId9"/>
            </p:custDataLst>
          </p:nvPr>
        </p:nvSpPr>
        <p:spPr>
          <a:xfrm>
            <a:off x="608400" y="3992804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016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733425" y="413115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018" name="标题"/>
          <p:cNvSpPr txBox="1"/>
          <p:nvPr>
            <p:custDataLst>
              <p:tags r:id="rId11"/>
            </p:custDataLst>
          </p:nvPr>
        </p:nvSpPr>
        <p:spPr>
          <a:xfrm>
            <a:off x="733425" y="4089270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20" name="正文"/>
          <p:cNvSpPr txBox="1"/>
          <p:nvPr>
            <p:custDataLst>
              <p:tags r:id="rId12"/>
            </p:custDataLst>
          </p:nvPr>
        </p:nvSpPr>
        <p:spPr>
          <a:xfrm>
            <a:off x="2169626" y="3994073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实践效果：经过一段时间的实践，学生的综合素质得到明显提升，学习积极性、团队协作能力等方面也有显著改善。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022" name="矩形: 圆角 24"/>
          <p:cNvSpPr/>
          <p:nvPr>
            <p:custDataLst>
              <p:tags r:id="rId13"/>
            </p:custDataLst>
          </p:nvPr>
        </p:nvSpPr>
        <p:spPr>
          <a:xfrm>
            <a:off x="6159003" y="3992804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024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7682" y="4129887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026" name="标题"/>
          <p:cNvSpPr txBox="1"/>
          <p:nvPr>
            <p:custDataLst>
              <p:tags r:id="rId15"/>
            </p:custDataLst>
          </p:nvPr>
        </p:nvSpPr>
        <p:spPr>
          <a:xfrm>
            <a:off x="6277682" y="4088000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28" name="正文"/>
          <p:cNvSpPr txBox="1"/>
          <p:nvPr>
            <p:custDataLst>
              <p:tags r:id="rId16"/>
            </p:custDataLst>
          </p:nvPr>
        </p:nvSpPr>
        <p:spPr>
          <a:xfrm>
            <a:off x="7714517" y="3994708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经验总结：该小学的实践案例表明，素质评价与综合评定相结合的方式有助于全面了解学生发展状况，为个性化教育提供有力支持。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五 章</a:t>
            </a:r>
            <a:endParaRPr altLang="en-US" lang="zh-CN"/>
          </a:p>
        </p:txBody>
      </p:sp>
      <p:sp>
        <p:nvSpPr>
          <p:cNvPr id="10500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小学教育中素质评价与综合评定的问题与对策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问题一：评价标准过于主观</a:t>
            </a:r>
            <a:endParaRPr altLang="en-US" lang="zh-CN"/>
          </a:p>
        </p:txBody>
      </p:sp>
      <p:sp>
        <p:nvSpPr>
          <p:cNvPr id="105013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3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3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3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4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4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4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5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5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评价标准缺乏客观性和可操作性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评价标准未能与教育目标相匹配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评价标准未能全面反映学生的综合素质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评价标准过于简单或过于复杂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问题二：评价过程缺乏科学性</a:t>
            </a:r>
            <a:endParaRPr altLang="en-US" lang="zh-CN"/>
          </a:p>
        </p:txBody>
      </p:sp>
      <p:sp>
        <p:nvSpPr>
          <p:cNvPr id="105022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2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2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评价标准不明确：缺乏具体、可操作的评估指标，导致评价结果主观性强，缺乏客观性。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3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3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评价方式单一：过于注重量化评价，忽视定性评价和过程性评价，难以全面反映学生的综合素质。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3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3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评价主体不够多元：缺乏学生、家长和社会等多方面的参与，评价结果难以全面反映学生的综合素质。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4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4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评价结果反馈不及时：评价结果不能及时反馈给学生和家长，导致学生无法及时了解自己的不足并改进。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问题三：评价结果运用不当</a:t>
            </a:r>
            <a:endParaRPr altLang="en-US" lang="zh-CN"/>
          </a:p>
        </p:txBody>
      </p:sp>
      <p:sp>
        <p:nvSpPr>
          <p:cNvPr id="105029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9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9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9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0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0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0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0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0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1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1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1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1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1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2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2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2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2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2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评价结果未能与学生的奖惩、升学等挂钩，导致评价失去意义。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评价结果存在主观性，缺乏客观、公正的评价标准。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评价结果过于片面，只关注学生的知识掌握程度，忽略了其他方面的素质。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评价结果未能及时反馈给学生和家长，无法针对性地改进。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对策一：建立客观公正的评价标准</a:t>
            </a:r>
            <a:endParaRPr altLang="en-US" lang="zh-CN"/>
          </a:p>
        </p:txBody>
      </p:sp>
      <p:sp>
        <p:nvSpPr>
          <p:cNvPr id="105038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9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评价标准应综合考虑学生的知识、技能、态度等方面，避免单一维度的评价。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制定明确的评价标准，确保评价的客观性和公正性。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评价标准应具有可操作性，能够在实际评价中得到有效执行。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评价标准应定期进行修订和完善，以适应教育发展的需要。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对策二：加强评价过程的科学性</a:t>
            </a:r>
            <a:endParaRPr altLang="en-US" lang="zh-CN"/>
          </a:p>
        </p:txBody>
      </p:sp>
      <p:sp>
        <p:nvSpPr>
          <p:cNvPr id="10504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制定明确的评价标准：确保评价标准清晰、具体，能够全面反映学生的综合素质。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提高评价主体的专业素养：对评价人员进行专业培训，确保他们具备科学、客观的评价能力。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建立完善的评价机制：定期对评价过程进行监督和反馈，及时调整和优化评价方案。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强化评价方法的多样性：结合多种评价方法，如考试、作品评定、口头表达等，以全面评估学生的能力。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对策三：合理运用评价结果</a:t>
            </a:r>
            <a:endParaRPr altLang="en-US" lang="zh-CN"/>
          </a:p>
        </p:txBody>
      </p:sp>
      <p:sp>
        <p:nvSpPr>
          <p:cNvPr id="105053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3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3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4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4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建立学生档案，记录成长轨迹，为升学提供参考依据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4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及时反馈评价结果，促进家校沟通与合作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5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定期公布评价结果，激励学生进步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5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针对不同学生特点，制定个性化教育方案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六 章</a:t>
            </a:r>
            <a:endParaRPr altLang="en-US" lang="zh-CN"/>
          </a:p>
        </p:txBody>
      </p:sp>
      <p:sp>
        <p:nvSpPr>
          <p:cNvPr id="105060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小学教育中素质评价与综合评定的未来发展趋势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多元化评价方式的出现</a:t>
            </a:r>
            <a:endParaRPr altLang="en-US" lang="zh-CN"/>
          </a:p>
        </p:txBody>
      </p:sp>
      <p:sp>
        <p:nvSpPr>
          <p:cNvPr id="105065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5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6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6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6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多元化评价方式在小学教育中的实践案例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6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多元化评价方式的概念和特点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6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多元化评价方式的优势和挑战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7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未来发展趋势和展望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信息技术在评价中的应用</a:t>
            </a:r>
            <a:endParaRPr altLang="en-US" lang="zh-CN"/>
          </a:p>
        </p:txBody>
      </p:sp>
      <p:sp>
        <p:nvSpPr>
          <p:cNvPr id="105071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2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2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人工智能技术：用于自动化评估和数据分析，提高评价的准确性和效率。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72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2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2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大数据技术：收集和分析学生多方面的数据，为评价提供更全面的信息。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73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3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3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在线评价工具：方便教师和学生进行实时评价和反馈，促进及时调整教学策略。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73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3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4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电子档案袋：记录学生的成长过程，方便教师、家长和学生自己了解学生的进步与不足。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重视学生个体差异的评价</a:t>
            </a:r>
            <a:endParaRPr altLang="en-US" lang="zh-CN"/>
          </a:p>
        </p:txBody>
      </p:sp>
      <p:sp>
        <p:nvSpPr>
          <p:cNvPr id="105078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评价内容多元化：除了学业成绩，还需关注学生的特长、兴趣和潜力等方面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评价方式多样化：采用多种评价方式，如观察、访谈、作品评价等，全面了解学生的表现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评价主体多维化：除了教师评价，还应包括家长、学生自评和同学互评等，确保评价的客观性和全面性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评价过程动态化：关注学生的成长过程，及时调整评价标准和方法，以适应学生个体差异的发展变化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40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842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内容。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PRESET_TEXT" val="第 一 章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4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4"/>
</p:tagLst>
</file>

<file path=ppt/tags/tag9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4"/>
  <p:tag name="KSO_WM_SPECIAL_SOURCE" val="bdnull"/>
  <p:tag name="KSO_WM_TEMPLATE_THUMBS_INDEX" val="1、9"/>
</p:tagLst>
</file>

<file path=ppt/tags/tag9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1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1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1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5.xml><?xml version="1.0" encoding="utf-8"?>
<p:tagLst xmlns:p="http://schemas.openxmlformats.org/presentationml/2006/main">
  <p:tag name="KSO_WM_SLIDE_ID" val="custom202309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4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74.4&quot;,&quot;top&quot;:&quot;58.35&quot;,&quot;width&quot;:&quot;660.35&quot;,&quot;height&quot;:&quot;315&quot;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6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6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i*1_1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i*1_2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1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1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14_6*l_h_i*1_1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2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2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14_6*l_h_i*1_2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5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5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14_6*l_h_i*1_5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6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6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14_6*l_h_i*1_6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3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3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14_6*l_h_i*1_3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4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4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14_6*l_h_i*1_4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SLIDE_ID" val="custom2023091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4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一 章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27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二 章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58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三 章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89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四 章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32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五 章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96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六 章"/>
</p:tagLst>
</file>

<file path=ppt/tags/tag4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409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9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3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9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36.xml><?xml version="1.0" encoding="utf-8"?>
<p:tagLst xmlns:p="http://schemas.openxmlformats.org/presentationml/2006/main">
  <p:tag name="KSO_WM_SLIDE_ID" val="custom202309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38.15&quot;,&quot;top&quot;:&quot;99.8&quot;,&quot;width&quot;:&quot;660.35&quot;,&quot;height&quot;:&quot;3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1">
      <a:dk1>
        <a:sysClr lastClr="000000" val="windowText"/>
      </a:dk1>
      <a:lt1>
        <a:sysClr lastClr="FFFFFF" val="window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2024-01-05T08:23:08Z</dcterms:created>
  <dcterms:modified xsi:type="dcterms:W3CDTF">2024-01-05T08:23:08Z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fa22e695bce34bfeb4ca14d7a7ea720f_21</vt:lpwstr>
  </property>
</Properties>
</file>