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png" ContentType="image/png"/>
  <Default Extension="wmf" ContentType="image/x-wmf"/>
  <Default Extension="emf" ContentType="image/x-emf"/>
  <Default Extension="wav" ContentType="audio/x-wa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removePersonalInfoOnSave="1" embedTrueTypeFonts="1" saveSubsetFonts="1" bookmarkIdSeed="3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1270" r:id="rId4"/>
    <p:sldId id="1273" r:id="rId5"/>
    <p:sldId id="1276" r:id="rId6"/>
    <p:sldId id="1279" r:id="rId7"/>
    <p:sldId id="1282" r:id="rId8"/>
    <p:sldId id="1285" r:id="rId9"/>
    <p:sldId id="1288" r:id="rId10"/>
    <p:sldId id="1291" r:id="rId11"/>
    <p:sldId id="1294" r:id="rId12"/>
    <p:sldId id="1297" r:id="rId13"/>
    <p:sldId id="1300" r:id="rId14"/>
    <p:sldId id="1303" r:id="rId15"/>
    <p:sldId id="1306" r:id="rId16"/>
    <p:sldId id="1309" r:id="rId17"/>
    <p:sldId id="1312" r:id="rId18"/>
    <p:sldId id="1315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custDataLst>
    <p:tags r:id="rId2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DF6FF"/>
    <a:srgbClr val="FEF4F4"/>
    <a:srgbClr val="0000FF"/>
    <a:srgbClr val="A38302"/>
    <a:srgbClr val="00B050"/>
    <a:srgbClr val="D60093"/>
    <a:srgbClr val="FF00FF"/>
    <a:srgbClr val="0066FF"/>
    <a:srgbClr val="FEF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750" y="-306"/>
      </p:cViewPr>
      <p:guideLst>
        <p:guide orient="horz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946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12"/>
        <p:guide pos="226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Relationship Id="rId2" Type="http://schemas.openxmlformats.org/officeDocument/2006/relationships/image" Target="../media/image1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Relationship Id="rId2" Type="http://schemas.openxmlformats.org/officeDocument/2006/relationships/image" Target="../media/image23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8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0" y="30480"/>
            <a:ext cx="9144635" cy="5160010"/>
            <a:chOff x="-4" y="0"/>
            <a:chExt cx="19204" cy="10820"/>
          </a:xfrm>
        </p:grpSpPr>
        <p:sp>
          <p:nvSpPr>
            <p:cNvPr id="9" name="半闭框 8"/>
            <p:cNvSpPr/>
            <p:nvPr userDrawn="1"/>
          </p:nvSpPr>
          <p:spPr>
            <a:xfrm>
              <a:off x="0" y="0"/>
              <a:ext cx="1680" cy="1929"/>
            </a:xfrm>
            <a:prstGeom prst="halfFram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任意多边形 12"/>
            <p:cNvSpPr/>
            <p:nvPr userDrawn="1"/>
          </p:nvSpPr>
          <p:spPr>
            <a:xfrm>
              <a:off x="1348" y="1"/>
              <a:ext cx="16439" cy="542"/>
            </a:xfrm>
            <a:custGeom>
              <a:gdLst>
                <a:gd name="connsiteX0" fmla="*/ 0 w 16439"/>
                <a:gd name="connsiteY0" fmla="*/ 542 h 542"/>
                <a:gd name="connsiteX1" fmla="*/ 459 w 16439"/>
                <a:gd name="connsiteY1" fmla="*/ 0 h 542"/>
                <a:gd name="connsiteX2" fmla="*/ 16439 w 16439"/>
                <a:gd name="connsiteY2" fmla="*/ 14 h 542"/>
                <a:gd name="connsiteX3" fmla="*/ 16227 w 16439"/>
                <a:gd name="connsiteY3" fmla="*/ 525 h 542"/>
                <a:gd name="connsiteX4" fmla="*/ 0 w 16439"/>
                <a:gd name="connsiteY4" fmla="*/ 542 h 5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2">
                  <a:moveTo>
                    <a:pt x="0" y="542"/>
                  </a:moveTo>
                  <a:lnTo>
                    <a:pt x="459" y="0"/>
                  </a:lnTo>
                  <a:lnTo>
                    <a:pt x="16439" y="14"/>
                  </a:lnTo>
                  <a:lnTo>
                    <a:pt x="16227" y="525"/>
                  </a:lnTo>
                  <a:lnTo>
                    <a:pt x="0" y="54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 userDrawn="1"/>
          </p:nvSpPr>
          <p:spPr>
            <a:xfrm rot="5400000">
              <a:off x="17481" y="196"/>
              <a:ext cx="1912" cy="1522"/>
            </a:xfrm>
            <a:custGeom>
              <a:gdLst>
                <a:gd name="connsiteX0" fmla="*/ 0 w 1912"/>
                <a:gd name="connsiteY0" fmla="*/ 4 h 1522"/>
                <a:gd name="connsiteX1" fmla="*/ 1387 w 1912"/>
                <a:gd name="connsiteY1" fmla="*/ 0 h 1522"/>
                <a:gd name="connsiteX2" fmla="*/ 1912 w 1912"/>
                <a:gd name="connsiteY2" fmla="*/ 570 h 1522"/>
                <a:gd name="connsiteX3" fmla="*/ 556 w 1912"/>
                <a:gd name="connsiteY3" fmla="*/ 595 h 1522"/>
                <a:gd name="connsiteX4" fmla="*/ 556 w 1912"/>
                <a:gd name="connsiteY4" fmla="*/ 1522 h 1522"/>
                <a:gd name="connsiteX5" fmla="*/ 10 w 1912"/>
                <a:gd name="connsiteY5" fmla="*/ 1304 h 1522"/>
                <a:gd name="connsiteX6" fmla="*/ 0 w 1912"/>
                <a:gd name="connsiteY6" fmla="*/ 4 h 15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2" h="1522">
                  <a:moveTo>
                    <a:pt x="0" y="4"/>
                  </a:moveTo>
                  <a:lnTo>
                    <a:pt x="1387" y="0"/>
                  </a:lnTo>
                  <a:lnTo>
                    <a:pt x="1912" y="570"/>
                  </a:lnTo>
                  <a:lnTo>
                    <a:pt x="556" y="595"/>
                  </a:lnTo>
                  <a:lnTo>
                    <a:pt x="556" y="1522"/>
                  </a:lnTo>
                  <a:lnTo>
                    <a:pt x="10" y="130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任意多边形 23"/>
            <p:cNvSpPr/>
            <p:nvPr userDrawn="1"/>
          </p:nvSpPr>
          <p:spPr>
            <a:xfrm rot="5400000">
              <a:off x="-3581" y="5016"/>
              <a:ext cx="7739" cy="584"/>
            </a:xfrm>
            <a:custGeom>
              <a:gdLst>
                <a:gd name="connsiteX0" fmla="*/ 677 w 7739"/>
                <a:gd name="connsiteY0" fmla="*/ 584 h 584"/>
                <a:gd name="connsiteX1" fmla="*/ 0 w 7739"/>
                <a:gd name="connsiteY1" fmla="*/ 1 h 584"/>
                <a:gd name="connsiteX2" fmla="*/ 7135 w 7739"/>
                <a:gd name="connsiteY2" fmla="*/ 0 h 584"/>
                <a:gd name="connsiteX3" fmla="*/ 7739 w 7739"/>
                <a:gd name="connsiteY3" fmla="*/ 579 h 584"/>
                <a:gd name="connsiteX4" fmla="*/ 677 w 7739"/>
                <a:gd name="connsiteY4" fmla="*/ 584 h 58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9" h="584">
                  <a:moveTo>
                    <a:pt x="677" y="584"/>
                  </a:moveTo>
                  <a:lnTo>
                    <a:pt x="0" y="1"/>
                  </a:lnTo>
                  <a:lnTo>
                    <a:pt x="7135" y="0"/>
                  </a:lnTo>
                  <a:lnTo>
                    <a:pt x="7739" y="579"/>
                  </a:lnTo>
                  <a:lnTo>
                    <a:pt x="677" y="5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 userDrawn="1"/>
          </p:nvSpPr>
          <p:spPr>
            <a:xfrm rot="16200000">
              <a:off x="-307" y="8996"/>
              <a:ext cx="2117" cy="1493"/>
            </a:xfrm>
            <a:custGeom>
              <a:gdLst>
                <a:gd name="connsiteX0" fmla="*/ 0 w 2117"/>
                <a:gd name="connsiteY0" fmla="*/ 0 h 1493"/>
                <a:gd name="connsiteX1" fmla="*/ 1508 w 2117"/>
                <a:gd name="connsiteY1" fmla="*/ 10 h 1493"/>
                <a:gd name="connsiteX2" fmla="*/ 2117 w 2117"/>
                <a:gd name="connsiteY2" fmla="*/ 594 h 1493"/>
                <a:gd name="connsiteX3" fmla="*/ 518 w 2117"/>
                <a:gd name="connsiteY3" fmla="*/ 594 h 1493"/>
                <a:gd name="connsiteX4" fmla="*/ 518 w 2117"/>
                <a:gd name="connsiteY4" fmla="*/ 1493 h 1493"/>
                <a:gd name="connsiteX5" fmla="*/ 15 w 2117"/>
                <a:gd name="connsiteY5" fmla="*/ 1233 h 1493"/>
                <a:gd name="connsiteX6" fmla="*/ 0 w 2117"/>
                <a:gd name="connsiteY6" fmla="*/ 0 h 14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" h="1493">
                  <a:moveTo>
                    <a:pt x="0" y="0"/>
                  </a:moveTo>
                  <a:lnTo>
                    <a:pt x="1508" y="10"/>
                  </a:lnTo>
                  <a:lnTo>
                    <a:pt x="2117" y="594"/>
                  </a:lnTo>
                  <a:lnTo>
                    <a:pt x="518" y="594"/>
                  </a:lnTo>
                  <a:lnTo>
                    <a:pt x="518" y="1493"/>
                  </a:lnTo>
                  <a:lnTo>
                    <a:pt x="15" y="1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任意多边形 26"/>
            <p:cNvSpPr/>
            <p:nvPr userDrawn="1"/>
          </p:nvSpPr>
          <p:spPr>
            <a:xfrm>
              <a:off x="1348" y="10312"/>
              <a:ext cx="16291" cy="508"/>
            </a:xfrm>
            <a:custGeom>
              <a:gdLst>
                <a:gd name="connsiteX0" fmla="*/ 0 w 16439"/>
                <a:gd name="connsiteY0" fmla="*/ 545 h 545"/>
                <a:gd name="connsiteX1" fmla="*/ 270 w 16439"/>
                <a:gd name="connsiteY1" fmla="*/ 0 h 545"/>
                <a:gd name="connsiteX2" fmla="*/ 16439 w 16439"/>
                <a:gd name="connsiteY2" fmla="*/ 17 h 545"/>
                <a:gd name="connsiteX3" fmla="*/ 16227 w 16439"/>
                <a:gd name="connsiteY3" fmla="*/ 528 h 545"/>
                <a:gd name="connsiteX4" fmla="*/ 0 w 16439"/>
                <a:gd name="connsiteY4" fmla="*/ 545 h 5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5">
                  <a:moveTo>
                    <a:pt x="0" y="545"/>
                  </a:moveTo>
                  <a:lnTo>
                    <a:pt x="270" y="0"/>
                  </a:lnTo>
                  <a:lnTo>
                    <a:pt x="16439" y="17"/>
                  </a:lnTo>
                  <a:lnTo>
                    <a:pt x="16227" y="528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 rot="10800000">
              <a:off x="17523" y="9177"/>
              <a:ext cx="1675" cy="1624"/>
            </a:xfrm>
            <a:custGeom>
              <a:gdLst>
                <a:gd name="connsiteX0" fmla="*/ 0 w 1675"/>
                <a:gd name="connsiteY0" fmla="*/ 0 h 1624"/>
                <a:gd name="connsiteX1" fmla="*/ 1675 w 1675"/>
                <a:gd name="connsiteY1" fmla="*/ 0 h 1624"/>
                <a:gd name="connsiteX2" fmla="*/ 1457 w 1675"/>
                <a:gd name="connsiteY2" fmla="*/ 488 h 1624"/>
                <a:gd name="connsiteX3" fmla="*/ 558 w 1675"/>
                <a:gd name="connsiteY3" fmla="*/ 471 h 1624"/>
                <a:gd name="connsiteX4" fmla="*/ 558 w 1675"/>
                <a:gd name="connsiteY4" fmla="*/ 1083 h 1624"/>
                <a:gd name="connsiteX5" fmla="*/ 0 w 1675"/>
                <a:gd name="connsiteY5" fmla="*/ 1624 h 1624"/>
                <a:gd name="connsiteX6" fmla="*/ 0 w 1675"/>
                <a:gd name="connsiteY6" fmla="*/ 0 h 16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" h="1624">
                  <a:moveTo>
                    <a:pt x="0" y="0"/>
                  </a:moveTo>
                  <a:lnTo>
                    <a:pt x="1675" y="0"/>
                  </a:lnTo>
                  <a:lnTo>
                    <a:pt x="1457" y="488"/>
                  </a:lnTo>
                  <a:lnTo>
                    <a:pt x="558" y="471"/>
                  </a:lnTo>
                  <a:lnTo>
                    <a:pt x="558" y="1083"/>
                  </a:lnTo>
                  <a:lnTo>
                    <a:pt x="0" y="1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任意多边形 29"/>
            <p:cNvSpPr/>
            <p:nvPr userDrawn="1"/>
          </p:nvSpPr>
          <p:spPr>
            <a:xfrm rot="16200000">
              <a:off x="14917" y="5278"/>
              <a:ext cx="8009" cy="556"/>
            </a:xfrm>
            <a:custGeom>
              <a:gdLst>
                <a:gd name="connsiteX0" fmla="*/ 547 w 8009"/>
                <a:gd name="connsiteY0" fmla="*/ 556 h 556"/>
                <a:gd name="connsiteX1" fmla="*/ 0 w 8009"/>
                <a:gd name="connsiteY1" fmla="*/ 2 h 556"/>
                <a:gd name="connsiteX2" fmla="*/ 7493 w 8009"/>
                <a:gd name="connsiteY2" fmla="*/ 0 h 556"/>
                <a:gd name="connsiteX3" fmla="*/ 8009 w 8009"/>
                <a:gd name="connsiteY3" fmla="*/ 551 h 556"/>
                <a:gd name="connsiteX4" fmla="*/ 547 w 8009"/>
                <a:gd name="connsiteY4" fmla="*/ 556 h 5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9" h="556">
                  <a:moveTo>
                    <a:pt x="547" y="556"/>
                  </a:moveTo>
                  <a:lnTo>
                    <a:pt x="0" y="2"/>
                  </a:lnTo>
                  <a:lnTo>
                    <a:pt x="7493" y="0"/>
                  </a:lnTo>
                  <a:lnTo>
                    <a:pt x="8009" y="551"/>
                  </a:lnTo>
                  <a:lnTo>
                    <a:pt x="547" y="55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emf" /><Relationship Id="rId3" Type="http://schemas.openxmlformats.org/officeDocument/2006/relationships/image" Target="../media/image7.emf" /><Relationship Id="rId4" Type="http://schemas.openxmlformats.org/officeDocument/2006/relationships/hyperlink" Target="&#30697;&#24418;&#23450;&#20041;.gsp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7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audio" Target="../media/media1.wav" /><Relationship Id="rId3" Type="http://schemas.openxmlformats.org/officeDocument/2006/relationships/image" Target="../media/image7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13.w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14.wmf" /><Relationship Id="rId7" Type="http://schemas.openxmlformats.org/officeDocument/2006/relationships/image" Target="../media/image15.png" /><Relationship Id="rId8" Type="http://schemas.openxmlformats.org/officeDocument/2006/relationships/vmlDrawing" Target="../drawings/vmlDrawing1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emf" /><Relationship Id="rId4" Type="http://schemas.openxmlformats.org/officeDocument/2006/relationships/hyperlink" Target="&#25945;&#26448;P60&#20570;&#19968;&#20570;.gsp" TargetMode="Ex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20.emf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21.wmf" /><Relationship Id="rId6" Type="http://schemas.openxmlformats.org/officeDocument/2006/relationships/oleObject" Target="../embeddings/oleObject4.bin" TargetMode="Internal" /><Relationship Id="rId7" Type="http://schemas.openxmlformats.org/officeDocument/2006/relationships/oleObject" Target="../embeddings/oleObject5.bin" TargetMode="Internal" /><Relationship Id="rId8" Type="http://schemas.openxmlformats.org/officeDocument/2006/relationships/vmlDrawing" Target="../drawings/vmlDrawing2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vmlDrawing" Target="../drawings/vmlDrawing3.vml" /><Relationship Id="rId2" Type="http://schemas.openxmlformats.org/officeDocument/2006/relationships/image" Target="../media/image19.png" /><Relationship Id="rId3" Type="http://schemas.openxmlformats.org/officeDocument/2006/relationships/image" Target="../media/image20.emf" /><Relationship Id="rId4" Type="http://schemas.openxmlformats.org/officeDocument/2006/relationships/oleObject" Target="../embeddings/oleObject6.bin" TargetMode="Internal" /><Relationship Id="rId5" Type="http://schemas.openxmlformats.org/officeDocument/2006/relationships/image" Target="../media/image22.wmf" /><Relationship Id="rId6" Type="http://schemas.openxmlformats.org/officeDocument/2006/relationships/oleObject" Target="../embeddings/oleObject7.bin" TargetMode="Internal" /><Relationship Id="rId7" Type="http://schemas.openxmlformats.org/officeDocument/2006/relationships/image" Target="../media/image23.wmf" /><Relationship Id="rId8" Type="http://schemas.openxmlformats.org/officeDocument/2006/relationships/oleObject" Target="../embeddings/oleObject8.bin" TargetMode="Internal" /><Relationship Id="rId9" Type="http://schemas.openxmlformats.org/officeDocument/2006/relationships/oleObject" Target="../embeddings/oleObject9.bin" TargetMode="In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oleObject" Target="../embeddings/oleObject10.bin" TargetMode="Internal" /><Relationship Id="rId4" Type="http://schemas.openxmlformats.org/officeDocument/2006/relationships/image" Target="../media/image25.wmf" /><Relationship Id="rId5" Type="http://schemas.openxmlformats.org/officeDocument/2006/relationships/oleObject" Target="../embeddings/oleObject11.bin" TargetMode="Internal" /><Relationship Id="rId6" Type="http://schemas.openxmlformats.org/officeDocument/2006/relationships/vmlDrawing" Target="../drawings/vmlDrawing4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Relationship Id="rId3" Type="http://schemas.openxmlformats.org/officeDocument/2006/relationships/oleObject" Target="../embeddings/oleObject12.bin" TargetMode="Internal" /><Relationship Id="rId4" Type="http://schemas.openxmlformats.org/officeDocument/2006/relationships/image" Target="../media/image28.wmf" /><Relationship Id="rId5" Type="http://schemas.openxmlformats.org/officeDocument/2006/relationships/vmlDrawing" Target="../drawings/vmlDrawing5.v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1303338" y="2176463"/>
            <a:ext cx="6537325" cy="900113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矩形的性质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88" y="42863"/>
            <a:ext cx="2160588" cy="36830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湘教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·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八年级下册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图片 1"/>
          <p:cNvPicPr>
            <a:picLocks noChangeAspect="1"/>
          </p:cNvPicPr>
          <p:nvPr/>
        </p:nvPicPr>
        <p:blipFill>
          <a:blip r:embed="rId2"/>
          <a:srcRect l="15620" t="31876" r="14226" b="30597"/>
          <a:stretch>
            <a:fillRect/>
          </a:stretch>
        </p:blipFill>
        <p:spPr>
          <a:xfrm>
            <a:off x="-252412" y="-231775"/>
            <a:ext cx="2682875" cy="1435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文本框 23"/>
          <p:cNvSpPr txBox="1"/>
          <p:nvPr/>
        </p:nvSpPr>
        <p:spPr>
          <a:xfrm>
            <a:off x="77333" y="193629"/>
            <a:ext cx="2023076" cy="58477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新课导入</a:t>
            </a:r>
            <a:endParaRPr kumimoji="0" lang="zh-CN" altLang="en-US" sz="3200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2000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650" y="1131888"/>
            <a:ext cx="7488238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indent="304800">
              <a:lnSpc>
                <a:spcPct val="150000"/>
              </a:lnSpc>
            </a:pPr>
            <a:r>
              <a:rPr lang="zh-CN" altLang="en-US" sz="2400" b="1">
                <a:latin typeface="Times New Roman" pitchFamily="18" charset="0"/>
                <a:ea typeface="宋体" pitchFamily="2" charset="-122"/>
              </a:rPr>
              <a:t>    在小学，我们初步认识了长方形，你能举出日常生活中有关长方形的例子吗？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/>
          <a:srcRect l="8440" t="5656" r="8585" b="10551"/>
          <a:stretch>
            <a:fillRect/>
          </a:stretch>
        </p:blipFill>
        <p:spPr>
          <a:xfrm>
            <a:off x="1835150" y="2566988"/>
            <a:ext cx="2209800" cy="1668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338" y="2566988"/>
            <a:ext cx="2203450" cy="16716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文本框 3"/>
          <p:cNvSpPr txBox="1"/>
          <p:nvPr/>
        </p:nvSpPr>
        <p:spPr>
          <a:xfrm>
            <a:off x="1258888" y="771525"/>
            <a:ext cx="6408737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indent="304800"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宋体" pitchFamily="2" charset="-122"/>
              </a:rPr>
              <a:t>    </a:t>
            </a:r>
            <a:r>
              <a:rPr lang="zh-CN" altLang="zh-CN" sz="2400" b="1">
                <a:latin typeface="Times New Roman" pitchFamily="18" charset="0"/>
                <a:ea typeface="宋体" pitchFamily="2" charset="-122"/>
              </a:rPr>
              <a:t>观察图</a:t>
            </a:r>
            <a:r>
              <a:rPr lang="zh-CN" altLang="en-US" sz="2400" b="1">
                <a:latin typeface="Times New Roman" pitchFamily="18" charset="0"/>
                <a:ea typeface="宋体" pitchFamily="2" charset="-122"/>
              </a:rPr>
              <a:t>中</a:t>
            </a:r>
            <a:r>
              <a:rPr lang="zh-CN" altLang="zh-CN" sz="2400" b="1">
                <a:latin typeface="Times New Roman" pitchFamily="18" charset="0"/>
                <a:ea typeface="宋体" pitchFamily="2" charset="-122"/>
              </a:rPr>
              <a:t>的长方形，它是平行四边形吗？它有什么特点呢？</a:t>
            </a:r>
            <a:endParaRPr lang="zh-CN" altLang="en-US" sz="2400" b="1"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9459" name="Picture 7" descr="数学封面8-9_页面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563" y="2066925"/>
            <a:ext cx="1890712" cy="256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0" name="Picture 9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538" y="2139950"/>
            <a:ext cx="3275012" cy="2493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1025525"/>
            <a:ext cx="3451225" cy="193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911225"/>
            <a:ext cx="2813050" cy="2165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箭头: 右 5"/>
          <p:cNvSpPr/>
          <p:nvPr/>
        </p:nvSpPr>
        <p:spPr>
          <a:xfrm>
            <a:off x="4297363" y="1814513"/>
            <a:ext cx="863600" cy="35877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: 圆角 6">
            <a:hlinkClick r:id="rId4" action="ppaction://hlinkfile"/>
          </p:cNvPr>
          <p:cNvSpPr/>
          <p:nvPr/>
        </p:nvSpPr>
        <p:spPr>
          <a:xfrm>
            <a:off x="6084888" y="2973388"/>
            <a:ext cx="1512888" cy="576263"/>
          </a:xfrm>
          <a:prstGeom prst="roundRect">
            <a:avLst/>
          </a:prstGeom>
          <a:solidFill>
            <a:srgbClr val="FE97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点击打开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87438" y="4011613"/>
            <a:ext cx="6869113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7F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有一个角是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直角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7F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的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平行四边形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7F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是矩形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7F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.</a:t>
            </a: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srgbClr val="007FFF"/>
              </a:solidFill>
              <a:effectLst/>
              <a:uLnTx/>
              <a:uFillTx/>
              <a:latin typeface="+mj-lt"/>
              <a:ea typeface="黑体" pitchFamily="49" charset="-122"/>
              <a:cs typeface="+mn-cs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116013" y="3363913"/>
            <a:ext cx="2817813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7F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矩形的定义：</a:t>
            </a: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srgbClr val="007FFF"/>
              </a:solidFill>
              <a:effectLst/>
              <a:uLnTx/>
              <a:uFillTx/>
              <a:latin typeface="+mj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80"/>
                            </p:stCondLst>
                            <p:childTnLst>
                              <p:par>
                                <p:cTn id="17" presetID="27" presetClass="entr" presetSubtype="0" fill="hold" grpId="1" nodeType="afterEffect"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27088" y="1341438"/>
            <a:ext cx="5329238" cy="223837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        因为矩形是平行四边形，所以它具有平行四边形的所有性质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.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由于它有一个角为直角，它是否具有一般平行四边形不具有的一些性质呢？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黑体" pitchFamily="49" charset="-122"/>
              <a:cs typeface="+mn-cs"/>
            </a:endParaRPr>
          </a:p>
        </p:txBody>
      </p:sp>
      <p:grpSp>
        <p:nvGrpSpPr>
          <p:cNvPr id="21507" name="组合 38"/>
          <p:cNvGrpSpPr/>
          <p:nvPr/>
        </p:nvGrpSpPr>
        <p:grpSpPr>
          <a:xfrm>
            <a:off x="827088" y="555625"/>
            <a:ext cx="1709737" cy="604838"/>
            <a:chOff x="1219312" y="1947250"/>
            <a:chExt cx="1708571" cy="603793"/>
          </a:xfrm>
        </p:grpSpPr>
        <p:sp>
          <p:nvSpPr>
            <p:cNvPr id="4" name="矩形 3"/>
            <p:cNvSpPr/>
            <p:nvPr/>
          </p:nvSpPr>
          <p:spPr>
            <a:xfrm>
              <a:off x="1687305" y="1947250"/>
              <a:ext cx="1240578" cy="58477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4AEDA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思考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4AEDA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pic>
          <p:nvPicPr>
            <p:cNvPr id="21510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312" y="2008709"/>
              <a:ext cx="503375" cy="49989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6" name="直接连接符 5"/>
            <p:cNvCxnSpPr/>
            <p:nvPr/>
          </p:nvCxnSpPr>
          <p:spPr>
            <a:xfrm>
              <a:off x="1731724" y="2484483"/>
              <a:ext cx="870944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233589" y="2551043"/>
              <a:ext cx="1369079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50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1419225"/>
            <a:ext cx="2813050" cy="21637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20713" y="700088"/>
            <a:ext cx="3816350" cy="5762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楷体" panose="02010609060101010101" pitchFamily="49" charset="-122"/>
                <a:cs typeface="+mn-cs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矩形的性质</a:t>
            </a:r>
            <a:r>
              <a:rPr kumimoji="0" lang="en-US" altLang="zh-CN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:</a:t>
            </a:r>
            <a:endParaRPr kumimoji="0" lang="zh-CN" altLang="zh-CN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黑体" pitchFamily="49" charset="-122"/>
              <a:cs typeface="+mn-cs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20244" y="1491630"/>
            <a:ext cx="5247900" cy="1130246"/>
          </a:xfrm>
          <a:prstGeom prst="rect">
            <a:avLst/>
          </a:prstGeo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矩形的四个角都是直角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，对边相等，对角线互相平分</a:t>
            </a:r>
            <a:r>
              <a:rPr kumimoji="0" 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．</a:t>
            </a:r>
            <a:endParaRPr kumimoji="0" lang="zh-CN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黑体" pitchFamily="49" charset="-122"/>
              <a:cs typeface="+mn-cs"/>
            </a:endParaRPr>
          </a:p>
        </p:txBody>
      </p:sp>
      <p:pic>
        <p:nvPicPr>
          <p:cNvPr id="2253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1419225"/>
            <a:ext cx="2813050" cy="2163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20244" y="2931790"/>
            <a:ext cx="5247900" cy="1130246"/>
          </a:xfrm>
          <a:prstGeom prst="rect">
            <a:avLst/>
          </a:prstGeo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矩形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是中心对称图形，对角线的交点是它的对称中心</a:t>
            </a:r>
            <a:r>
              <a:rPr kumimoji="0" 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黑体" pitchFamily="49" charset="-122"/>
                <a:cs typeface="+mn-cs"/>
              </a:rPr>
              <a:t>．</a:t>
            </a:r>
            <a:endParaRPr kumimoji="0" lang="zh-CN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204788"/>
            <a:ext cx="6281738" cy="639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Rectangle 2" descr="小网格"/>
          <p:cNvSpPr/>
          <p:nvPr/>
        </p:nvSpPr>
        <p:spPr>
          <a:xfrm>
            <a:off x="611188" y="771525"/>
            <a:ext cx="7273925" cy="11303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       如图，四边形 </a:t>
            </a:r>
            <a:r>
              <a:rPr lang="en-US" altLang="zh-CN" sz="2400" b="1" i="1">
                <a:latin typeface="Times New Roman" pitchFamily="18" charset="0"/>
                <a:ea typeface="黑体" pitchFamily="49" charset="-122"/>
              </a:rPr>
              <a:t>ABCD </a:t>
            </a: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为矩形，那么对角线 </a:t>
            </a:r>
            <a:r>
              <a:rPr lang="en-US" altLang="zh-CN" sz="2400" b="1" i="1">
                <a:latin typeface="Times New Roman" pitchFamily="18" charset="0"/>
                <a:ea typeface="黑体" pitchFamily="49" charset="-122"/>
              </a:rPr>
              <a:t>AC</a:t>
            </a:r>
            <a:r>
              <a:rPr lang="en-US" altLang="zh-CN" sz="2400" b="1"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与 </a:t>
            </a:r>
            <a:r>
              <a:rPr lang="en-US" altLang="zh-CN" sz="2400" b="1" i="1">
                <a:latin typeface="Times New Roman" pitchFamily="18" charset="0"/>
                <a:ea typeface="黑体" pitchFamily="49" charset="-122"/>
              </a:rPr>
              <a:t>DB</a:t>
            </a:r>
            <a:r>
              <a:rPr lang="en-US" altLang="zh-CN" sz="2400" b="1"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相等吗？</a:t>
            </a: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531813" y="1779588"/>
            <a:ext cx="5472113" cy="16875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证明：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四边形 </a:t>
            </a:r>
            <a:r>
              <a:rPr kumimoji="0" lang="zh-CN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ABCD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是矩形，于是有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=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= 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DCB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= 90°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BC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CB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Text Box 17"/>
          <p:cNvSpPr txBox="1"/>
          <p:nvPr/>
        </p:nvSpPr>
        <p:spPr>
          <a:xfrm>
            <a:off x="531813" y="3394075"/>
            <a:ext cx="4464050" cy="576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∴△</a:t>
            </a:r>
            <a:r>
              <a:rPr lang="zh-CN" altLang="en-US" sz="2400" b="1" i="1">
                <a:solidFill>
                  <a:srgbClr val="FF3399"/>
                </a:solidFill>
                <a:latin typeface="Times New Roman" pitchFamily="18" charset="0"/>
              </a:rPr>
              <a:t>ABC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≌ △</a:t>
            </a:r>
            <a:r>
              <a:rPr lang="zh-CN" altLang="en-US" sz="2400" b="1" i="1">
                <a:solidFill>
                  <a:srgbClr val="FF3399"/>
                </a:solidFill>
                <a:latin typeface="Times New Roman" pitchFamily="18" charset="0"/>
              </a:rPr>
              <a:t>DCB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(SAS)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.</a:t>
            </a:r>
            <a:endParaRPr lang="zh-CN" altLang="en-US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sp>
        <p:nvSpPr>
          <p:cNvPr id="7" name="Text Box 18"/>
          <p:cNvSpPr txBox="1"/>
          <p:nvPr/>
        </p:nvSpPr>
        <p:spPr>
          <a:xfrm>
            <a:off x="531813" y="3895725"/>
            <a:ext cx="2887662" cy="576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zh-CN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zh-CN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zh-CN" altLang="zh-CN" sz="2400" b="1">
                <a:solidFill>
                  <a:srgbClr val="FF3399"/>
                </a:solidFill>
                <a:latin typeface="Times New Roman" pitchFamily="18" charset="0"/>
              </a:rPr>
              <a:t> =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DB.</a:t>
            </a:r>
            <a:endParaRPr lang="zh-CN" altLang="zh-CN" sz="2400" b="1" i="1">
              <a:solidFill>
                <a:srgbClr val="FF3399"/>
              </a:solidFill>
              <a:latin typeface="Times New Roman" pitchFamily="18" charset="0"/>
            </a:endParaRPr>
          </a:p>
        </p:txBody>
      </p:sp>
      <p:pic>
        <p:nvPicPr>
          <p:cNvPr id="23559" name="图片 9"/>
          <p:cNvPicPr>
            <a:picLocks noChangeAspect="1"/>
          </p:cNvPicPr>
          <p:nvPr/>
        </p:nvPicPr>
        <p:blipFill>
          <a:blip r:embed="rId3">
            <a:clrChange>
              <a:clrFrom>
                <a:srgbClr val="FEF4E8"/>
              </a:clrFrom>
              <a:clrTo>
                <a:srgbClr val="FEF4E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4525" y="1866900"/>
            <a:ext cx="3130550" cy="2027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975" y="4189413"/>
            <a:ext cx="4692650" cy="685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Text Box 3"/>
          <p:cNvSpPr txBox="1"/>
          <p:nvPr/>
        </p:nvSpPr>
        <p:spPr>
          <a:xfrm>
            <a:off x="911225" y="231775"/>
            <a:ext cx="6829425" cy="1044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       如图，矩形 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ABCD 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的两条对角线 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AC 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BD 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相交于点 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2200" b="1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AC =</a:t>
            </a:r>
            <a:r>
              <a:rPr lang="en-US" altLang="zh-CN" sz="2200" b="1">
                <a:latin typeface="Times New Roman" pitchFamily="18" charset="0"/>
                <a:ea typeface="黑体" pitchFamily="49" charset="-122"/>
              </a:rPr>
              <a:t> 4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2200" b="1">
                <a:latin typeface="Times New Roman" pitchFamily="18" charset="0"/>
                <a:ea typeface="黑体" pitchFamily="49" charset="-122"/>
              </a:rPr>
              <a:t>cm</a:t>
            </a:r>
            <a:r>
              <a:rPr lang="zh-CN" altLang="en-US" sz="2200" b="1">
                <a:latin typeface="Times New Roman" pitchFamily="18" charset="0"/>
                <a:ea typeface="黑体" pitchFamily="49" charset="-122"/>
              </a:rPr>
              <a:t>，</a:t>
            </a:r>
            <a:r>
              <a:rPr lang="zh-CN" altLang="en-US" sz="2200" b="1" i="1"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200" b="1">
                <a:latin typeface="Times New Roman" pitchFamily="18" charset="0"/>
                <a:ea typeface="黑体" pitchFamily="49" charset="-122"/>
              </a:rPr>
              <a:t>∠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AOB = </a:t>
            </a:r>
            <a:r>
              <a:rPr lang="en-US" altLang="zh-CN" sz="2200" b="1">
                <a:latin typeface="Times New Roman" pitchFamily="18" charset="0"/>
                <a:ea typeface="黑体" pitchFamily="49" charset="-122"/>
              </a:rPr>
              <a:t>60°.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200" b="1">
                <a:latin typeface="Times New Roman" pitchFamily="18" charset="0"/>
                <a:ea typeface="黑体" pitchFamily="49" charset="-122"/>
              </a:rPr>
              <a:t>求 </a:t>
            </a:r>
            <a:r>
              <a:rPr lang="en-US" altLang="zh-CN" sz="2200" b="1" i="1">
                <a:latin typeface="Times New Roman" pitchFamily="18" charset="0"/>
                <a:ea typeface="黑体" pitchFamily="49" charset="-122"/>
              </a:rPr>
              <a:t>BC </a:t>
            </a:r>
            <a:r>
              <a:rPr lang="zh-CN" altLang="en-US" sz="2200" b="1">
                <a:latin typeface="Times New Roman" pitchFamily="18" charset="0"/>
                <a:ea typeface="黑体" pitchFamily="49" charset="-122"/>
              </a:rPr>
              <a:t>的长</a:t>
            </a:r>
            <a:r>
              <a:rPr lang="en-US" altLang="zh-CN" sz="2200" b="1"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pic>
        <p:nvPicPr>
          <p:cNvPr id="2457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304800"/>
            <a:ext cx="1031875" cy="450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71550" y="2776538"/>
            <a:ext cx="3887788" cy="434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∴ △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AOB 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是等边三角形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971550" y="3163888"/>
            <a:ext cx="43211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∴ 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 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OA 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2 cm.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8" descr="小网格"/>
          <p:cNvSpPr>
            <a:spLocks noChangeArrowheads="1"/>
          </p:cNvSpPr>
          <p:nvPr/>
        </p:nvSpPr>
        <p:spPr bwMode="auto">
          <a:xfrm>
            <a:off x="971550" y="2355850"/>
            <a:ext cx="2460625" cy="4302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又∠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AOB = 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9" descr="小网格"/>
          <p:cNvSpPr>
            <a:spLocks noChangeArrowheads="1"/>
          </p:cNvSpPr>
          <p:nvPr/>
        </p:nvSpPr>
        <p:spPr bwMode="auto">
          <a:xfrm>
            <a:off x="971550" y="3546475"/>
            <a:ext cx="2582863" cy="431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∵ ∠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ABC = 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90°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1428750" y="4443413"/>
          <a:ext cx="53308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8750" y="4443413"/>
                        <a:ext cx="5330825" cy="477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971550" y="1314450"/>
            <a:ext cx="5105400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解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 ∵ 四边形</a:t>
            </a:r>
            <a:r>
              <a:rPr kumimoji="0" lang="zh-CN" altLang="en-US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ABCD 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是矩形，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17" name="Object 17"/>
          <p:cNvGraphicFramePr>
            <a:graphicFrameLocks noChangeAspect="1"/>
          </p:cNvGraphicFramePr>
          <p:nvPr/>
        </p:nvGraphicFramePr>
        <p:xfrm>
          <a:off x="1471613" y="1817688"/>
          <a:ext cx="2697162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1613" y="1817688"/>
                        <a:ext cx="2697162" cy="496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971550" y="1831975"/>
            <a:ext cx="857250" cy="4333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4" name="Rectangle 11" descr="小网格"/>
          <p:cNvSpPr>
            <a:spLocks noChangeArrowheads="1"/>
          </p:cNvSpPr>
          <p:nvPr/>
        </p:nvSpPr>
        <p:spPr bwMode="auto">
          <a:xfrm>
            <a:off x="971550" y="3929063"/>
            <a:ext cx="2676525" cy="431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 在 </a:t>
            </a:r>
            <a:r>
              <a:rPr kumimoji="0" lang="en-US" altLang="zh-CN" sz="2200" b="1" i="0" u="none" strike="noStrike" kern="1200" cap="none" spc="0" normalizeH="0" baseline="0" noProof="0" err="1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Rt△</a:t>
            </a:r>
            <a:r>
              <a:rPr kumimoji="0" lang="en-US" altLang="zh-CN" sz="2200" b="1" i="1" u="none" strike="noStrike" kern="1200" cap="none" spc="0" normalizeH="0" baseline="0" noProof="0" err="1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ABC</a:t>
            </a:r>
            <a:r>
              <a: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中，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4589" name="图片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3225" y="2008188"/>
            <a:ext cx="3062288" cy="1855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90" name="文本框 9"/>
          <p:cNvSpPr txBox="1"/>
          <p:nvPr/>
        </p:nvSpPr>
        <p:spPr>
          <a:xfrm flipH="1">
            <a:off x="7535863" y="917575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P59】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  <p:bldP spid="10" grpId="2"/>
      <p:bldP spid="11" grpId="3"/>
      <p:bldP spid="15" grpId="4"/>
      <p:bldP spid="18" grpId="5"/>
      <p:bldP spid="34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 Box 2"/>
          <p:cNvSpPr txBox="1"/>
          <p:nvPr/>
        </p:nvSpPr>
        <p:spPr>
          <a:xfrm>
            <a:off x="388938" y="933450"/>
            <a:ext cx="5767387" cy="27924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        在纸上画一个矩形 </a:t>
            </a:r>
            <a:r>
              <a:rPr lang="zh-CN" altLang="en-US" sz="2400" b="1" i="1">
                <a:latin typeface="Times New Roman" pitchFamily="18" charset="0"/>
                <a:ea typeface="黑体" pitchFamily="49" charset="-122"/>
              </a:rPr>
              <a:t>ABCD</a:t>
            </a: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，把它剪下来，怎样折叠能使矩形在折痕两旁的部分互相重合？满足这个要求的折叠方法有几种？由此猜测：矩形是轴对称图形吗？如果是，它有几条对称轴？你的猜测正确吗？</a:t>
            </a:r>
          </a:p>
        </p:txBody>
      </p:sp>
      <p:pic>
        <p:nvPicPr>
          <p:cNvPr id="2560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8" y="268288"/>
            <a:ext cx="6281737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525" y="1293813"/>
            <a:ext cx="2803525" cy="2185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: 圆角 8">
            <a:hlinkClick r:id="rId4" action="ppaction://hlinkfile"/>
          </p:cNvPr>
          <p:cNvSpPr/>
          <p:nvPr/>
        </p:nvSpPr>
        <p:spPr>
          <a:xfrm>
            <a:off x="6832600" y="3670300"/>
            <a:ext cx="1512888" cy="576263"/>
          </a:xfrm>
          <a:prstGeom prst="roundRect">
            <a:avLst/>
          </a:prstGeom>
          <a:solidFill>
            <a:srgbClr val="FE97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点击打开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Box 19"/>
          <p:cNvSpPr txBox="1"/>
          <p:nvPr/>
        </p:nvSpPr>
        <p:spPr>
          <a:xfrm>
            <a:off x="1835150" y="3795713"/>
            <a:ext cx="4465638" cy="1001712"/>
          </a:xfrm>
          <a:prstGeom prst="rect">
            <a:avLst/>
          </a:prstGeom>
          <a:solidFill>
            <a:srgbClr val="00B0F0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rPr>
              <a:t>阅读课本</a:t>
            </a:r>
            <a:r>
              <a:rPr lang="en-US" altLang="zh-CN" sz="24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rPr>
              <a:t>P60</a:t>
            </a:r>
            <a:r>
              <a:rPr lang="zh-CN" altLang="en-US" sz="24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rPr>
              <a:t>，进一步理解</a:t>
            </a:r>
            <a:endParaRPr lang="en-US" altLang="zh-CN" sz="2400" b="1">
              <a:solidFill>
                <a:schemeClr val="bg1"/>
              </a:solidFill>
              <a:latin typeface="Times New Roman" pitchFamily="18" charset="0"/>
              <a:ea typeface="黑体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rPr>
              <a:t>为什么矩形是轴对称图形</a:t>
            </a:r>
            <a:r>
              <a:rPr lang="en-US" altLang="zh-CN" sz="24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2400" b="1">
              <a:solidFill>
                <a:schemeClr val="bg1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8" y="268288"/>
            <a:ext cx="3592512" cy="2693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6"/>
          <p:cNvSpPr txBox="1"/>
          <p:nvPr/>
        </p:nvSpPr>
        <p:spPr>
          <a:xfrm>
            <a:off x="1258888" y="3363913"/>
            <a:ext cx="6324600" cy="1143000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rgbClr val="CCFFFF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500" b="1">
                <a:solidFill>
                  <a:srgbClr val="FF0000"/>
                </a:solidFill>
                <a:latin typeface="黑体" pitchFamily="49" charset="-122"/>
                <a:ea typeface="宋体" pitchFamily="2" charset="-122"/>
              </a:rPr>
              <a:t>    矩形是轴对称图形，过每一组对边中点的直线都是矩形的对称轴</a:t>
            </a:r>
            <a:r>
              <a:rPr lang="en-US" altLang="zh-CN" sz="2500" b="1">
                <a:solidFill>
                  <a:srgbClr val="FF0000"/>
                </a:solidFill>
                <a:latin typeface="Arial" pitchFamily="34" charset="0"/>
                <a:ea typeface="宋体" pitchFamily="2" charset="-122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979613" y="909638"/>
          <a:ext cx="5545136" cy="3822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3843"/>
                <a:gridCol w="1411071"/>
                <a:gridCol w="1080222"/>
              </a:tblGrid>
              <a:tr h="424744"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平行四边形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矩形</a:t>
                      </a:r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对边平行且相等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四条边都相等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对角相等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四个角都是直角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对角线互相平分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对角线互相垂直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对角线相等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  <a:tr h="4247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/>
                        <a:t>每条对角线平分一组对角</a:t>
                      </a:r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49" marR="91449" marT="45719" marB="45719" anchor="ctr"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508625" y="1328738"/>
            <a:ext cx="381000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27694" name="文本框 12"/>
          <p:cNvSpPr txBox="1"/>
          <p:nvPr/>
        </p:nvSpPr>
        <p:spPr>
          <a:xfrm>
            <a:off x="2843213" y="247650"/>
            <a:ext cx="39243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平行四边形和矩形对比</a:t>
            </a:r>
            <a:endParaRPr lang="zh-CN" altLang="en-US" sz="2800">
              <a:latin typeface="Times New Roman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81800" y="1328738"/>
            <a:ext cx="38258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508625" y="2163763"/>
            <a:ext cx="381000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781800" y="2163763"/>
            <a:ext cx="38258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781800" y="2586038"/>
            <a:ext cx="3825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508625" y="3041650"/>
            <a:ext cx="381000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781800" y="3060700"/>
            <a:ext cx="3825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781800" y="3887788"/>
            <a:ext cx="38258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1"/>
      <p:bldP spid="22" grpId="2"/>
      <p:bldP spid="24" grpId="3"/>
      <p:bldP spid="25" grpId="4"/>
      <p:bldP spid="28" grpId="5"/>
      <p:bldP spid="29" grpId="6"/>
      <p:bldP spid="31" grpId="7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2"/>
          <a:srcRect t="29288" b="37379"/>
          <a:stretch>
            <a:fillRect/>
          </a:stretch>
        </p:blipFill>
        <p:spPr>
          <a:xfrm>
            <a:off x="-334962" y="-187325"/>
            <a:ext cx="3505200" cy="116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55360" y="129776"/>
            <a:ext cx="2023076" cy="58477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练习</a:t>
            </a:r>
            <a:endParaRPr kumimoji="0" lang="zh-CN" altLang="en-US" sz="3200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5650" y="1995488"/>
            <a:ext cx="5056188" cy="936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解：如右图所示，在矩形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ABCD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中，</a:t>
            </a:r>
          </a:p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BD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=2cm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AOB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=60°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sp>
        <p:nvSpPr>
          <p:cNvPr id="28677" name="Text Box 2"/>
          <p:cNvSpPr txBox="1"/>
          <p:nvPr/>
        </p:nvSpPr>
        <p:spPr>
          <a:xfrm>
            <a:off x="611188" y="915988"/>
            <a:ext cx="7632700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457200" indent="-457200" eaLnBrk="1" hangingPunct="1">
              <a:lnSpc>
                <a:spcPct val="150000"/>
              </a:lnSpc>
              <a:buAutoNum type="arabicPeriod"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已知矩形的一条对角线的长度为 2 cm，两条对角线的一个夹角为 60°，求矩形的各边长.</a:t>
            </a:r>
          </a:p>
        </p:txBody>
      </p:sp>
      <p:sp>
        <p:nvSpPr>
          <p:cNvPr id="28678" name="文本框 9"/>
          <p:cNvSpPr txBox="1"/>
          <p:nvPr/>
        </p:nvSpPr>
        <p:spPr>
          <a:xfrm flipH="1">
            <a:off x="6130925" y="1631950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P60】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175" y="2211388"/>
            <a:ext cx="3211513" cy="1935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755650" y="2957513"/>
            <a:ext cx="5056188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AO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  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BO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  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BD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1784350" y="2884488"/>
          <a:ext cx="261938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4350" y="2884488"/>
                        <a:ext cx="261938" cy="677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3386138" y="2884488"/>
          <a:ext cx="261937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86138" y="2884488"/>
                        <a:ext cx="261937" cy="677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755650" y="3600450"/>
            <a:ext cx="5056188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AO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BO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   ×2=1(cm)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2400300" y="3522663"/>
          <a:ext cx="261938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7" progId="Equation.DSMT4">
                  <p:embed/>
                </p:oleObj>
              </mc:Choice>
              <mc:Fallback>
                <p:oleObj r:id="rId7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0300" y="3522663"/>
                        <a:ext cx="261938" cy="677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755650" y="4238625"/>
            <a:ext cx="5375275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AOB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是等边三角形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.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=1cm.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  <p:bldP spid="16" grpId="2"/>
      <p:bldP spid="18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图片 1"/>
          <p:cNvPicPr>
            <a:picLocks noChangeAspect="1"/>
          </p:cNvPicPr>
          <p:nvPr/>
        </p:nvPicPr>
        <p:blipFill>
          <a:blip r:embed="rId2"/>
          <a:srcRect t="29288" b="37379"/>
          <a:stretch>
            <a:fillRect/>
          </a:stretch>
        </p:blipFill>
        <p:spPr>
          <a:xfrm>
            <a:off x="-334962" y="-187325"/>
            <a:ext cx="3505200" cy="116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55360" y="129776"/>
            <a:ext cx="2023076" cy="58477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练习</a:t>
            </a:r>
            <a:endParaRPr kumimoji="0" lang="zh-CN" altLang="en-US" sz="3200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29700" name="Text Box 2"/>
          <p:cNvSpPr txBox="1"/>
          <p:nvPr/>
        </p:nvSpPr>
        <p:spPr>
          <a:xfrm>
            <a:off x="611188" y="915988"/>
            <a:ext cx="7632700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457200" indent="-457200" eaLnBrk="1" hangingPunct="1">
              <a:lnSpc>
                <a:spcPct val="150000"/>
              </a:lnSpc>
              <a:buAutoNum type="arabicPeriod"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已知矩形的一条对角线的长度为 2 cm，两条对角线的一个夹角为 60°，求矩形的各边长.</a:t>
            </a:r>
          </a:p>
        </p:txBody>
      </p:sp>
      <p:sp>
        <p:nvSpPr>
          <p:cNvPr id="29701" name="文本框 9"/>
          <p:cNvSpPr txBox="1"/>
          <p:nvPr/>
        </p:nvSpPr>
        <p:spPr>
          <a:xfrm flipH="1">
            <a:off x="6130925" y="1631950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P60】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970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175" y="2211388"/>
            <a:ext cx="3211513" cy="1935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611188" y="2046288"/>
            <a:ext cx="4537075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在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Rt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ABC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中，∠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=90°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188" y="2579688"/>
            <a:ext cx="453707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由勾股定理，得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611188" y="3111500"/>
          <a:ext cx="473392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8" y="3111500"/>
                        <a:ext cx="4733925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611188" y="3670300"/>
            <a:ext cx="496887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AD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     cm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=1cm.</a:t>
            </a: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2195513" y="3721100"/>
          <a:ext cx="4365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95513" y="3721100"/>
                        <a:ext cx="436562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609600" y="4227513"/>
            <a:ext cx="7923213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∴矩形的各边长分别为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1cm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    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cm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1cm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    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cm.</a:t>
            </a: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4565650" y="4305300"/>
          <a:ext cx="43656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5650" y="4305300"/>
                        <a:ext cx="436563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6516688" y="4305300"/>
          <a:ext cx="4365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9" progId="Equation.DSMT4">
                  <p:embed/>
                </p:oleObj>
              </mc:Choice>
              <mc:Fallback>
                <p:oleObj r:id="rId9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16688" y="4305300"/>
                        <a:ext cx="436562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16" grpId="2"/>
      <p:bldP spid="18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Rectangle 2" descr="小网格"/>
          <p:cNvSpPr/>
          <p:nvPr/>
        </p:nvSpPr>
        <p:spPr>
          <a:xfrm>
            <a:off x="684213" y="798513"/>
            <a:ext cx="8064500" cy="1128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2. 如图，四边形 </a:t>
            </a:r>
            <a:r>
              <a:rPr lang="zh-CN" altLang="en-US" sz="2400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为矩形，试利用矩形的性质说明：  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直角三角形 </a:t>
            </a:r>
            <a:r>
              <a:rPr lang="zh-CN" altLang="en-US" sz="2400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ABC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斜边 </a:t>
            </a:r>
            <a:r>
              <a:rPr lang="zh-CN" altLang="en-US" sz="2400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上的中线 </a:t>
            </a:r>
            <a:r>
              <a:rPr lang="zh-CN" altLang="en-US" sz="2400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BO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等于斜边的一半.</a:t>
            </a:r>
          </a:p>
        </p:txBody>
      </p:sp>
      <p:pic>
        <p:nvPicPr>
          <p:cNvPr id="3072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1998663"/>
            <a:ext cx="3136900" cy="1998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900113" y="2171700"/>
            <a:ext cx="4319587" cy="182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解：∵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BD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是矩形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ABCD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的对角线，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BD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=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BO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=   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BD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=   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090738" y="3457575"/>
          <a:ext cx="22701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0738" y="3457575"/>
                        <a:ext cx="227012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059113" y="3457575"/>
          <a:ext cx="228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59113" y="3457575"/>
                        <a:ext cx="228600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文本框 9"/>
          <p:cNvSpPr txBox="1"/>
          <p:nvPr/>
        </p:nvSpPr>
        <p:spPr>
          <a:xfrm flipH="1">
            <a:off x="827088" y="1828800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P60】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0113" y="4098925"/>
            <a:ext cx="792162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即直角三角形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ABC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斜边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上的中线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BO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等于斜边的一半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363" y="3076575"/>
            <a:ext cx="2363787" cy="1738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7" name="图片 1"/>
          <p:cNvPicPr>
            <a:picLocks noChangeAspect="1"/>
          </p:cNvPicPr>
          <p:nvPr/>
        </p:nvPicPr>
        <p:blipFill>
          <a:blip r:embed="rId3"/>
          <a:srcRect l="15620" t="31876" r="14226" b="30597"/>
          <a:stretch>
            <a:fillRect/>
          </a:stretch>
        </p:blipFill>
        <p:spPr>
          <a:xfrm>
            <a:off x="-252412" y="-231775"/>
            <a:ext cx="2682875" cy="1435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7333" y="193629"/>
            <a:ext cx="2023076" cy="58477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随堂练习</a:t>
            </a:r>
            <a:endParaRPr kumimoji="0" lang="zh-CN" altLang="en-US" sz="3200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2000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31749" name="文本框 9"/>
          <p:cNvSpPr txBox="1"/>
          <p:nvPr/>
        </p:nvSpPr>
        <p:spPr>
          <a:xfrm flipH="1">
            <a:off x="2339975" y="504825"/>
            <a:ext cx="2366963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P63】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1750" name="文本框 14"/>
          <p:cNvSpPr txBox="1"/>
          <p:nvPr/>
        </p:nvSpPr>
        <p:spPr>
          <a:xfrm>
            <a:off x="611188" y="938213"/>
            <a:ext cx="7885112" cy="1128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1.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如图，在矩形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ABCD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中，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E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是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上一点，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是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AD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上一点，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EF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FC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，且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EF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=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FC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DF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= 4 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，求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AE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的长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文本框 6"/>
          <p:cNvSpPr txBox="1"/>
          <p:nvPr/>
        </p:nvSpPr>
        <p:spPr>
          <a:xfrm>
            <a:off x="688975" y="2011363"/>
            <a:ext cx="6619875" cy="2792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解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: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∵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EF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⊥</a:t>
            </a:r>
            <a:r>
              <a:rPr lang="zh-CN" altLang="en-US" sz="2400" b="1" i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FC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，∴ 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AFE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+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DFC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=90°.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又∠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DCF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+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DFC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=90°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 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DCF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=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 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AFE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．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又∠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∠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=90°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EF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FC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Rt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FAE 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≌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Rt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CDF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．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DF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4 cm.</a:t>
            </a:r>
            <a:endParaRPr lang="zh-CN" altLang="en-US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文本框 1"/>
          <p:cNvSpPr txBox="1"/>
          <p:nvPr/>
        </p:nvSpPr>
        <p:spPr>
          <a:xfrm>
            <a:off x="684213" y="339725"/>
            <a:ext cx="6551612" cy="168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2.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如图，在矩形</a:t>
            </a:r>
            <a:r>
              <a:rPr lang="zh-CN" altLang="en-US" sz="2400" b="1" i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ABCD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中，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 ＝ 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3 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 ＝ 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4 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，过对角线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BD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 的中点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O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作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BD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的垂线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EF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，分别交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AD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BC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于点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E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， 求 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</a:rPr>
              <a:t>AE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</a:rPr>
              <a:t>的长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zh-CN" altLang="en-US" sz="2400" b="1" baseline="30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2771" name="文本框 9"/>
          <p:cNvSpPr txBox="1"/>
          <p:nvPr/>
        </p:nvSpPr>
        <p:spPr>
          <a:xfrm flipH="1">
            <a:off x="6948488" y="1628775"/>
            <a:ext cx="1655762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P64】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277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563" y="2427288"/>
            <a:ext cx="2101850" cy="1725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6"/>
          <p:cNvSpPr txBox="1"/>
          <p:nvPr/>
        </p:nvSpPr>
        <p:spPr>
          <a:xfrm>
            <a:off x="611188" y="2011363"/>
            <a:ext cx="6619875" cy="2792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解：连接 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BE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，易得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Rt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EOB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≌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Rt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EOD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BE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DE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在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Rt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△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AEB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中，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AB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+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BE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DE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3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+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=(4-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)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，∴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9+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=16-8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+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</a:t>
            </a:r>
            <a:r>
              <a:rPr lang="en-US" altLang="zh-CN" sz="2400" b="1" baseline="30000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  <a:endParaRPr lang="en-US" altLang="zh-CN" sz="2400" b="1">
              <a:solidFill>
                <a:srgbClr val="FF3399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en-US" altLang="zh-CN" sz="2400" b="1" i="1">
                <a:solidFill>
                  <a:srgbClr val="FF3399"/>
                </a:solidFill>
                <a:latin typeface="Times New Roman" pitchFamily="18" charset="0"/>
              </a:rPr>
              <a:t>AE </a:t>
            </a:r>
            <a:r>
              <a:rPr lang="en-US" altLang="zh-CN" sz="2400" b="1">
                <a:solidFill>
                  <a:srgbClr val="FF3399"/>
                </a:solidFill>
                <a:latin typeface="Times New Roman" pitchFamily="18" charset="0"/>
              </a:rPr>
              <a:t>=     cm.</a:t>
            </a:r>
            <a:endParaRPr lang="zh-CN" altLang="en-US" sz="2400" b="1">
              <a:solidFill>
                <a:srgbClr val="FF3399"/>
              </a:solidFill>
              <a:latin typeface="Times New Roman" pitchFamily="18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763713" y="4271963"/>
          <a:ext cx="227012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3713" y="4271963"/>
                        <a:ext cx="227012" cy="577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/>
          <p:nvPr/>
        </p:nvCxnSpPr>
        <p:spPr>
          <a:xfrm flipV="1">
            <a:off x="6924675" y="2708275"/>
            <a:ext cx="330200" cy="117792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resentationFormat>On-screen Show (16:9)</PresentationFormat>
  <Paragraphs>78</Paragraphs>
  <Slides>16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7">
      <vt:lpstr>2_Office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天天向上</cp:lastModifiedBy>
  <cp:revision>141</cp:revision>
  <dcterms:created xsi:type="dcterms:W3CDTF">2017-03-17T02:28:00Z</dcterms:created>
  <dcterms:modified xsi:type="dcterms:W3CDTF">2023-02-02T03:05:13Z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01D227E7DFD34B5692CBD01ED1FB8F91</vt:lpwstr>
  </property>
  <property fmtid="{D5CDD505-2E9C-101B-9397-08002B2CF9AE}" pid="3" name="KSOProductBuildVer">
    <vt:lpwstr>2052-11.1.0.11365</vt:lpwstr>
  </property>
</Properties>
</file>