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462" r:id="rId1"/>
    <p:sldMasterId id="2147487499" r:id="rId2"/>
  </p:sldMasterIdLst>
  <p:notesMasterIdLst>
    <p:notesMasterId r:id="rId3"/>
  </p:notesMasterIdLst>
  <p:sldIdLst>
    <p:sldId id="1952" r:id="rId4"/>
    <p:sldId id="1955" r:id="rId5"/>
    <p:sldId id="1958" r:id="rId6"/>
    <p:sldId id="1961" r:id="rId7"/>
    <p:sldId id="1964" r:id="rId8"/>
    <p:sldId id="1967" r:id="rId9"/>
    <p:sldId id="1970" r:id="rId10"/>
    <p:sldId id="1973" r:id="rId11"/>
    <p:sldId id="1976" r:id="rId12"/>
    <p:sldId id="1979" r:id="rId13"/>
    <p:sldId id="1982" r:id="rId14"/>
    <p:sldId id="1985" r:id="rId15"/>
    <p:sldId id="1988" r:id="rId16"/>
    <p:sldId id="1991" r:id="rId17"/>
    <p:sldId id="1994" r:id="rId18"/>
    <p:sldId id="1997" r:id="rId19"/>
    <p:sldId id="2000" r:id="rId20"/>
    <p:sldId id="2003" r:id="rId21"/>
    <p:sldId id="2006" r:id="rId22"/>
    <p:sldId id="2009" r:id="rId23"/>
    <p:sldId id="2012" r:id="rId24"/>
    <p:sldId id="2015" r:id="rId25"/>
    <p:sldId id="2018" r:id="rId26"/>
    <p:sldId id="2021"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463" r:id="rId1"/>
    <p:sldLayoutId id="2147487464" r:id="rId2"/>
    <p:sldLayoutId id="2147487465" r:id="rId3"/>
    <p:sldLayoutId id="2147487466" r:id="rId4"/>
    <p:sldLayoutId id="2147487467" r:id="rId5"/>
    <p:sldLayoutId id="2147487468" r:id="rId6"/>
    <p:sldLayoutId id="2147487469" r:id="rId7"/>
    <p:sldLayoutId id="2147487470" r:id="rId8"/>
    <p:sldLayoutId id="2147487471" r:id="rId9"/>
    <p:sldLayoutId id="2147487472" r:id="rId10"/>
    <p:sldLayoutId id="214748747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7500" r:id="rId1"/>
    <p:sldLayoutId id="2147487501" r:id="rId2"/>
    <p:sldLayoutId id="2147487502" r:id="rId3"/>
    <p:sldLayoutId id="2147487503" r:id="rId4"/>
    <p:sldLayoutId id="2147487504" r:id="rId5"/>
    <p:sldLayoutId id="2147487505" r:id="rId6"/>
    <p:sldLayoutId id="2147487506" r:id="rId7"/>
    <p:sldLayoutId id="2147487507" r:id="rId8"/>
    <p:sldLayoutId id="2147487508" r:id="rId9"/>
    <p:sldLayoutId id="2147487509" r:id="rId10"/>
    <p:sldLayoutId id="2147487510"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学校双减培养学生核心素养的有效途径</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双减政策背景下的学校教育</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核心素养的概念和重要性</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学校双减培养学生核心素养的途径</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学校双减培养学生核心素养的实践案例</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学校双减培养学生核心素养的成效与展望</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结论与建议</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fontScale="90000"/>
          </a:bodyPr>
          <a:p>
            <a:r>
              <a:rPr altLang="en-US" lang="zh-CN"/>
              <a:t>双减政策背景下的学校教育</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双减政策的出台和意义</a:t>
            </a:r>
            <a:endParaRPr altLang="en-US" lang="zh-CN"/>
          </a:p>
        </p:txBody>
      </p:sp>
      <p:sp>
        <p:nvSpPr>
          <p:cNvPr id="104890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0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06"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出台背景：减轻学生课业负担，促进教育公平和质量提升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0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主要内容：限制课外辅导，规范考试和招生制度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1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意义：促进学生全面发展，培养核心素养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2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24"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影响：对学校、教师和家长的教育观念产生深远影响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2"/>
          <p:cNvSpPr>
            <a:spLocks noGrp="1"/>
          </p:cNvSpPr>
          <p:nvPr>
            <p:ph type="title" idx="1"/>
          </p:nvPr>
        </p:nvSpPr>
        <p:spPr/>
        <p:txBody>
          <a:bodyPr/>
          <a:p>
            <a:r>
              <a:rPr altLang="en-US" lang="zh-CN"/>
              <a:t>学校在双减政策下的挑战与机遇</a:t>
            </a:r>
            <a:endParaRPr altLang="en-US" lang="zh-CN"/>
          </a:p>
        </p:txBody>
      </p:sp>
      <p:sp>
        <p:nvSpPr>
          <p:cNvPr id="104896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机遇：促进学生全面发展，提高核心素养</a:t>
            </a:r>
            <a:endParaRPr altLang="zh-CN" dirty="0" lang="en-US">
              <a:solidFill>
                <a:schemeClr val="dk1">
                  <a:lumMod val="80000"/>
                  <a:lumOff val="20000"/>
                </a:schemeClr>
              </a:solidFill>
              <a:latin typeface="+mn-ea"/>
              <a:sym typeface="+mn-ea"/>
            </a:endParaRPr>
          </a:p>
        </p:txBody>
      </p:sp>
      <p:sp>
        <p:nvSpPr>
          <p:cNvPr id="104897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挑战：减少作业量和考试频率，可能导致教学质量下降</a:t>
            </a:r>
            <a:endParaRPr altLang="en-US" dirty="0" lang="zh-CN">
              <a:solidFill>
                <a:schemeClr val="dk1">
                  <a:lumMod val="80000"/>
                  <a:lumOff val="20000"/>
                </a:schemeClr>
              </a:solidFill>
              <a:latin typeface="+mn-ea"/>
              <a:sym typeface="+mn-ea"/>
            </a:endParaRPr>
          </a:p>
        </p:txBody>
      </p:sp>
      <p:sp>
        <p:nvSpPr>
          <p:cNvPr id="104898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挑战：课外辅导班减少，需要学校承担更多教育责任</a:t>
            </a:r>
            <a:endParaRPr altLang="en-US" dirty="0" lang="zh-CN">
              <a:solidFill>
                <a:schemeClr val="dk1">
                  <a:lumMod val="80000"/>
                  <a:lumOff val="20000"/>
                </a:schemeClr>
              </a:solidFill>
              <a:latin typeface="+mn-ea"/>
              <a:sym typeface="+mn-ea"/>
            </a:endParaRPr>
          </a:p>
        </p:txBody>
      </p:sp>
      <p:sp>
        <p:nvSpPr>
          <p:cNvPr id="104899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机遇：减轻学生和家长负担，促进教育公平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89" name=""/>
        <p:cNvGrpSpPr/>
        <p:nvPr/>
      </p:nvGrpSpPr>
      <p:grpSpPr>
        <a:xfrm>
          <a:off x="0" y="0"/>
          <a:ext cx="0" cy="0"/>
          <a:chOff x="0" y="0"/>
          <a:chExt cx="0" cy="0"/>
        </a:xfrm>
      </p:grpSpPr>
      <p:sp>
        <p:nvSpPr>
          <p:cNvPr id="1049036" name="文本占位符 4"/>
          <p:cNvSpPr>
            <a:spLocks noGrp="1"/>
          </p:cNvSpPr>
          <p:nvPr>
            <p:ph type="body" idx="2"/>
            <p:custDataLst>
              <p:tags r:id="rId1"/>
            </p:custDataLst>
          </p:nvPr>
        </p:nvSpPr>
        <p:spPr/>
        <p:txBody>
          <a:bodyPr/>
          <a:p>
            <a:r>
              <a:rPr altLang="en-US" lang="zh-CN"/>
              <a:t>Part Two</a:t>
            </a:r>
            <a:endParaRPr altLang="en-US" lang="zh-CN"/>
          </a:p>
        </p:txBody>
      </p:sp>
      <p:sp>
        <p:nvSpPr>
          <p:cNvPr id="1049038" name="标题 5"/>
          <p:cNvSpPr>
            <a:spLocks noGrp="1"/>
          </p:cNvSpPr>
          <p:nvPr>
            <p:ph type="title" idx="1"/>
            <p:custDataLst>
              <p:tags r:id="rId2"/>
            </p:custDataLst>
          </p:nvPr>
        </p:nvSpPr>
        <p:spPr/>
        <p:txBody>
          <a:bodyPr>
            <a:normAutofit fontScale="90000"/>
          </a:bodyPr>
          <a:p>
            <a:r>
              <a:rPr altLang="en-US" lang="zh-CN"/>
              <a:t>核心素养的概念和重要性</a:t>
            </a:r>
            <a:endParaRPr altLang="en-US" lang="zh-CN"/>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4" name="标题 2"/>
          <p:cNvSpPr>
            <a:spLocks noGrp="1"/>
          </p:cNvSpPr>
          <p:nvPr>
            <p:ph type="title" idx="1"/>
          </p:nvPr>
        </p:nvSpPr>
        <p:spPr/>
        <p:txBody>
          <a:bodyPr/>
          <a:p>
            <a:r>
              <a:rPr altLang="en-US" lang="zh-CN"/>
              <a:t>核心素养的定义和内涵</a:t>
            </a:r>
            <a:endParaRPr altLang="en-US" lang="zh-CN"/>
          </a:p>
        </p:txBody>
      </p:sp>
      <p:sp>
        <p:nvSpPr>
          <p:cNvPr id="104907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核心素养包括知识、技能、情感、态度、价值观等多个方面，需要学生在学习过程中全面发展和提高。</a:t>
            </a:r>
            <a:endParaRPr altLang="en-US" dirty="0" sz="2400" lang="zh-CN">
              <a:latin typeface="+mn-ea"/>
              <a:ea typeface="+mn-ea"/>
            </a:endParaRPr>
          </a:p>
        </p:txBody>
      </p:sp>
      <p:sp>
        <p:nvSpPr>
          <p:cNvPr id="104909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学校应该注重培养学生的核心素养，通过多种途径和方法，如课程设置、教学改革、实践活动等，促进学生全面发展。</a:t>
            </a:r>
            <a:endParaRPr altLang="en-US" dirty="0" sz="2400" lang="zh-CN">
              <a:latin typeface="+mn-ea"/>
              <a:ea typeface="+mn-ea"/>
            </a:endParaRPr>
          </a:p>
        </p:txBody>
      </p:sp>
      <p:sp>
        <p:nvSpPr>
          <p:cNvPr id="104909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核心素养是指学生在接受教育过程中，逐步形成的适应个人终身发展和社会发展需要的必备品格和关键能力。</a:t>
            </a:r>
            <a:endParaRPr altLang="en-US" dirty="0" sz="2400" lang="zh-CN">
              <a:latin typeface="+mn-ea"/>
              <a:ea typeface="+mn-ea"/>
            </a:endParaRPr>
          </a:p>
        </p:txBody>
      </p:sp>
      <p:sp>
        <p:nvSpPr>
          <p:cNvPr id="104909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核心素养的重要性在于它能够帮助学生适应未来的社会发展，提高个人综合素质，实现自我价值和终身发展。</a:t>
            </a:r>
            <a:endParaRPr altLang="en-US" dirty="0" sz="24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8" name="标题 2"/>
          <p:cNvSpPr>
            <a:spLocks noGrp="1"/>
          </p:cNvSpPr>
          <p:nvPr>
            <p:ph type="title" idx="1"/>
          </p:nvPr>
        </p:nvSpPr>
        <p:spPr/>
        <p:txBody>
          <a:bodyPr/>
          <a:p>
            <a:r>
              <a:rPr altLang="en-US" lang="zh-CN"/>
              <a:t>核心素养在教育中的地位和作用</a:t>
            </a:r>
            <a:endParaRPr altLang="en-US" lang="zh-CN"/>
          </a:p>
        </p:txBody>
      </p:sp>
      <p:sp>
        <p:nvSpPr>
          <p:cNvPr id="104914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4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核心素养的培养有助于学生全面发展，提升综合素质，为未来的职业生涯奠定基础。</a:t>
            </a:r>
            <a:endParaRPr altLang="en-US" dirty="0" sz="2400" lang="zh-CN">
              <a:latin typeface="+mn-ea"/>
              <a:ea typeface="+mn-ea"/>
            </a:endParaRPr>
          </a:p>
        </p:txBody>
      </p:sp>
      <p:sp>
        <p:nvSpPr>
          <p:cNvPr id="104915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学校应注重核心素养的培养，通过课程设置、教学方式、评价方式等多方面进行改革，以有效途径落实双减政策。</a:t>
            </a:r>
            <a:endParaRPr altLang="en-US" dirty="0" sz="2400" lang="zh-CN">
              <a:latin typeface="+mn-ea"/>
              <a:ea typeface="+mn-ea"/>
            </a:endParaRPr>
          </a:p>
        </p:txBody>
      </p:sp>
      <p:sp>
        <p:nvSpPr>
          <p:cNvPr id="104916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核心素养是教育改革的核心概念，旨在培养学生的必备品格和关键能力。</a:t>
            </a:r>
            <a:endParaRPr altLang="en-US" dirty="0" sz="2400" lang="zh-CN">
              <a:latin typeface="+mn-ea"/>
              <a:ea typeface="+mn-ea"/>
            </a:endParaRPr>
          </a:p>
        </p:txBody>
      </p:sp>
      <p:sp>
        <p:nvSpPr>
          <p:cNvPr id="104916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核心素养的重要性在于帮助学生适应未来社会的发展变化，提高个人竞争力。</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13" name=""/>
        <p:cNvGrpSpPr/>
        <p:nvPr/>
      </p:nvGrpSpPr>
      <p:grpSpPr>
        <a:xfrm>
          <a:off x="0" y="0"/>
          <a:ext cx="0" cy="0"/>
          <a:chOff x="0" y="0"/>
          <a:chExt cx="0" cy="0"/>
        </a:xfrm>
      </p:grpSpPr>
      <p:sp>
        <p:nvSpPr>
          <p:cNvPr id="1049202"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204" name="标题 5"/>
          <p:cNvSpPr>
            <a:spLocks noGrp="1"/>
          </p:cNvSpPr>
          <p:nvPr>
            <p:ph type="title" idx="1"/>
            <p:custDataLst>
              <p:tags r:id="rId2"/>
            </p:custDataLst>
          </p:nvPr>
        </p:nvSpPr>
        <p:spPr/>
        <p:txBody>
          <a:bodyPr>
            <a:normAutofit fontScale="90000"/>
          </a:bodyPr>
          <a:p>
            <a:r>
              <a:rPr altLang="en-US" lang="zh-CN"/>
              <a:t>学校双减培养学生核心素养的途径</a:t>
            </a:r>
            <a:endParaRPr altLang="en-US" lang="zh-CN"/>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0" name="标题 2"/>
          <p:cNvSpPr>
            <a:spLocks noGrp="1"/>
          </p:cNvSpPr>
          <p:nvPr>
            <p:ph type="title" idx="1"/>
          </p:nvPr>
        </p:nvSpPr>
        <p:spPr/>
        <p:txBody>
          <a:bodyPr/>
          <a:p>
            <a:r>
              <a:rPr altLang="en-US" lang="zh-CN"/>
              <a:t>优化课程设置，强化素质教育</a:t>
            </a:r>
            <a:endParaRPr altLang="en-US" lang="zh-CN"/>
          </a:p>
        </p:txBody>
      </p:sp>
      <p:sp>
        <p:nvSpPr>
          <p:cNvPr id="1049242"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优化课程设置：根据学生需求和兴趣，调整课程结构和内容，注重培养学生的创新能力和实践能力。</a:t>
            </a:r>
            <a:endParaRPr altLang="en-US" dirty="0" sz="1200" lang="zh-CN" spc="150">
              <a:solidFill>
                <a:schemeClr val="tx1">
                  <a:lumMod val="65000"/>
                  <a:lumOff val="35000"/>
                </a:schemeClr>
              </a:solidFill>
              <a:latin typeface="+mn-ea"/>
              <a:sym typeface="+mn-ea"/>
            </a:endParaRPr>
          </a:p>
        </p:txBody>
      </p:sp>
      <p:sp>
        <p:nvSpPr>
          <p:cNvPr id="1049244"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46"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强化素质教育：注重学生的全面发展，加强德育、体育、美育等方面的教育，提高学生的综合素质。</a:t>
            </a:r>
            <a:endParaRPr altLang="en-US" dirty="0" sz="1200" lang="zh-CN" spc="150">
              <a:solidFill>
                <a:schemeClr val="tx1">
                  <a:lumMod val="65000"/>
                  <a:lumOff val="35000"/>
                </a:schemeClr>
              </a:solidFill>
              <a:latin typeface="+mn-ea"/>
              <a:sym typeface="+mn-ea"/>
            </a:endParaRPr>
          </a:p>
        </p:txBody>
      </p:sp>
      <p:sp>
        <p:nvSpPr>
          <p:cNvPr id="1049248"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50"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创新教学方式：采用探究式、合作式等教学方式，引导学生自主学习、合作学习，培养学生的合作精神和创新能力。</a:t>
            </a:r>
            <a:endParaRPr altLang="en-US" dirty="0" sz="1200" lang="zh-CN" spc="150">
              <a:solidFill>
                <a:schemeClr val="tx1">
                  <a:lumMod val="65000"/>
                  <a:lumOff val="35000"/>
                </a:schemeClr>
              </a:solidFill>
              <a:latin typeface="+mn-ea"/>
              <a:sym typeface="+mn-ea"/>
            </a:endParaRPr>
          </a:p>
        </p:txBody>
      </p:sp>
      <p:sp>
        <p:nvSpPr>
          <p:cNvPr id="1049252"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254"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完善评价体系：建立多元评价体系，注重过程评价和表现评价，鼓励学生发挥自己的特长和优势。</a:t>
            </a:r>
            <a:endParaRPr altLang="en-US" dirty="0" sz="1200" lang="zh-CN" spc="150">
              <a:solidFill>
                <a:schemeClr val="tx1">
                  <a:lumMod val="65000"/>
                  <a:lumOff val="35000"/>
                </a:schemeClr>
              </a:solidFill>
              <a:latin typeface="+mn-ea"/>
              <a:sym typeface="+mn-ea"/>
            </a:endParaRPr>
          </a:p>
        </p:txBody>
      </p:sp>
      <p:sp>
        <p:nvSpPr>
          <p:cNvPr id="1049256"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6" name="标题 2"/>
          <p:cNvSpPr>
            <a:spLocks noGrp="1"/>
          </p:cNvSpPr>
          <p:nvPr>
            <p:ph type="title" idx="1"/>
          </p:nvPr>
        </p:nvSpPr>
        <p:spPr/>
        <p:txBody>
          <a:bodyPr/>
          <a:p>
            <a:r>
              <a:rPr altLang="en-US" lang="zh-CN"/>
              <a:t>创新教学方式，注重启发式教学</a:t>
            </a:r>
            <a:endParaRPr altLang="en-US" lang="zh-CN"/>
          </a:p>
        </p:txBody>
      </p:sp>
      <p:sp>
        <p:nvSpPr>
          <p:cNvPr id="104929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0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转变传统教学模式，采用项目式、探究式等新型教学方式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0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0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引导学生主动思考，培养发现问题、解决问题的能力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1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1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创设开放性问题情境，激发学生的创新思维和想象力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1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1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注重跨学科整合，拓宽学生的知识视野和思维方式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0" name="标题 2"/>
          <p:cNvSpPr>
            <a:spLocks noGrp="1"/>
          </p:cNvSpPr>
          <p:nvPr>
            <p:ph type="title" idx="1"/>
          </p:nvPr>
        </p:nvSpPr>
        <p:spPr/>
        <p:txBody>
          <a:bodyPr/>
          <a:p>
            <a:r>
              <a:rPr altLang="en-US" lang="zh-CN"/>
              <a:t>丰富课外活动，拓宽学生视野</a:t>
            </a:r>
            <a:endParaRPr altLang="en-US" lang="zh-CN"/>
          </a:p>
        </p:txBody>
      </p:sp>
      <p:sp>
        <p:nvSpPr>
          <p:cNvPr id="104936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举办科技文化节等活动，提高学生的创新意识和实践能力</a:t>
            </a:r>
            <a:endParaRPr altLang="en-US" dirty="0" sz="2400" lang="zh-CN">
              <a:latin typeface="+mn-ea"/>
              <a:ea typeface="+mn-ea"/>
            </a:endParaRPr>
          </a:p>
        </p:txBody>
      </p:sp>
      <p:sp>
        <p:nvSpPr>
          <p:cNvPr id="104938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支持学生自主策划和组织活动，培养其领导能力和组织协调能力</a:t>
            </a:r>
            <a:endParaRPr altLang="en-US" dirty="0" sz="2400" lang="zh-CN">
              <a:latin typeface="+mn-ea"/>
              <a:ea typeface="+mn-ea"/>
            </a:endParaRPr>
          </a:p>
        </p:txBody>
      </p:sp>
      <p:sp>
        <p:nvSpPr>
          <p:cNvPr id="104938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组织多样化的社团活动，满足学生的兴趣爱好</a:t>
            </a:r>
            <a:endParaRPr altLang="en-US" dirty="0" sz="2400" lang="zh-CN">
              <a:latin typeface="+mn-ea"/>
              <a:ea typeface="+mn-ea"/>
            </a:endParaRPr>
          </a:p>
        </p:txBody>
      </p:sp>
      <p:sp>
        <p:nvSpPr>
          <p:cNvPr id="104938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开展社会实践和志愿服务，增强学生的社会责任感</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4" name="标题 2"/>
          <p:cNvSpPr>
            <a:spLocks noGrp="1"/>
          </p:cNvSpPr>
          <p:nvPr>
            <p:ph type="title" idx="1"/>
          </p:nvPr>
        </p:nvSpPr>
        <p:spPr/>
        <p:txBody>
          <a:bodyPr/>
          <a:p>
            <a:r>
              <a:rPr altLang="en-US" lang="zh-CN"/>
              <a:t>家校合作，共同促进学生的全面发展</a:t>
            </a:r>
            <a:endParaRPr altLang="en-US" lang="zh-CN"/>
          </a:p>
        </p:txBody>
      </p:sp>
      <p:sp>
        <p:nvSpPr>
          <p:cNvPr id="104942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建立有效的家校沟通机制，及时了解学生的学习情况和需求</a:t>
            </a:r>
            <a:endParaRPr altLang="en-US" dirty="0" sz="2000" lang="zh-CN" spc="150">
              <a:solidFill>
                <a:schemeClr val="tx1">
                  <a:lumMod val="75000"/>
                  <a:lumOff val="25000"/>
                </a:schemeClr>
              </a:solidFill>
              <a:latin typeface="+mn-ea"/>
              <a:sym typeface="+mn-ea"/>
            </a:endParaRPr>
          </a:p>
        </p:txBody>
      </p:sp>
      <p:sp>
        <p:nvSpPr>
          <p:cNvPr id="104943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开展丰富多彩的家校活动，加强家长与学校之间的联系与互动</a:t>
            </a:r>
            <a:endParaRPr altLang="en-US" dirty="0" sz="2000" lang="zh-CN" spc="150">
              <a:solidFill>
                <a:schemeClr val="tx1">
                  <a:lumMod val="75000"/>
                  <a:lumOff val="25000"/>
                </a:schemeClr>
              </a:solidFill>
              <a:latin typeface="+mn-ea"/>
              <a:sym typeface="+mn-ea"/>
            </a:endParaRPr>
          </a:p>
        </p:txBody>
      </p:sp>
      <p:sp>
        <p:nvSpPr>
          <p:cNvPr id="104943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3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鼓励家长参与学校的教育教学活动，提高学生的学习积极性和主动性</a:t>
            </a:r>
            <a:endParaRPr altLang="en-US" dirty="0" sz="2000" lang="zh-CN" spc="150">
              <a:solidFill>
                <a:schemeClr val="tx1">
                  <a:lumMod val="75000"/>
                  <a:lumOff val="25000"/>
                </a:schemeClr>
              </a:solidFill>
              <a:latin typeface="+mn-ea"/>
              <a:sym typeface="+mn-ea"/>
            </a:endParaRPr>
          </a:p>
        </p:txBody>
      </p:sp>
      <p:sp>
        <p:nvSpPr>
          <p:cNvPr id="104944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建立家校合作评价机制，对学生的学习成果进行全面评估和反馈</a:t>
            </a:r>
            <a:endParaRPr altLang="en-US" dirty="0" sz="2000" lang="zh-CN" spc="150">
              <a:solidFill>
                <a:schemeClr val="tx1">
                  <a:lumMod val="75000"/>
                  <a:lumOff val="25000"/>
                </a:schemeClr>
              </a:solidFill>
              <a:latin typeface="+mn-ea"/>
              <a:sym typeface="+mn-ea"/>
            </a:endParaRPr>
          </a:p>
        </p:txBody>
      </p:sp>
      <p:sp>
        <p:nvSpPr>
          <p:cNvPr id="104944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53" name=""/>
        <p:cNvGrpSpPr/>
        <p:nvPr/>
      </p:nvGrpSpPr>
      <p:grpSpPr>
        <a:xfrm>
          <a:off x="0" y="0"/>
          <a:ext cx="0" cy="0"/>
          <a:chOff x="0" y="0"/>
          <a:chExt cx="0" cy="0"/>
        </a:xfrm>
      </p:grpSpPr>
      <p:sp>
        <p:nvSpPr>
          <p:cNvPr id="1049488" name="文本占位符 4"/>
          <p:cNvSpPr>
            <a:spLocks noGrp="1"/>
          </p:cNvSpPr>
          <p:nvPr>
            <p:ph type="body" idx="2"/>
            <p:custDataLst>
              <p:tags r:id="rId1"/>
            </p:custDataLst>
          </p:nvPr>
        </p:nvSpPr>
        <p:spPr/>
        <p:txBody>
          <a:bodyPr/>
          <a:p>
            <a:r>
              <a:rPr altLang="en-US" lang="zh-CN"/>
              <a:t>Part Four</a:t>
            </a:r>
            <a:endParaRPr altLang="en-US" lang="zh-CN"/>
          </a:p>
        </p:txBody>
      </p:sp>
      <p:sp>
        <p:nvSpPr>
          <p:cNvPr id="1049490" name="标题 5"/>
          <p:cNvSpPr>
            <a:spLocks noGrp="1"/>
          </p:cNvSpPr>
          <p:nvPr>
            <p:ph type="title" idx="1"/>
            <p:custDataLst>
              <p:tags r:id="rId2"/>
            </p:custDataLst>
          </p:nvPr>
        </p:nvSpPr>
        <p:spPr/>
        <p:txBody>
          <a:bodyPr>
            <a:normAutofit fontScale="90000"/>
          </a:bodyPr>
          <a:p>
            <a:r>
              <a:rPr altLang="en-US" lang="zh-CN"/>
              <a:t>学校双减培养学生核心素养的实践案例</a:t>
            </a:r>
            <a:endParaRPr altLang="en-US" lang="zh-CN"/>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6" name="标题 2"/>
          <p:cNvSpPr>
            <a:spLocks noGrp="1"/>
          </p:cNvSpPr>
          <p:nvPr>
            <p:ph type="title" idx="1"/>
          </p:nvPr>
        </p:nvSpPr>
        <p:spPr/>
        <p:txBody>
          <a:bodyPr/>
          <a:p>
            <a:r>
              <a:rPr altLang="en-US" lang="zh-CN"/>
              <a:t>案例一：某小学的体育课程设置</a:t>
            </a:r>
            <a:endParaRPr altLang="en-US" lang="zh-CN"/>
          </a:p>
        </p:txBody>
      </p:sp>
      <p:sp>
        <p:nvSpPr>
          <p:cNvPr id="104952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案例背景：某小学为了响应国家双减政策，积极探索体育课程设置改革</a:t>
            </a:r>
            <a:endParaRPr altLang="en-US" dirty="0" sz="1200" lang="zh-CN" spc="150">
              <a:solidFill>
                <a:schemeClr val="tx1">
                  <a:lumMod val="85000"/>
                  <a:lumOff val="15000"/>
                </a:schemeClr>
              </a:solidFill>
              <a:latin typeface="+mn-ea"/>
              <a:sym typeface="+mn-ea"/>
            </a:endParaRPr>
          </a:p>
        </p:txBody>
      </p:sp>
      <p:sp>
        <p:nvSpPr>
          <p:cNvPr id="104953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案例内容：该校将体育课程分为基础体能训练和兴趣拓展两个部分，注重培养学生的运动兴趣和习惯</a:t>
            </a:r>
            <a:endParaRPr altLang="en-US" dirty="0" sz="1200" lang="zh-CN" spc="150">
              <a:solidFill>
                <a:schemeClr val="tx1">
                  <a:lumMod val="85000"/>
                  <a:lumOff val="15000"/>
                </a:schemeClr>
              </a:solidFill>
              <a:latin typeface="+mn-ea"/>
              <a:sym typeface="+mn-ea"/>
            </a:endParaRPr>
          </a:p>
        </p:txBody>
      </p:sp>
      <p:sp>
        <p:nvSpPr>
          <p:cNvPr id="104953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案例效果：通过体育课程设置改革，该校学生的体能水平得到了显著提高，同时培养了学生的团队协作和沟通能力</a:t>
            </a:r>
            <a:endParaRPr altLang="en-US" dirty="0" sz="1200" lang="zh-CN" spc="150">
              <a:solidFill>
                <a:schemeClr val="tx1">
                  <a:lumMod val="85000"/>
                  <a:lumOff val="15000"/>
                </a:schemeClr>
              </a:solidFill>
              <a:latin typeface="+mn-ea"/>
              <a:sym typeface="+mn-ea"/>
            </a:endParaRPr>
          </a:p>
        </p:txBody>
      </p:sp>
      <p:sp>
        <p:nvSpPr>
          <p:cNvPr id="104954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案例总结：该校的体育课程设置改革是一个成功的双减实践案例，值得其他学校借鉴和推广</a:t>
            </a:r>
            <a:endParaRPr altLang="en-US" dirty="0" sz="1200" lang="zh-CN" spc="150">
              <a:solidFill>
                <a:schemeClr val="tx1">
                  <a:lumMod val="85000"/>
                  <a:lumOff val="15000"/>
                </a:schemeClr>
              </a:solidFill>
              <a:latin typeface="+mn-ea"/>
              <a:sym typeface="+mn-ea"/>
            </a:endParaRPr>
          </a:p>
        </p:txBody>
      </p:sp>
      <p:sp>
        <p:nvSpPr>
          <p:cNvPr id="104954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0" name="标题 2"/>
          <p:cNvSpPr>
            <a:spLocks noGrp="1"/>
          </p:cNvSpPr>
          <p:nvPr>
            <p:ph type="title" idx="1"/>
          </p:nvPr>
        </p:nvSpPr>
        <p:spPr/>
        <p:txBody>
          <a:bodyPr/>
          <a:p>
            <a:r>
              <a:rPr altLang="en-US" lang="zh-CN"/>
              <a:t>案例二：某中学的科技创新教育</a:t>
            </a:r>
            <a:endParaRPr altLang="en-US" lang="zh-CN"/>
          </a:p>
        </p:txBody>
      </p:sp>
      <p:sp>
        <p:nvSpPr>
          <p:cNvPr id="104959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学校背景：某中学重视科技创新教育，将其作为培养学生核心素养的重要途径。</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实践措施：学校开设科技创新课程，鼓励学生参与科技项目，提供专业导师指导。</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实施效果：学生在科技创新方面取得显著成果，提高了学生的创新能力和实践能力。</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推广价值：该中学的科技创新教育模式具有推广价值，可为其他学校提供借鉴和参考。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8" name="标题 2"/>
          <p:cNvSpPr>
            <a:spLocks noGrp="1"/>
          </p:cNvSpPr>
          <p:nvPr>
            <p:ph type="title" idx="1"/>
          </p:nvPr>
        </p:nvSpPr>
        <p:spPr/>
        <p:txBody>
          <a:bodyPr/>
          <a:p>
            <a:r>
              <a:rPr altLang="en-US" lang="zh-CN"/>
              <a:t>案例三：某民办学校的艺术教育实践</a:t>
            </a:r>
            <a:endParaRPr altLang="en-US" lang="zh-CN"/>
          </a:p>
        </p:txBody>
      </p:sp>
      <p:sp>
        <p:nvSpPr>
          <p:cNvPr id="10496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案例背景：某民办学校在双减政策下，积极探索艺术教育实践，旨在培养学生的核心素养。</a:t>
            </a:r>
            <a:endParaRPr altLang="en-US" dirty="0" sz="2000" lang="zh-CN" spc="150">
              <a:solidFill>
                <a:schemeClr val="tx1">
                  <a:lumMod val="75000"/>
                  <a:lumOff val="25000"/>
                </a:schemeClr>
              </a:solidFill>
              <a:latin typeface="+mn-ea"/>
              <a:sym typeface="+mn-ea"/>
            </a:endParaRPr>
          </a:p>
        </p:txBody>
      </p:sp>
      <p:sp>
        <p:nvSpPr>
          <p:cNvPr id="10496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实施方式：学校开设了绘画、音乐、舞蹈等艺术课程，鼓励学生参与艺术活动，发挥创造力。</a:t>
            </a:r>
            <a:endParaRPr altLang="en-US" dirty="0" sz="2000" lang="zh-CN" spc="150">
              <a:solidFill>
                <a:schemeClr val="tx1">
                  <a:lumMod val="75000"/>
                  <a:lumOff val="25000"/>
                </a:schemeClr>
              </a:solidFill>
              <a:latin typeface="+mn-ea"/>
              <a:sym typeface="+mn-ea"/>
            </a:endParaRPr>
          </a:p>
        </p:txBody>
      </p:sp>
      <p:sp>
        <p:nvSpPr>
          <p:cNvPr id="10496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实践效果：通过艺术教育实践，学生的审美能力、创造力和团队协作能力得到了提升，促进了学生的全面发展。</a:t>
            </a:r>
            <a:endParaRPr altLang="en-US" dirty="0" sz="2000" lang="zh-CN" spc="150">
              <a:solidFill>
                <a:schemeClr val="tx1">
                  <a:lumMod val="75000"/>
                  <a:lumOff val="25000"/>
                </a:schemeClr>
              </a:solidFill>
              <a:latin typeface="+mn-ea"/>
              <a:sym typeface="+mn-ea"/>
            </a:endParaRPr>
          </a:p>
        </p:txBody>
      </p:sp>
      <p:sp>
        <p:nvSpPr>
          <p:cNvPr id="10496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推广价值：该案例可以为其他学校提供借鉴，推动艺术教育在培养学生核心素养方面的实践和探索。</a:t>
            </a:r>
            <a:endParaRPr altLang="en-US" dirty="0" sz="2000" lang="zh-CN" spc="150">
              <a:solidFill>
                <a:schemeClr val="tx1">
                  <a:lumMod val="75000"/>
                  <a:lumOff val="25000"/>
                </a:schemeClr>
              </a:solidFill>
              <a:latin typeface="+mn-ea"/>
              <a:sym typeface="+mn-ea"/>
            </a:endParaRPr>
          </a:p>
        </p:txBody>
      </p:sp>
      <p:sp>
        <p:nvSpPr>
          <p:cNvPr id="10496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85" name=""/>
        <p:cNvGrpSpPr/>
        <p:nvPr/>
      </p:nvGrpSpPr>
      <p:grpSpPr>
        <a:xfrm>
          <a:off x="0" y="0"/>
          <a:ext cx="0" cy="0"/>
          <a:chOff x="0" y="0"/>
          <a:chExt cx="0" cy="0"/>
        </a:xfrm>
      </p:grpSpPr>
      <p:sp>
        <p:nvSpPr>
          <p:cNvPr id="1049702" name="文本占位符 4"/>
          <p:cNvSpPr>
            <a:spLocks noGrp="1"/>
          </p:cNvSpPr>
          <p:nvPr>
            <p:ph type="body" idx="2"/>
            <p:custDataLst>
              <p:tags r:id="rId1"/>
            </p:custDataLst>
          </p:nvPr>
        </p:nvSpPr>
        <p:spPr/>
        <p:txBody>
          <a:bodyPr/>
          <a:p>
            <a:r>
              <a:rPr altLang="en-US" lang="zh-CN"/>
              <a:t>Part Five</a:t>
            </a:r>
            <a:endParaRPr altLang="en-US" lang="zh-CN"/>
          </a:p>
        </p:txBody>
      </p:sp>
      <p:sp>
        <p:nvSpPr>
          <p:cNvPr id="1049704" name="标题 5"/>
          <p:cNvSpPr>
            <a:spLocks noGrp="1"/>
          </p:cNvSpPr>
          <p:nvPr>
            <p:ph type="title" idx="1"/>
            <p:custDataLst>
              <p:tags r:id="rId2"/>
            </p:custDataLst>
          </p:nvPr>
        </p:nvSpPr>
        <p:spPr/>
        <p:txBody>
          <a:bodyPr>
            <a:normAutofit fontScale="90000"/>
          </a:bodyPr>
          <a:p>
            <a:r>
              <a:rPr altLang="en-US" lang="zh-CN"/>
              <a:t>学校双减培养学生核心素养的成效与展望</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0" name="标题 2"/>
          <p:cNvSpPr>
            <a:spLocks noGrp="1"/>
          </p:cNvSpPr>
          <p:nvPr>
            <p:ph type="title" idx="1"/>
          </p:nvPr>
        </p:nvSpPr>
        <p:spPr/>
        <p:txBody>
          <a:bodyPr/>
          <a:p>
            <a:r>
              <a:rPr altLang="en-US" lang="zh-CN"/>
              <a:t>学校双减培养学生核心素养的初步成效</a:t>
            </a:r>
            <a:endParaRPr altLang="en-US" lang="zh-CN"/>
          </a:p>
        </p:txBody>
      </p:sp>
      <p:sp>
        <p:nvSpPr>
          <p:cNvPr id="104974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学校教学质量提升，教师专业素养增强</a:t>
            </a:r>
            <a:endParaRPr altLang="en-US" sz="1400" lang="zh-CN" spc="150">
              <a:solidFill>
                <a:schemeClr val="tx1"/>
              </a:solidFill>
              <a:effectLst/>
              <a:latin typeface="+mn-ea"/>
              <a:sym typeface="+mn-ea"/>
            </a:endParaRPr>
          </a:p>
        </p:txBody>
      </p:sp>
      <p:sp>
        <p:nvSpPr>
          <p:cNvPr id="104975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学生课业负担减轻，综合素质得到提高</a:t>
            </a:r>
            <a:endParaRPr altLang="en-US" dirty="0" sz="1400" lang="zh-CN" spc="150">
              <a:solidFill>
                <a:schemeClr val="tx1"/>
              </a:solidFill>
              <a:effectLst/>
              <a:latin typeface="+mn-ea"/>
              <a:sym typeface="+mn-ea"/>
            </a:endParaRPr>
          </a:p>
        </p:txBody>
      </p:sp>
      <p:sp>
        <p:nvSpPr>
          <p:cNvPr id="104975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家长期望值降低，亲子关系更加和谐</a:t>
            </a:r>
            <a:endParaRPr altLang="en-US" sz="1400" lang="zh-CN" spc="150">
              <a:solidFill>
                <a:schemeClr val="tx1"/>
              </a:solidFill>
              <a:effectLst/>
              <a:latin typeface="+mn-ea"/>
              <a:sym typeface="+mn-ea"/>
            </a:endParaRPr>
          </a:p>
        </p:txBody>
      </p:sp>
      <p:sp>
        <p:nvSpPr>
          <p:cNvPr id="104975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社会对教育评价更加多元，教育生态逐渐改善</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6" name="标题 2"/>
          <p:cNvSpPr>
            <a:spLocks noGrp="1"/>
          </p:cNvSpPr>
          <p:nvPr>
            <p:ph type="title" idx="1"/>
          </p:nvPr>
        </p:nvSpPr>
        <p:spPr/>
        <p:txBody>
          <a:bodyPr/>
          <a:p>
            <a:r>
              <a:rPr altLang="en-US" lang="zh-CN"/>
              <a:t>未来学校教育的发展趋势和展望</a:t>
            </a:r>
            <a:endParaRPr altLang="en-US" lang="zh-CN"/>
          </a:p>
        </p:txBody>
      </p:sp>
      <p:sp>
        <p:nvSpPr>
          <p:cNvPr id="104979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终身学习理念与体系的构建</a:t>
            </a:r>
            <a:endParaRPr altLang="zh-CN" dirty="0" lang="en-US">
              <a:solidFill>
                <a:schemeClr val="dk1">
                  <a:lumMod val="80000"/>
                  <a:lumOff val="20000"/>
                </a:schemeClr>
              </a:solidFill>
              <a:latin typeface="+mn-ea"/>
              <a:sym typeface="+mn-ea"/>
            </a:endParaRPr>
          </a:p>
        </p:txBody>
      </p:sp>
      <p:sp>
        <p:nvSpPr>
          <p:cNvPr id="104980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人工智能与教育的深度融合</a:t>
            </a:r>
            <a:endParaRPr altLang="en-US" dirty="0" lang="zh-CN">
              <a:solidFill>
                <a:schemeClr val="dk1">
                  <a:lumMod val="80000"/>
                  <a:lumOff val="20000"/>
                </a:schemeClr>
              </a:solidFill>
              <a:latin typeface="+mn-ea"/>
              <a:sym typeface="+mn-ea"/>
            </a:endParaRPr>
          </a:p>
        </p:txBody>
      </p:sp>
      <p:sp>
        <p:nvSpPr>
          <p:cNvPr id="104981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个性化教育的发展与实践</a:t>
            </a:r>
            <a:endParaRPr altLang="en-US" dirty="0" lang="zh-CN">
              <a:solidFill>
                <a:schemeClr val="dk1">
                  <a:lumMod val="80000"/>
                  <a:lumOff val="20000"/>
                </a:schemeClr>
              </a:solidFill>
              <a:latin typeface="+mn-ea"/>
              <a:sym typeface="+mn-ea"/>
            </a:endParaRPr>
          </a:p>
        </p:txBody>
      </p:sp>
      <p:sp>
        <p:nvSpPr>
          <p:cNvPr id="104982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学校教育与家庭教育、社会教育的协同发展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9" name=""/>
        <p:cNvGrpSpPr/>
        <p:nvPr/>
      </p:nvGrpSpPr>
      <p:grpSpPr>
        <a:xfrm>
          <a:off x="0" y="0"/>
          <a:ext cx="0" cy="0"/>
          <a:chOff x="0" y="0"/>
          <a:chExt cx="0" cy="0"/>
        </a:xfrm>
      </p:grpSpPr>
      <p:sp>
        <p:nvSpPr>
          <p:cNvPr id="1049868" name="文本占位符 4"/>
          <p:cNvSpPr>
            <a:spLocks noGrp="1"/>
          </p:cNvSpPr>
          <p:nvPr>
            <p:ph type="body" idx="2"/>
            <p:custDataLst>
              <p:tags r:id="rId1"/>
            </p:custDataLst>
          </p:nvPr>
        </p:nvSpPr>
        <p:spPr/>
        <p:txBody>
          <a:bodyPr/>
          <a:p>
            <a:r>
              <a:rPr altLang="en-US" lang="zh-CN"/>
              <a:t>Part Six</a:t>
            </a:r>
            <a:endParaRPr altLang="en-US" lang="zh-CN"/>
          </a:p>
        </p:txBody>
      </p:sp>
      <p:sp>
        <p:nvSpPr>
          <p:cNvPr id="1049870" name="标题 5"/>
          <p:cNvSpPr>
            <a:spLocks noGrp="1"/>
          </p:cNvSpPr>
          <p:nvPr>
            <p:ph type="title" idx="1"/>
            <p:custDataLst>
              <p:tags r:id="rId2"/>
            </p:custDataLst>
          </p:nvPr>
        </p:nvSpPr>
        <p:spPr/>
        <p:txBody>
          <a:bodyPr>
            <a:normAutofit/>
          </a:bodyPr>
          <a:p>
            <a:r>
              <a:rPr altLang="en-US" lang="zh-CN"/>
              <a:t>结论与建议</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6" name="标题 2"/>
          <p:cNvSpPr>
            <a:spLocks noGrp="1"/>
          </p:cNvSpPr>
          <p:nvPr>
            <p:ph type="title" idx="1"/>
          </p:nvPr>
        </p:nvSpPr>
        <p:spPr/>
        <p:txBody>
          <a:bodyPr/>
          <a:p>
            <a:r>
              <a:rPr altLang="en-US" lang="zh-CN"/>
              <a:t>结论：学校双减是培养学生核心素养的有效途径</a:t>
            </a:r>
            <a:endParaRPr altLang="en-US" lang="zh-CN"/>
          </a:p>
        </p:txBody>
      </p:sp>
      <p:sp>
        <p:nvSpPr>
          <p:cNvPr id="104990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减轻学生课业负担，有利于培养学生的自主学习能力</a:t>
            </a:r>
            <a:endParaRPr altLang="en-US" dirty="0" sz="2000" lang="zh-CN" spc="150">
              <a:solidFill>
                <a:schemeClr val="tx1">
                  <a:lumMod val="75000"/>
                  <a:lumOff val="25000"/>
                </a:schemeClr>
              </a:solidFill>
              <a:latin typeface="+mn-ea"/>
              <a:sym typeface="+mn-ea"/>
            </a:endParaRPr>
          </a:p>
        </p:txBody>
      </p:sp>
      <p:sp>
        <p:nvSpPr>
          <p:cNvPr id="104991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减少考试次数，有利于减轻学生的心理压力，促进身心健康</a:t>
            </a:r>
            <a:endParaRPr altLang="en-US" dirty="0" sz="2000" lang="zh-CN" spc="150">
              <a:solidFill>
                <a:schemeClr val="tx1">
                  <a:lumMod val="75000"/>
                  <a:lumOff val="25000"/>
                </a:schemeClr>
              </a:solidFill>
              <a:latin typeface="+mn-ea"/>
              <a:sym typeface="+mn-ea"/>
            </a:endParaRPr>
          </a:p>
        </p:txBody>
      </p:sp>
      <p:sp>
        <p:nvSpPr>
          <p:cNvPr id="104991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增加学生课外活动时间，有利于拓宽学生的视野，增强综合素质</a:t>
            </a:r>
            <a:endParaRPr altLang="en-US" dirty="0" sz="2000" lang="zh-CN" spc="150">
              <a:solidFill>
                <a:schemeClr val="tx1">
                  <a:lumMod val="75000"/>
                  <a:lumOff val="25000"/>
                </a:schemeClr>
              </a:solidFill>
              <a:latin typeface="+mn-ea"/>
              <a:sym typeface="+mn-ea"/>
            </a:endParaRPr>
          </a:p>
        </p:txBody>
      </p:sp>
      <p:sp>
        <p:nvSpPr>
          <p:cNvPr id="104992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学校双减政策是落实立德树人根本任务的具体举措，有利于培养学生的核心素养</a:t>
            </a:r>
            <a:endParaRPr altLang="en-US" dirty="0" sz="2000" lang="zh-CN" spc="150">
              <a:solidFill>
                <a:schemeClr val="tx1">
                  <a:lumMod val="75000"/>
                  <a:lumOff val="25000"/>
                </a:schemeClr>
              </a:solidFill>
              <a:latin typeface="+mn-ea"/>
              <a:sym typeface="+mn-ea"/>
            </a:endParaRPr>
          </a:p>
        </p:txBody>
      </p:sp>
      <p:sp>
        <p:nvSpPr>
          <p:cNvPr id="104993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70" name="标题 2"/>
          <p:cNvSpPr>
            <a:spLocks noGrp="1"/>
          </p:cNvSpPr>
          <p:nvPr>
            <p:ph type="title" idx="1"/>
          </p:nvPr>
        </p:nvSpPr>
        <p:spPr/>
        <p:txBody>
          <a:bodyPr>
            <a:normAutofit fontScale="90000"/>
          </a:bodyPr>
          <a:p>
            <a:r>
              <a:rPr altLang="en-US" lang="zh-CN"/>
              <a:t>建议：持续推进学校教育改革，全面提升学生核心素养</a:t>
            </a:r>
            <a:endParaRPr altLang="en-US" lang="zh-CN"/>
          </a:p>
        </p:txBody>
      </p:sp>
      <p:sp>
        <p:nvSpPr>
          <p:cNvPr id="104997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优化课程设置，注重学生全面发展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7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8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创新教学方式，提高学生自主学习能力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加强师资培训，提升教师专业素养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完善评价体系，促进学生核心素养的提升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33" name=""/>
        <p:cNvGrpSpPr/>
        <p:nvPr/>
      </p:nvGrpSpPr>
      <p:grpSpPr>
        <a:xfrm>
          <a:off x="0" y="0"/>
          <a:ext cx="0" cy="0"/>
          <a:chOff x="0" y="0"/>
          <a:chExt cx="0" cy="0"/>
        </a:xfrm>
      </p:grpSpPr>
      <p:sp>
        <p:nvSpPr>
          <p:cNvPr id="1050034" name="标题 2"/>
          <p:cNvSpPr>
            <a:spLocks noGrp="1"/>
          </p:cNvSpPr>
          <p:nvPr>
            <p:ph type="title" idx="2"/>
            <p:custDataLst>
              <p:tags r:id="rId1"/>
            </p:custDataLst>
          </p:nvPr>
        </p:nvSpPr>
        <p:spPr/>
        <p:txBody>
          <a:bodyPr/>
          <a:p>
            <a:r>
              <a:rPr altLang="en-US" lang="zh-CN"/>
              <a:t>感谢观看</a:t>
            </a:r>
            <a:endParaRPr altLang="en-US" lang="zh-CN"/>
          </a:p>
        </p:txBody>
      </p:sp>
      <p:sp>
        <p:nvSpPr>
          <p:cNvPr id="1050036"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42.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69.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16.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4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0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01.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2024-01-05T02:14:40Z</dcterms:created>
  <dcterms:modified xsi:type="dcterms:W3CDTF">2024-01-05T02:14:40Z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d5bade4717e84a38a257c763a91c741c_21</vt:lpwstr>
  </property>
</Properties>
</file>