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657" r:id="rId1"/>
    <p:sldMasterId id="2147513694" r:id="rId2"/>
  </p:sldMasterIdLst>
  <p:notesMasterIdLst>
    <p:notesMasterId r:id="rId3"/>
  </p:notesMasterIdLst>
  <p:sldIdLst>
    <p:sldId id="13312" r:id="rId4"/>
    <p:sldId id="13317" r:id="rId5"/>
    <p:sldId id="13321" r:id="rId6"/>
    <p:sldId id="13324" r:id="rId7"/>
    <p:sldId id="13327" r:id="rId8"/>
    <p:sldId id="13330" r:id="rId9"/>
    <p:sldId id="13333" r:id="rId10"/>
    <p:sldId id="13336" r:id="rId11"/>
    <p:sldId id="13339" r:id="rId12"/>
    <p:sldId id="13342" r:id="rId13"/>
    <p:sldId id="13345" r:id="rId14"/>
    <p:sldId id="13348" r:id="rId15"/>
    <p:sldId id="13351" r:id="rId16"/>
    <p:sldId id="13354" r:id="rId17"/>
    <p:sldId id="13357" r:id="rId18"/>
    <p:sldId id="13360" r:id="rId19"/>
    <p:sldId id="13363" r:id="rId20"/>
    <p:sldId id="13366" r:id="rId21"/>
    <p:sldId id="13369" r:id="rId22"/>
    <p:sldId id="13372" r:id="rId23"/>
    <p:sldId id="13375" r:id="rId24"/>
    <p:sldId id="13378" r:id="rId25"/>
    <p:sldId id="13381" r:id="rId26"/>
    <p:sldId id="13384" r:id="rId27"/>
    <p:sldId id="13387" r:id="rId28"/>
    <p:sldId id="13390" r:id="rId29"/>
    <p:sldId id="13393" r:id="rId30"/>
    <p:sldId id="133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658" r:id="rId1"/>
    <p:sldLayoutId id="2147513659" r:id="rId2"/>
    <p:sldLayoutId id="2147513660" r:id="rId3"/>
    <p:sldLayoutId id="2147513661" r:id="rId4"/>
    <p:sldLayoutId id="2147513662" r:id="rId5"/>
    <p:sldLayoutId id="2147513663" r:id="rId6"/>
    <p:sldLayoutId id="2147513664" r:id="rId7"/>
    <p:sldLayoutId id="2147513665" r:id="rId8"/>
    <p:sldLayoutId id="2147513666" r:id="rId9"/>
    <p:sldLayoutId id="2147513667" r:id="rId10"/>
    <p:sldLayoutId id="21475136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695" r:id="rId1"/>
    <p:sldLayoutId id="2147513696" r:id="rId2"/>
    <p:sldLayoutId id="2147513697" r:id="rId3"/>
    <p:sldLayoutId id="2147513698" r:id="rId4"/>
    <p:sldLayoutId id="2147513699" r:id="rId5"/>
    <p:sldLayoutId id="2147513700" r:id="rId6"/>
    <p:sldLayoutId id="2147513701" r:id="rId7"/>
    <p:sldLayoutId id="2147513702" r:id="rId8"/>
    <p:sldLayoutId id="2147513703" r:id="rId9"/>
    <p:sldLayoutId id="2147513704" r:id="rId10"/>
    <p:sldLayoutId id="21475137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兴趣导向的小学教育改革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小学教育改革的背景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兴趣导向教育的优势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兴趣导向教育实施策略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兴趣导向教育的实践案例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兴趣导向教育的挑战与对策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结论与展望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小学教育改革的背景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教育改革的原因</a:t>
            </a:r>
            <a:endParaRPr altLang="en-US" lang="zh-CN"/>
          </a:p>
        </p:txBody>
      </p:sp>
      <p:sp>
        <p:nvSpPr>
          <p:cNvPr id="10489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传统教育模式存在缺陷，不能满足现代社会对人才的需求。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教育资源分配不均，导致教育机会不公平。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教育评价方式单一，过于注重分数和应试能力。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教育观念落后，缺乏创新和灵活性。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传统教育的不足</a:t>
            </a:r>
            <a:endParaRPr altLang="en-US" lang="zh-CN"/>
          </a:p>
        </p:txBody>
      </p:sp>
      <p:sp>
        <p:nvSpPr>
          <p:cNvPr id="1049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过于注重应试教育，忽视学生的兴趣和特长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教育方式单一，缺乏个性化教育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缺乏对学生情感、价值观等方面的关注和培养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教育资源分配不均，影响教育公平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兴趣导向的必要性</a:t>
            </a:r>
            <a:endParaRPr altLang="en-US" lang="zh-CN"/>
          </a:p>
        </p:txBody>
      </p:sp>
      <p:sp>
        <p:nvSpPr>
          <p:cNvPr id="10490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传统教育模式存在缺陷，不能满足学生的个性化需求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兴趣导向能够激发学生的学习兴趣，提高学习效果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兴趣导向有助于培养学生的创造力、想象力及自主学习能力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兴趣导向是教育改革的重要方向，能够促进教育质量的整体提升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兴趣导向教育的优势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提高学生学习积极性</a:t>
            </a:r>
            <a:endParaRPr altLang="en-US" lang="zh-CN"/>
          </a:p>
        </p:txBody>
      </p:sp>
      <p:sp>
        <p:nvSpPr>
          <p:cNvPr id="10491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兴趣导向教育能够激发学生的学习兴趣，使他们更加主动地参与到学习中去。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在兴趣导向教育中，学生可以按照自己的兴趣和爱好选择学习的内容和方式，从而更好地发挥自己的特长和潜力。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兴趣导向教育注重学生的个性差异，能够更好地满足不同学生的需求，使他们得到更好的发展。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兴趣导向教育能够培养学生的自主学习能力，使他们更加适应未来的学习和工作。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培养学生的创新思维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兴趣导向教育强调学生的主体地位，鼓励学生主动参与和表达自己的想法和观点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兴趣导向教育注重培养学生的创新意识和创新精神，为学生未来的发展奠定基础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兴趣导向教育鼓励学生自主探索，培养发现问题和解决问题的能力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兴趣导向教育注重培养学生的创新思维和创造力，鼓励学生尝试新的方法和思路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增强学生综合素质</a:t>
            </a:r>
            <a:endParaRPr altLang="en-US" lang="zh-CN"/>
          </a:p>
        </p:txBody>
      </p:sp>
      <p:sp>
        <p:nvSpPr>
          <p:cNvPr id="1049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兴趣导向教育能够激发学生的内在动力，提高学习积极性和主动性。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兴趣导向教育注重培养学生的创新能力和实践能力，有利于提高学生的综合素质。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兴趣导向教育能够帮助学生发现自己的兴趣和优势，从而更好地发挥自己的特长和潜力。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兴趣导向教育注重学生的个性发展，能够促进学生的全面发展。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兴趣导向教育能够激发学生的学习兴趣和动力，提高学习效果。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兴趣导向教育注重培养学生的自主性和创造性，有助于培养学生的创新能力和实践能力。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兴趣导向教育能够促进学生的个性发展和特长发挥，让学生更好地认识自己、发展自己。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兴趣导向教育能够增强学生的社会适应性和团队协作能力，提高学生的综合素质。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兴趣导向教育实施策略</a:t>
            </a:r>
            <a:endParaRPr altLang="en-US" lang="zh-CN"/>
          </a:p>
        </p:txBody>
      </p:sp>
      <p:sp>
        <p:nvSpPr>
          <p:cNvPr id="10494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1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课程设置与学生兴趣相结合</a:t>
            </a:r>
            <a:endParaRPr altLang="en-US" lang="zh-CN"/>
          </a:p>
        </p:txBody>
      </p:sp>
      <p:sp>
        <p:nvSpPr>
          <p:cNvPr id="10494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教学方法：采用启发式、探究式、项目式等多种教学方法，激发学生的学习兴趣和主动性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课程设置：根据学生兴趣和特点设置课程，注重多元化和个性化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课堂氛围：营造轻松、愉悦的课堂氛围，鼓励学生积极参与、表达自己的想法和感受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评价方式：采用多元评价方式，注重过程评价和自我评价，鼓励学生自我反思和改进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多元化教学方式的应用</a:t>
            </a:r>
            <a:endParaRPr altLang="en-US" lang="zh-CN"/>
          </a:p>
        </p:txBody>
      </p:sp>
      <p:sp>
        <p:nvSpPr>
          <p:cNvPr id="10495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利用在线教育资源，丰富教学内容和形式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引入游戏化教学，激发学生的学习兴趣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采用项目式学习，让学生主动参与和探究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开展合作学习，培养学生的团队协作能力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教师角色的转变与提升</a:t>
            </a:r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从传统的知识传授者转变为学生的引导者和启发者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提升教师的专业素养和教育能力，以适应兴趣导向教育的要求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关注学生的个性化需求，因材施教，培养学生的兴趣和特长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建立新型师生关系，加强师生互动，促进教育教学的有效开展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家校合作的重要性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资源整合：家庭和学校可以各自提供不同的教育资源，整合这些资源有助于更好地培养孩子的兴趣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家长参与：家长是孩子的第一任教育者，他们的参与对孩子的兴趣发展至关重要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沟通交流：家校之间建立有效的沟通机制，共同关注孩子的兴趣发展，提高教育效果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共同成长：家校合作可以促进家长和学校的共同成长，提高双方的教育能力和水平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兴趣导向教育的实践案例</a:t>
            </a:r>
            <a:endParaRPr altLang="en-US" lang="zh-CN"/>
          </a:p>
        </p:txBody>
      </p:sp>
      <p:sp>
        <p:nvSpPr>
          <p:cNvPr id="10496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9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实施方式：开展各类兴趣小组、拓展课程和社团活动，鼓励学生自主选择参与。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案例名称：上海某小学的兴趣导向教育实践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案例简介：该小学通过设置多样化的兴趣课程，引导学生发现和追求个人兴趣，提高学习积极性和综合素质。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实施效果：学生兴趣得到充分发展，学习效果显著提高，学校整体教学质量提升。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案例分析：成功因素与经验总结</a:t>
            </a:r>
            <a:endParaRPr altLang="en-US" lang="zh-CN"/>
          </a:p>
        </p:txBody>
      </p:sp>
      <p:sp>
        <p:nvSpPr>
          <p:cNvPr id="1049808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55833" lnSpcReduction="1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成功因素：教育理念先进，注重学生兴趣和个性发展；教学资源丰富，提供多样化的学习环境和课程；教师素质高，具备创新意识和教学能力。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55833" lnSpcReduction="1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总结：兴趣导向教育需要全面贯彻素质教育理念，注重学生的自主性和创造性；需要加强课程建设和教学资源整合，提高教育教学的针对性和实效性；需要提高教师素质，加强教师培训和交流，推动教育教学创新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案例启示：如何推广兴趣导向教育</a:t>
            </a:r>
            <a:endParaRPr altLang="en-US" lang="zh-CN"/>
          </a:p>
        </p:txBody>
      </p:sp>
      <p:sp>
        <p:nvSpPr>
          <p:cNvPr id="10498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案例总结：总结案例中的成功经验，提炼出可推广的策略和方法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案例选择：选择具有代表性的案例，如成功实施兴趣导向教育的学校或课程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案例分析：分析案例中兴趣导向教育的实施方式、效果及存在的问题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推广途径：探讨如何将兴趣导向教育的成功经验推广到更多学校和课程中，如开展交流活动、培训教师等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兴趣导向教育的挑战与对策</a:t>
            </a:r>
            <a:endParaRPr altLang="en-US" lang="zh-CN"/>
          </a:p>
        </p:txBody>
      </p:sp>
      <p:sp>
        <p:nvSpPr>
          <p:cNvPr id="104992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2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面临的主要挑战</a:t>
            </a:r>
            <a:endParaRPr altLang="en-US" lang="zh-CN"/>
          </a:p>
        </p:txBody>
      </p:sp>
      <p:sp>
        <p:nvSpPr>
          <p:cNvPr id="1049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传统教育观念的束缚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教育资源的不均衡分配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教师专业素养的不足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家庭和社会对兴趣导向教育的认知误区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0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加强教师培训，提高教师对兴趣导向教育的理解和实施能力。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建立多元化的评价体系，注重学生的兴趣和特长。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优化课程设置，增加多样化的课程选择，满足学生的个性化需求。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建立家长、学校和社会共同参与的兴趣导向教育支持体系。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未来发展方向与趋势</a:t>
            </a:r>
            <a:endParaRPr altLang="en-US" lang="zh-CN"/>
          </a:p>
        </p:txBody>
      </p:sp>
      <p:sp>
        <p:nvSpPr>
          <p:cNvPr id="10500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制定个性化的教育计划，充分挖掘学生的兴趣和潜力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建立多元化的评价体系，注重过程评价和学生自我评价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加强教师培训，提高教师的专业素养和教育教学方法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推进教育信息化和数字化，利用现代技术手段提高教育质量和效率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1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15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结论：兴趣导向小学教育改革的意义与价值</a:t>
            </a:r>
            <a:endParaRPr altLang="en-US" lang="zh-CN"/>
          </a:p>
        </p:txBody>
      </p:sp>
      <p:sp>
        <p:nvSpPr>
          <p:cNvPr id="10501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促进个性发展和全面发展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为未来教育改革提供借鉴和参考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提升学生学习兴趣和动力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培养创新精神和创造力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展望：未来小学教育的趋势与方向</a:t>
            </a:r>
            <a:endParaRPr altLang="en-US" lang="zh-CN"/>
          </a:p>
        </p:txBody>
      </p:sp>
      <p:sp>
        <p:nvSpPr>
          <p:cNvPr id="10502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个性化教育：以学生的兴趣和特长为导向，注重个性化发展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技术融合：利用现代科技手段，如人工智能、虚拟现实等，提升教学质量和效果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跨学科教育：加强学科之间的联系和整合，培养学生的综合素质和能力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社区参与：加强学校与社区的合作，充分利用社会资源，共同推进小学教育改革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88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2024-01-03T14:11:12Z</dcterms:created>
  <dcterms:modified xsi:type="dcterms:W3CDTF">2024-01-03T14:11:12Z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614fbd1f7da64c22a8c997bafa207ed2_21</vt:lpwstr>
  </property>
</Properties>
</file>