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36" r:id="rId1"/>
    <p:sldMasterId id="2147489773" r:id="rId2"/>
  </p:sldMasterIdLst>
  <p:notesMasterIdLst>
    <p:notesMasterId r:id="rId3"/>
  </p:notesMasterIdLst>
  <p:sldIdLst>
    <p:sldId id="3168" r:id="rId4"/>
    <p:sldId id="3173" r:id="rId5"/>
    <p:sldId id="3178" r:id="rId6"/>
    <p:sldId id="3183" r:id="rId7"/>
    <p:sldId id="3190" r:id="rId9"/>
    <p:sldId id="3193" r:id="rId10"/>
    <p:sldId id="3196" r:id="rId11"/>
    <p:sldId id="3200" r:id="rId12"/>
    <p:sldId id="3207" r:id="rId14"/>
    <p:sldId id="3210" r:id="rId15"/>
    <p:sldId id="3213" r:id="rId16"/>
    <p:sldId id="3217" r:id="rId17"/>
    <p:sldId id="3224" r:id="rId19"/>
    <p:sldId id="3227" r:id="rId20"/>
    <p:sldId id="3230" r:id="rId21"/>
    <p:sldId id="3234" r:id="rId22"/>
    <p:sldId id="3241" r:id="rId24"/>
    <p:sldId id="3244" r:id="rId25"/>
    <p:sldId id="3247" r:id="rId26"/>
    <p:sldId id="3251" r:id="rId27"/>
    <p:sldId id="3258" r:id="rId29"/>
    <p:sldId id="3261" r:id="rId30"/>
    <p:sldId id="3264" r:id="rId31"/>
    <p:sldId id="3268" r:id="rId32"/>
    <p:sldId id="3275" r:id="rId34"/>
    <p:sldId id="3278" r:id="rId35"/>
    <p:sldId id="3281" r:id="rId36"/>
    <p:sldId id="328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37" r:id="rId1"/>
    <p:sldLayoutId id="2147489738" r:id="rId2"/>
    <p:sldLayoutId id="2147489739" r:id="rId3"/>
    <p:sldLayoutId id="2147489740" r:id="rId4"/>
    <p:sldLayoutId id="2147489741" r:id="rId5"/>
    <p:sldLayoutId id="2147489742" r:id="rId6"/>
    <p:sldLayoutId id="2147489743" r:id="rId7"/>
    <p:sldLayoutId id="2147489744" r:id="rId8"/>
    <p:sldLayoutId id="2147489745" r:id="rId9"/>
    <p:sldLayoutId id="2147489746" r:id="rId10"/>
    <p:sldLayoutId id="21474897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774" r:id="rId1"/>
    <p:sldLayoutId id="2147489775" r:id="rId2"/>
    <p:sldLayoutId id="2147489776" r:id="rId3"/>
    <p:sldLayoutId id="2147489777" r:id="rId4"/>
    <p:sldLayoutId id="2147489778" r:id="rId5"/>
    <p:sldLayoutId id="2147489779" r:id="rId6"/>
    <p:sldLayoutId id="2147489780" r:id="rId7"/>
    <p:sldLayoutId id="2147489781" r:id="rId8"/>
    <p:sldLayoutId id="2147489782" r:id="rId9"/>
    <p:sldLayoutId id="2147489783" r:id="rId10"/>
    <p:sldLayoutId id="21474897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tags" Target="../tags/tag367.xml"/><Relationship Id="rId22" Type="http://schemas.openxmlformats.org/officeDocument/2006/relationships/tags" Target="../tags/tag368.xml"/><Relationship Id="rId23" Type="http://schemas.openxmlformats.org/officeDocument/2006/relationships/tags" Target="../tags/tag369.xml"/><Relationship Id="rId24" Type="http://schemas.openxmlformats.org/officeDocument/2006/relationships/tags" Target="../tags/tag370.xml"/><Relationship Id="rId25" Type="http://schemas.openxmlformats.org/officeDocument/2006/relationships/tags" Target="../tags/tag371.xml"/><Relationship Id="rId26" Type="http://schemas.openxmlformats.org/officeDocument/2006/relationships/tags" Target="../tags/tag372.xml"/><Relationship Id="rId27" Type="http://schemas.openxmlformats.org/officeDocument/2006/relationships/tags" Target="../tags/tag373.xml"/><Relationship Id="rId28" Type="http://schemas.openxmlformats.org/officeDocument/2006/relationships/tags" Target="../tags/tag374.xml"/><Relationship Id="rId29" Type="http://schemas.openxmlformats.org/officeDocument/2006/relationships/tags" Target="../tags/tag375.xml"/><Relationship Id="rId30" Type="http://schemas.openxmlformats.org/officeDocument/2006/relationships/tags" Target="../tags/tag376.xml"/><Relationship Id="rId3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tags" Target="../tags/tag434.xml"/><Relationship Id="rId28" Type="http://schemas.openxmlformats.org/officeDocument/2006/relationships/tags" Target="../tags/tag435.xml"/><Relationship Id="rId29" Type="http://schemas.openxmlformats.org/officeDocument/2006/relationships/tags" Target="../tags/tag436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制定有效的市场推广策略的关键要点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明确市场目标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制定推广策略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选择合适的推广渠道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制定预算和计划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实施推广活动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明确市场目标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89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确定目标市场的增长趋势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确定目标市场的竞争状况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确定目标市场的规模和潜力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了解目标客户的需求和偏好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了解目标客户群体</a:t>
            </a:r>
            <a:endParaRPr altLang="en-US" lang="zh-CN"/>
          </a:p>
        </p:txBody>
      </p:sp>
      <p:sp>
        <p:nvSpPr>
          <p:cNvPr id="104902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确定目标客户群体：根据产品或服务的特点，明确目标客户群体，包括年龄、性别、职业、地域等方面的特征。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了解客户需求：深入了解目标客户群体的需求和偏好，包括他们的购买习惯、消费心理、价值观念等方面的信息。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制定营销策略：根据目标客户群体的特点和需求，制定相应的营销策略，包括产品定位、价格策略、渠道选择、促销活动等方面的内容。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持续优化：在实施营销策略的过程中，不断收集反馈和数据，对策略进行持续优化和改进，以更好地满足客户需求和提高市场占有率。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确定市场定位</a:t>
            </a:r>
            <a:endParaRPr altLang="en-US" lang="zh-CN"/>
          </a:p>
        </p:txBody>
      </p:sp>
      <p:sp>
        <p:nvSpPr>
          <p:cNvPr id="104907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确定目标市场：根据调研结果，确定目标市场，包括目标客户群体、市场规模和潜在竞争对手。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了解目标客户群体：对目标客户群体进行深入的市场调研，了解他们的需求、偏好和购买行为。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制定市场定位策略：根据目标市场的特点，制定相应的市场定位策略，包括产品定位、价格定位、渠道定位和品牌定位。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实施市场定位策略：通过各种营销手段，将市场定位策略传达给目标客户群体，提高品牌知名度和美誉度。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制定推广策略</a:t>
            </a:r>
            <a:endParaRPr altLang="en-US" lang="zh-CN"/>
          </a:p>
        </p:txBody>
      </p:sp>
      <p:sp>
        <p:nvSpPr>
          <p:cNvPr id="10491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制定产品推广策略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评估与调整：定期评估策略的效果，根据市场变化及时调整策略，以保持竞争力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实施与执行：制定详细的实施计划，确保策略的有效执行和监控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产品定位：根据目标市场的需求和竞争情况，确定产品的独特卖点和定位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营销策略：制定适合产品的营销策略，包括价格、渠道、促销和广告等方面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12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确定目标市场：了解目标客户群体，包括他们的需求、偏好和购买行为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14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竞争分析：分析竞争对手的市场表现和营销策略，找出自己的优势和不足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16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制定品牌推广策略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监控与评估：对推广活动进行实时监控和评估，及时调整推广策略，确保达到预期目标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84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制定推广策略：根据目标受众、竞争对手和市场环境等因素，制定适合的推广策略，如广告宣传、公关活动、社交媒体营销等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86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实施推广计划：按照推广策略制定具体的实施计划，包括时间表、预算和人员分工等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88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明确品牌定位：确定品牌的目标市场、品牌理念和品牌形象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90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制定推广目标：设定具体的推广目标，如提高品牌知名度、增加市场份额等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制定销售推广策略</a:t>
            </a:r>
            <a:endParaRPr altLang="en-US" lang="zh-CN"/>
          </a:p>
        </p:txBody>
      </p:sp>
      <p:sp>
        <p:nvSpPr>
          <p:cNvPr id="1049326" name="对角圆角矩形 52"/>
          <p:cNvSpPr/>
          <p:nvPr>
            <p:custDataLst>
              <p:tags r:id="rId1"/>
            </p:custDataLst>
          </p:nvPr>
        </p:nvSpPr>
        <p:spPr>
          <a:xfrm>
            <a:off x="735337" y="1582497"/>
            <a:ext cx="5131656" cy="124985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53"/>
          <p:cNvSpPr/>
          <p:nvPr>
            <p:custDataLst>
              <p:tags r:id="rId2"/>
            </p:custDataLst>
          </p:nvPr>
        </p:nvSpPr>
        <p:spPr>
          <a:xfrm>
            <a:off x="735337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54"/>
          <p:cNvSpPr/>
          <p:nvPr>
            <p:custDataLst>
              <p:tags r:id="rId3"/>
            </p:custDataLst>
          </p:nvPr>
        </p:nvSpPr>
        <p:spPr>
          <a:xfrm>
            <a:off x="1249290" y="1453525"/>
            <a:ext cx="77383" cy="1289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56"/>
          <p:cNvSpPr txBox="1"/>
          <p:nvPr>
            <p:custDataLst>
              <p:tags r:id="rId4"/>
            </p:custDataLst>
          </p:nvPr>
        </p:nvSpPr>
        <p:spPr>
          <a:xfrm>
            <a:off x="1282822" y="1634730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确定目标市场：了解目标客户的需求和偏好，为推广策略提供方向。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5"/>
            </p:custDataLst>
          </p:nvPr>
        </p:nvSpPr>
        <p:spPr>
          <a:xfrm>
            <a:off x="6318526" y="1582497"/>
            <a:ext cx="5131656" cy="124985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6"/>
            </p:custDataLst>
          </p:nvPr>
        </p:nvSpPr>
        <p:spPr>
          <a:xfrm>
            <a:off x="6318526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7"/>
            </p:custDataLst>
          </p:nvPr>
        </p:nvSpPr>
        <p:spPr>
          <a:xfrm>
            <a:off x="6831833" y="1453525"/>
            <a:ext cx="77383" cy="1289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8"/>
            </p:custDataLst>
          </p:nvPr>
        </p:nvSpPr>
        <p:spPr>
          <a:xfrm>
            <a:off x="6865366" y="1641179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制定销售策略：根据推广计划和推广内容，制定具体的销售策略，包括销售渠道、销售目标、销售团队等。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5"/>
          <p:cNvSpPr/>
          <p:nvPr>
            <p:custDataLst>
              <p:tags r:id="rId9"/>
            </p:custDataLst>
          </p:nvPr>
        </p:nvSpPr>
        <p:spPr>
          <a:xfrm>
            <a:off x="735337" y="3281055"/>
            <a:ext cx="5131656" cy="124985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6"/>
          <p:cNvSpPr/>
          <p:nvPr>
            <p:custDataLst>
              <p:tags r:id="rId10"/>
            </p:custDataLst>
          </p:nvPr>
        </p:nvSpPr>
        <p:spPr>
          <a:xfrm>
            <a:off x="735337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7"/>
          <p:cNvSpPr/>
          <p:nvPr>
            <p:custDataLst>
              <p:tags r:id="rId11"/>
            </p:custDataLst>
          </p:nvPr>
        </p:nvSpPr>
        <p:spPr>
          <a:xfrm>
            <a:off x="1249290" y="3152083"/>
            <a:ext cx="77383" cy="1289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12"/>
            </p:custDataLst>
          </p:nvPr>
        </p:nvSpPr>
        <p:spPr>
          <a:xfrm>
            <a:off x="1282822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制定推广计划：根据目标市场的特点，制定具体的推广计划，包括推广渠道、预算、时间表等。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14"/>
          <p:cNvSpPr/>
          <p:nvPr>
            <p:custDataLst>
              <p:tags r:id="rId13"/>
            </p:custDataLst>
          </p:nvPr>
        </p:nvSpPr>
        <p:spPr>
          <a:xfrm>
            <a:off x="6318526" y="3281055"/>
            <a:ext cx="5131656" cy="124985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8"/>
          <p:cNvSpPr/>
          <p:nvPr>
            <p:custDataLst>
              <p:tags r:id="rId14"/>
            </p:custDataLst>
          </p:nvPr>
        </p:nvSpPr>
        <p:spPr>
          <a:xfrm>
            <a:off x="6318526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9"/>
          <p:cNvSpPr/>
          <p:nvPr>
            <p:custDataLst>
              <p:tags r:id="rId15"/>
            </p:custDataLst>
          </p:nvPr>
        </p:nvSpPr>
        <p:spPr>
          <a:xfrm>
            <a:off x="6831833" y="3152083"/>
            <a:ext cx="77383" cy="1289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0"/>
          <p:cNvSpPr txBox="1"/>
          <p:nvPr>
            <p:custDataLst>
              <p:tags r:id="rId16"/>
            </p:custDataLst>
          </p:nvPr>
        </p:nvSpPr>
        <p:spPr>
          <a:xfrm>
            <a:off x="6865366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实施推广计划：按照推广计划和推广内容，通过各种渠道进行推广，吸引潜在客户的关注。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15"/>
          <p:cNvSpPr/>
          <p:nvPr>
            <p:custDataLst>
              <p:tags r:id="rId17"/>
            </p:custDataLst>
          </p:nvPr>
        </p:nvSpPr>
        <p:spPr>
          <a:xfrm>
            <a:off x="735337" y="4979613"/>
            <a:ext cx="5131656" cy="124985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18"/>
            </p:custDataLst>
          </p:nvPr>
        </p:nvSpPr>
        <p:spPr>
          <a:xfrm>
            <a:off x="735337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19"/>
            </p:custDataLst>
          </p:nvPr>
        </p:nvSpPr>
        <p:spPr>
          <a:xfrm>
            <a:off x="1249290" y="4845483"/>
            <a:ext cx="77383" cy="1289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20"/>
            </p:custDataLst>
          </p:nvPr>
        </p:nvSpPr>
        <p:spPr>
          <a:xfrm>
            <a:off x="1282822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确定推广内容：根据目标市场的需求和偏好，制定有吸引力的推广内容，包括产品特点、优势、案例等。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22"/>
          <p:cNvSpPr/>
          <p:nvPr>
            <p:custDataLst>
              <p:tags r:id="rId21"/>
            </p:custDataLst>
          </p:nvPr>
        </p:nvSpPr>
        <p:spPr>
          <a:xfrm>
            <a:off x="6318526" y="4979613"/>
            <a:ext cx="5131656" cy="124985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68" name="对角圆角矩形 23"/>
          <p:cNvSpPr/>
          <p:nvPr>
            <p:custDataLst>
              <p:tags r:id="rId22"/>
            </p:custDataLst>
          </p:nvPr>
        </p:nvSpPr>
        <p:spPr>
          <a:xfrm>
            <a:off x="6318526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24"/>
          <p:cNvSpPr/>
          <p:nvPr>
            <p:custDataLst>
              <p:tags r:id="rId23"/>
            </p:custDataLst>
          </p:nvPr>
        </p:nvSpPr>
        <p:spPr>
          <a:xfrm>
            <a:off x="6831833" y="4845483"/>
            <a:ext cx="77383" cy="1289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25"/>
          <p:cNvSpPr txBox="1"/>
          <p:nvPr>
            <p:custDataLst>
              <p:tags r:id="rId24"/>
            </p:custDataLst>
          </p:nvPr>
        </p:nvSpPr>
        <p:spPr>
          <a:xfrm>
            <a:off x="6865366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监控和评估效果：对推广效果进行监控和评估，及时调整推广策略和销售策略，提高市场推广效果。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选择合适的推广渠道</a:t>
            </a:r>
            <a:endParaRPr altLang="en-US" lang="zh-CN"/>
          </a:p>
        </p:txBody>
      </p:sp>
      <p:sp>
        <p:nvSpPr>
          <p:cNvPr id="10494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选择线上推广渠道</a:t>
            </a:r>
            <a:endParaRPr altLang="en-US" lang="zh-CN"/>
          </a:p>
        </p:txBody>
      </p:sp>
      <p:sp>
        <p:nvSpPr>
          <p:cNvPr id="1049472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4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76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社交媒体平台：利用微博、微信、抖音等社交媒体平台进行推广，吸引目标受众关注。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0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2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搜索引擎优化：通过优化网站结构和内容，提高网站在搜索引擎中的排名，增加曝光率。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6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8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内容营销：通过撰写博客文章、制作视频等形式，提供有价值的内容，吸引潜在客户。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2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4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联盟营销：与其他网站或品牌合作，通过共享资源、互换链接等方式，扩大推广范围。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8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00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电子邮件营销：通过发送电子邮件给潜在客户，提供优惠券、促销信息等，促进销售。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选择线下推广渠道</a:t>
            </a:r>
            <a:endParaRPr altLang="en-US" lang="zh-CN"/>
          </a:p>
        </p:txBody>
      </p:sp>
      <p:sp>
        <p:nvSpPr>
          <p:cNvPr id="1049536" name="对角圆角矩形 15"/>
          <p:cNvSpPr/>
          <p:nvPr>
            <p:custDataLst>
              <p:tags r:id="rId1"/>
            </p:custDataLst>
          </p:nvPr>
        </p:nvSpPr>
        <p:spPr>
          <a:xfrm>
            <a:off x="1404891" y="3554170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6"/>
          <p:cNvSpPr/>
          <p:nvPr>
            <p:custDataLst>
              <p:tags r:id="rId2"/>
            </p:custDataLst>
          </p:nvPr>
        </p:nvSpPr>
        <p:spPr>
          <a:xfrm>
            <a:off x="1404891" y="3426144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7"/>
          <p:cNvSpPr/>
          <p:nvPr>
            <p:custDataLst>
              <p:tags r:id="rId3"/>
            </p:custDataLst>
          </p:nvPr>
        </p:nvSpPr>
        <p:spPr>
          <a:xfrm>
            <a:off x="1912538" y="3426781"/>
            <a:ext cx="76434" cy="127390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4"/>
            </p:custDataLst>
          </p:nvPr>
        </p:nvSpPr>
        <p:spPr>
          <a:xfrm>
            <a:off x="1945659" y="3563724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制定推广计划：根据选择的渠道和目标受众的特点，制定具体的推广计划，包括推广时间、地点、方式、预算等。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2"/>
          <p:cNvSpPr/>
          <p:nvPr>
            <p:custDataLst>
              <p:tags r:id="rId5"/>
            </p:custDataLst>
          </p:nvPr>
        </p:nvSpPr>
        <p:spPr>
          <a:xfrm>
            <a:off x="1404891" y="1580906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53"/>
          <p:cNvSpPr/>
          <p:nvPr>
            <p:custDataLst>
              <p:tags r:id="rId6"/>
            </p:custDataLst>
          </p:nvPr>
        </p:nvSpPr>
        <p:spPr>
          <a:xfrm>
            <a:off x="1404891" y="1452880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54"/>
          <p:cNvSpPr/>
          <p:nvPr>
            <p:custDataLst>
              <p:tags r:id="rId7"/>
            </p:custDataLst>
          </p:nvPr>
        </p:nvSpPr>
        <p:spPr>
          <a:xfrm>
            <a:off x="1912538" y="1453517"/>
            <a:ext cx="76434" cy="12739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56"/>
          <p:cNvSpPr txBox="1"/>
          <p:nvPr>
            <p:custDataLst>
              <p:tags r:id="rId8"/>
            </p:custDataLst>
          </p:nvPr>
        </p:nvSpPr>
        <p:spPr>
          <a:xfrm>
            <a:off x="1945659" y="1584091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确定目标受众：了解目标受众的特点、需求和喜好，以便选择合适的推广渠道。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"/>
          <p:cNvSpPr/>
          <p:nvPr>
            <p:custDataLst>
              <p:tags r:id="rId9"/>
            </p:custDataLst>
          </p:nvPr>
        </p:nvSpPr>
        <p:spPr>
          <a:xfrm>
            <a:off x="1404891" y="2567538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6"/>
          <p:cNvSpPr/>
          <p:nvPr>
            <p:custDataLst>
              <p:tags r:id="rId10"/>
            </p:custDataLst>
          </p:nvPr>
        </p:nvSpPr>
        <p:spPr>
          <a:xfrm>
            <a:off x="1404891" y="2439512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7"/>
          <p:cNvSpPr/>
          <p:nvPr>
            <p:custDataLst>
              <p:tags r:id="rId11"/>
            </p:custDataLst>
          </p:nvPr>
        </p:nvSpPr>
        <p:spPr>
          <a:xfrm>
            <a:off x="1912538" y="2440149"/>
            <a:ext cx="76434" cy="12739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2"/>
            </p:custDataLst>
          </p:nvPr>
        </p:nvSpPr>
        <p:spPr>
          <a:xfrm>
            <a:off x="1945659" y="2577093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选择合适的渠道：根据目标受众的特点和需求，选择适合的线下推广渠道，如展会、活动、户外广告等。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9"/>
          <p:cNvSpPr/>
          <p:nvPr>
            <p:custDataLst>
              <p:tags r:id="rId13"/>
            </p:custDataLst>
          </p:nvPr>
        </p:nvSpPr>
        <p:spPr>
          <a:xfrm>
            <a:off x="1404891" y="4540802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0"/>
          <p:cNvSpPr/>
          <p:nvPr>
            <p:custDataLst>
              <p:tags r:id="rId14"/>
            </p:custDataLst>
          </p:nvPr>
        </p:nvSpPr>
        <p:spPr>
          <a:xfrm>
            <a:off x="1404891" y="4412776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1"/>
          <p:cNvSpPr/>
          <p:nvPr>
            <p:custDataLst>
              <p:tags r:id="rId15"/>
            </p:custDataLst>
          </p:nvPr>
        </p:nvSpPr>
        <p:spPr>
          <a:xfrm>
            <a:off x="1912538" y="4413412"/>
            <a:ext cx="76434" cy="127390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12"/>
          <p:cNvSpPr txBox="1"/>
          <p:nvPr>
            <p:custDataLst>
              <p:tags r:id="rId16"/>
            </p:custDataLst>
          </p:nvPr>
        </p:nvSpPr>
        <p:spPr>
          <a:xfrm>
            <a:off x="1945659" y="4550356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实施推广计划：按照计划进行推广，确保推广活动的顺利进行，并及时调整和优化推广策略。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14"/>
          <p:cNvSpPr/>
          <p:nvPr>
            <p:custDataLst>
              <p:tags r:id="rId17"/>
            </p:custDataLst>
          </p:nvPr>
        </p:nvSpPr>
        <p:spPr>
          <a:xfrm>
            <a:off x="1404891" y="5527434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8"/>
          <p:cNvSpPr/>
          <p:nvPr>
            <p:custDataLst>
              <p:tags r:id="rId18"/>
            </p:custDataLst>
          </p:nvPr>
        </p:nvSpPr>
        <p:spPr>
          <a:xfrm>
            <a:off x="1404891" y="5399407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9"/>
          <p:cNvSpPr/>
          <p:nvPr>
            <p:custDataLst>
              <p:tags r:id="rId19"/>
            </p:custDataLst>
          </p:nvPr>
        </p:nvSpPr>
        <p:spPr>
          <a:xfrm>
            <a:off x="1912538" y="5400044"/>
            <a:ext cx="76434" cy="127390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0"/>
          <p:cNvSpPr txBox="1"/>
          <p:nvPr>
            <p:custDataLst>
              <p:tags r:id="rId20"/>
            </p:custDataLst>
          </p:nvPr>
        </p:nvSpPr>
        <p:spPr>
          <a:xfrm>
            <a:off x="1945659" y="5536988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评估推广效果：对推广效果进行评估，包括曝光量、转化率、ROI等指标，以便及时调整和优化推广策略。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选择媒体推广渠道</a:t>
            </a:r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"/>
            </p:custDataLst>
          </p:nvPr>
        </p:nvSpPr>
        <p:spPr>
          <a:xfrm>
            <a:off x="3179679" y="5583111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标题"/>
          <p:cNvSpPr txBox="1"/>
          <p:nvPr>
            <p:custDataLst>
              <p:tags r:id="rId2"/>
            </p:custDataLst>
          </p:nvPr>
        </p:nvSpPr>
        <p:spPr>
          <a:xfrm>
            <a:off x="3179679" y="5116804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5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监测与调整：对推广效果进行实时监测，根据数据调整投放策略，提高推广效果。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14" name="正文"/>
          <p:cNvSpPr txBox="1"/>
          <p:nvPr>
            <p:custDataLst>
              <p:tags r:id="rId3"/>
            </p:custDataLst>
          </p:nvPr>
        </p:nvSpPr>
        <p:spPr>
          <a:xfrm>
            <a:off x="3183480" y="4362858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标题"/>
          <p:cNvSpPr txBox="1"/>
          <p:nvPr>
            <p:custDataLst>
              <p:tags r:id="rId4"/>
            </p:custDataLst>
          </p:nvPr>
        </p:nvSpPr>
        <p:spPr>
          <a:xfrm>
            <a:off x="3183480" y="3895919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5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制定媒体计划：根据推广目标和预算，制定详细的媒体计划，包括投放时间、频率、预算分配等。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18" name="正文"/>
          <p:cNvSpPr txBox="1"/>
          <p:nvPr>
            <p:custDataLst>
              <p:tags r:id="rId5"/>
            </p:custDataLst>
          </p:nvPr>
        </p:nvSpPr>
        <p:spPr>
          <a:xfrm>
            <a:off x="3179679" y="1919820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标题"/>
          <p:cNvSpPr txBox="1"/>
          <p:nvPr>
            <p:custDataLst>
              <p:tags r:id="rId6"/>
            </p:custDataLst>
          </p:nvPr>
        </p:nvSpPr>
        <p:spPr>
          <a:xfrm>
            <a:off x="3179679" y="1452880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5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确定目标受众：了解目标受众的特点、兴趣和需求，选择与之匹配的媒体渠道。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22" name="正文"/>
          <p:cNvSpPr txBox="1"/>
          <p:nvPr>
            <p:custDataLst>
              <p:tags r:id="rId7"/>
            </p:custDataLst>
          </p:nvPr>
        </p:nvSpPr>
        <p:spPr>
          <a:xfrm>
            <a:off x="3183480" y="3141339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标题"/>
          <p:cNvSpPr txBox="1"/>
          <p:nvPr>
            <p:custDataLst>
              <p:tags r:id="rId8"/>
            </p:custDataLst>
          </p:nvPr>
        </p:nvSpPr>
        <p:spPr>
          <a:xfrm>
            <a:off x="3183480" y="2673766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5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评估媒体渠道：对各种媒体渠道进行评估，包括覆盖范围、受众质量、成本效益等方面，选择最合适的渠道。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制定预算和计划</a:t>
            </a:r>
            <a:endParaRPr altLang="en-US" lang="zh-CN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制定预算计划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确定推广目标：明确推广活动的目标，以便确定预算和计划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制定详细计划：包括推广时间、渠道、内容、预算等方面的详细计划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考虑风险和不确定性：对可能的风险和不确定性进行预测和应对措施的制定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确定预算范围：根据推广目标和市场情况，确定预算范围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制定推广计划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确定推广渠道：选择适合目标受众的推广渠道，如社交媒体、广告、公关等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确定目标受众：了解目标受众的需求和特点，为推广策略制定提供依据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制定推广计划：根据目标受众和推广渠道，制定详细的推广计划，包括推广时间、预算、人员等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确定评估标准：制定评估标准，对推广效果进行评估和调整，确保推广策略的有效性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制定执行计划</a:t>
            </a:r>
            <a:endParaRPr altLang="en-US" lang="zh-CN"/>
          </a:p>
        </p:txBody>
      </p:sp>
      <p:sp>
        <p:nvSpPr>
          <p:cNvPr id="104984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确定目标：明确推广活动的目标，如提高品牌知名度、促进销售等。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确定预算：根据推广目标和市场情况，制定合理的预算。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制定时间表：确定推广活动的开始和结束时间，以及每个阶段的具体时间安排。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分配任务：将推广任务分配给相关人员，并明确每个人的职责和任务。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实施推广活动</a:t>
            </a:r>
            <a:endParaRPr altLang="en-US" lang="zh-CN"/>
          </a:p>
        </p:txBody>
      </p:sp>
      <p:sp>
        <p:nvSpPr>
          <p:cNvPr id="10499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制定活动方案</a:t>
            </a:r>
            <a:endParaRPr altLang="en-US" lang="zh-CN"/>
          </a:p>
        </p:txBody>
      </p:sp>
      <p:sp>
        <p:nvSpPr>
          <p:cNvPr id="104997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确定目标受众：了解目标受众的需求和兴趣，为活动提供方向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确定活动时间和地点：选择适合目标受众的时间和地点，提高活动的参与度和效果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制定活动内容：根据目标受众和活动形式，制定有吸引力的活动内容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确定活动形式：选择适合目标受众的活动形式，如线上或线下活动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实施活动宣传</a:t>
            </a:r>
            <a:endParaRPr altLang="en-US" lang="zh-CN"/>
          </a:p>
        </p:txBody>
      </p:sp>
      <p:sp>
        <p:nvSpPr>
          <p:cNvPr id="1050048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线下宣传：通过举办活动、参加展会等方式进行线下宣传，与目标受众互动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2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线上宣传：利用社交媒体、网站等线上渠道进行宣传，吸引更多潜在受众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4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制作宣传材料：根据目标受众的特点，制作吸引人的宣传材料，如海报、宣传册等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6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合作与联盟：与其他企业或组织建立合作关系，共同推广活动，扩大影响力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8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确定目标受众：明确推广活动针对的群体，了解他们的需求和兴趣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0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制定宣传计划：确定宣传渠道、时间、预算等，确保宣传活动的顺利进行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2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实施活动执行</a:t>
            </a:r>
            <a:endParaRPr altLang="en-US" lang="zh-CN"/>
          </a:p>
        </p:txBody>
      </p:sp>
      <p:sp>
        <p:nvSpPr>
          <p:cNvPr id="105011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明确活动目标：确保所有参与者都清楚了解活动的目的和预期结果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后期跟进：对活动效果进行评估，收集反馈意见，为下一次活动提供改进方向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8"/>
            </p:custDataLst>
          </p:nvPr>
        </p:nvSpPr>
        <p:spPr>
          <a:xfrm>
            <a:off x="7890056" y="2509204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活动现场管理：确保活动现场秩序井然，提供优质的服务和体验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9"/>
            </p:custDataLst>
          </p:nvPr>
        </p:nvSpPr>
        <p:spPr>
          <a:xfrm>
            <a:off x="2136303" y="2509204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制定详细计划：包括活动时间表、预算、人员分工等，确保活动顺利进行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30"/>
            </p:custDataLst>
          </p:nvPr>
        </p:nvSpPr>
        <p:spPr>
          <a:xfrm>
            <a:off x="5013833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宣传推广：通过各种渠道宣传推广活动，吸引目标受众参与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评估推广效果</a:t>
            </a:r>
            <a:endParaRPr altLang="en-US" lang="zh-CN"/>
          </a:p>
        </p:txBody>
      </p:sp>
      <p:sp>
        <p:nvSpPr>
          <p:cNvPr id="10501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评估推广效果指标</a:t>
            </a:r>
            <a:endParaRPr altLang="en-US" lang="zh-CN"/>
          </a:p>
        </p:txBody>
      </p:sp>
      <p:sp>
        <p:nvSpPr>
          <p:cNvPr id="105026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转化率：评估广告被转化的次数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曝光量：评估广告被展示的次数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点击率：评估广告被点击的次数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ROI（投资回报率）：评估广告的收益与投入之比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分析推广效果数据</a:t>
            </a:r>
            <a:endParaRPr altLang="en-US" lang="zh-CN"/>
          </a:p>
        </p:txBody>
      </p:sp>
      <p:sp>
        <p:nvSpPr>
          <p:cNvPr id="105032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收集数据：收集推广活动相关的数据，包括曝光量、点击量、转化率等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数据分析：对收集到的数据进行整理和分析，找出推广活动的效果和问题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效果评估：根据数据分析结果，对推广活动的效果进行评估，确定是否达到预期目标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优化改进：根据效果评估结果，对推广策略进行优化和改进，提高推广效果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调整推广策略</a:t>
            </a:r>
            <a:endParaRPr altLang="en-US" lang="zh-CN"/>
          </a:p>
        </p:txBody>
      </p:sp>
      <p:sp>
        <p:nvSpPr>
          <p:cNvPr id="105038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收集数据：收集推广活动相关的数据，包括销售额、流量、客户反馈等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持续监测：持续监测调整后的推广效果，不断优化和改进策略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调整策略：根据分析结果，调整推广策略，例如改变广告渠道、优化广告内容等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分析数据：对收集到的数据进行深入分析，找出推广效果不佳的原因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6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7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2023-12-19T17:26:30Z</dcterms:created>
  <dcterms:modified xsi:type="dcterms:W3CDTF">2023-12-19T17:26:30Z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2672e08298fb4db8b10d49400e83cb58_21</vt:lpwstr>
  </property>
</Properties>
</file>