
<file path=[Content_Types].xml><?xml version="1.0" encoding="utf-8"?>
<Types xmlns="http://schemas.openxmlformats.org/package/2006/content-types">
  <Default Extension="vml" ContentType="application/vnd.openxmlformats-officedocument.vmlDrawing"/>
  <Default Extension="doc" ContentType="application/msword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emf" ContentType="image/x-emf"/>
  <Default Extension="wmf" ContentType="image/x-w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44"/>
  </p:notesMasterIdLst>
  <p:sldIdLst>
    <p:sldId id="280" r:id="rId4"/>
    <p:sldId id="327" r:id="rId5"/>
    <p:sldId id="775" r:id="rId6"/>
    <p:sldId id="776" r:id="rId7"/>
    <p:sldId id="779" r:id="rId8"/>
    <p:sldId id="780" r:id="rId9"/>
    <p:sldId id="781" r:id="rId10"/>
    <p:sldId id="782" r:id="rId11"/>
    <p:sldId id="783" r:id="rId12"/>
    <p:sldId id="784" r:id="rId13"/>
    <p:sldId id="607" r:id="rId14"/>
    <p:sldId id="734" r:id="rId15"/>
    <p:sldId id="735" r:id="rId16"/>
    <p:sldId id="736" r:id="rId17"/>
    <p:sldId id="785" r:id="rId18"/>
    <p:sldId id="344" r:id="rId19"/>
    <p:sldId id="622" r:id="rId20"/>
    <p:sldId id="745" r:id="rId21"/>
    <p:sldId id="746" r:id="rId22"/>
    <p:sldId id="747" r:id="rId23"/>
    <p:sldId id="844" r:id="rId24"/>
    <p:sldId id="845" r:id="rId25"/>
    <p:sldId id="748" r:id="rId26"/>
    <p:sldId id="838" r:id="rId27"/>
    <p:sldId id="839" r:id="rId28"/>
    <p:sldId id="840" r:id="rId29"/>
    <p:sldId id="350" r:id="rId30"/>
    <p:sldId id="764" r:id="rId31"/>
    <p:sldId id="765" r:id="rId32"/>
    <p:sldId id="766" r:id="rId33"/>
    <p:sldId id="767" r:id="rId34"/>
    <p:sldId id="787" r:id="rId35"/>
    <p:sldId id="788" r:id="rId36"/>
    <p:sldId id="768" r:id="rId37"/>
    <p:sldId id="769" r:id="rId38"/>
    <p:sldId id="771" r:id="rId39"/>
    <p:sldId id="772" r:id="rId40"/>
    <p:sldId id="773" r:id="rId41"/>
    <p:sldId id="354" r:id="rId42"/>
    <p:sldId id="852" r:id="rId43"/>
    <p:sldId id="853" r:id="rId45"/>
    <p:sldId id="859" r:id="rId46"/>
    <p:sldId id="862" r:id="rId47"/>
    <p:sldId id="861" r:id="rId48"/>
    <p:sldId id="860" r:id="rId49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81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雨林木风" initials="雨" lastIdx="10" clrIdx="0"/>
  <p:cmAuthor id="1" name="幸全" initials="幸全" lastIdx="1" clrIdx="0"/>
  <p:cmAuthor id="8" name="姜伟光" initials="姜" lastIdx="1" clrIdx="0"/>
  <p:cmAuthor id="2" name="Administrator" initials="A" lastIdx="2" clrIdx="1"/>
  <p:cmAuthor id="9" name="kingsoft" initials="k" lastIdx="1" clrIdx="0"/>
  <p:cmAuthor id="3" name="wwz" initials="w" lastIdx="1" clrIdx="2"/>
  <p:cmAuthor id="10" name="幸兴" initials="幸" lastIdx="1" clrIdx="8"/>
  <p:cmAuthor id="4" name="吴文中" initials="wwz" lastIdx="1" clrIdx="3"/>
  <p:cmAuthor id="5" name="lenovo" initials="l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5B5"/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72" y="66"/>
      </p:cViewPr>
      <p:guideLst>
        <p:guide orient="horz" pos="2074"/>
        <p:guide pos="381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4" Type="http://schemas.openxmlformats.org/officeDocument/2006/relationships/tags" Target="tags/tag355.xml"/><Relationship Id="rId53" Type="http://schemas.openxmlformats.org/officeDocument/2006/relationships/commentAuthors" Target="commentAuthors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notesMaster" Target="notesMasters/notes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19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本页可复制</a:t>
            </a:r>
            <a:endParaRPr lang="zh-CN" altLang="en-US" smtClean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defTabSz="1092200" fontAlgn="base">
              <a:spcBef>
                <a:spcPct val="0"/>
              </a:spcBef>
              <a:spcAft>
                <a:spcPct val="0"/>
              </a:spcAft>
              <a:defRPr/>
            </a:pPr>
            <a:fld id="{25E757F4-FF59-4C12-AA9B-7E175EFC5FA7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本页可复制</a:t>
            </a:r>
            <a:endParaRPr lang="zh-CN" altLang="en-US" smtClean="0"/>
          </a:p>
        </p:txBody>
      </p:sp>
      <p:sp>
        <p:nvSpPr>
          <p:cNvPr id="4198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</a:ln>
        </p:spPr>
        <p:txBody>
          <a:bodyPr anchor="b"/>
          <a:lstStyle/>
          <a:p>
            <a:pPr algn="r">
              <a:defRPr/>
            </a:pPr>
            <a:fld id="{978DF9AF-6D1B-4804-B2FF-A3394E081E89}" type="slidenum">
              <a:rPr lang="zh-CN" altLang="en-US" sz="1200">
                <a:latin typeface="+mn-lt"/>
                <a:ea typeface="+mn-ea"/>
              </a:rPr>
            </a:fld>
            <a:endParaRPr lang="en-US" altLang="zh-CN" sz="1200">
              <a:latin typeface="+mn-lt"/>
              <a:ea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66.xml"/><Relationship Id="rId3" Type="http://schemas.openxmlformats.org/officeDocument/2006/relationships/image" Target="../media/image1.png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image" Target="../media/image2.png"/><Relationship Id="rId6" Type="http://schemas.openxmlformats.org/officeDocument/2006/relationships/tags" Target="../tags/tag69.xml"/><Relationship Id="rId5" Type="http://schemas.openxmlformats.org/officeDocument/2006/relationships/image" Target="../media/image1.png"/><Relationship Id="rId4" Type="http://schemas.openxmlformats.org/officeDocument/2006/relationships/tags" Target="../tags/tag68.xml"/><Relationship Id="rId3" Type="http://schemas.openxmlformats.org/officeDocument/2006/relationships/image" Target="../media/image3.png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3.xml"/><Relationship Id="rId3" Type="http://schemas.openxmlformats.org/officeDocument/2006/relationships/image" Target="../media/image1.png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5.xml"/><Relationship Id="rId3" Type="http://schemas.openxmlformats.org/officeDocument/2006/relationships/image" Target="../media/image1.png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png"/><Relationship Id="rId4" Type="http://schemas.openxmlformats.org/officeDocument/2006/relationships/tags" Target="../tags/tag77.xml"/><Relationship Id="rId3" Type="http://schemas.openxmlformats.org/officeDocument/2006/relationships/image" Target="../media/image4.png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9.xml"/><Relationship Id="rId3" Type="http://schemas.openxmlformats.org/officeDocument/2006/relationships/image" Target="../media/image1.png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81.xml"/><Relationship Id="rId3" Type="http://schemas.openxmlformats.org/officeDocument/2006/relationships/image" Target="../media/image1.png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83.xml"/><Relationship Id="rId3" Type="http://schemas.openxmlformats.org/officeDocument/2006/relationships/image" Target="../media/image1.png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image" Target="../media/image2.png"/><Relationship Id="rId4" Type="http://schemas.openxmlformats.org/officeDocument/2006/relationships/tags" Target="../tags/tag86.xml"/><Relationship Id="rId3" Type="http://schemas.openxmlformats.org/officeDocument/2006/relationships/image" Target="../media/image1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image" Target="../media/image2.png"/><Relationship Id="rId5" Type="http://schemas.openxmlformats.org/officeDocument/2006/relationships/tags" Target="../tags/tag93.xml"/><Relationship Id="rId4" Type="http://schemas.openxmlformats.org/officeDocument/2006/relationships/image" Target="../media/image1.png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image" Target="../media/image2.png"/><Relationship Id="rId5" Type="http://schemas.openxmlformats.org/officeDocument/2006/relationships/tags" Target="../tags/tag101.xml"/><Relationship Id="rId4" Type="http://schemas.openxmlformats.org/officeDocument/2006/relationships/image" Target="../media/image1.png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image" Target="../media/image2.png"/><Relationship Id="rId5" Type="http://schemas.openxmlformats.org/officeDocument/2006/relationships/tags" Target="../tags/tag110.xml"/><Relationship Id="rId4" Type="http://schemas.openxmlformats.org/officeDocument/2006/relationships/image" Target="../media/image1.png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image" Target="../media/image2.png"/><Relationship Id="rId5" Type="http://schemas.openxmlformats.org/officeDocument/2006/relationships/tags" Target="../tags/tag119.xml"/><Relationship Id="rId4" Type="http://schemas.openxmlformats.org/officeDocument/2006/relationships/image" Target="../media/image1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image" Target="../media/image2.png"/><Relationship Id="rId5" Type="http://schemas.openxmlformats.org/officeDocument/2006/relationships/tags" Target="../tags/tag128.xml"/><Relationship Id="rId4" Type="http://schemas.openxmlformats.org/officeDocument/2006/relationships/image" Target="../media/image1.png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image" Target="../media/image6.png"/><Relationship Id="rId5" Type="http://schemas.openxmlformats.org/officeDocument/2006/relationships/tags" Target="../tags/tag139.xml"/><Relationship Id="rId4" Type="http://schemas.openxmlformats.org/officeDocument/2006/relationships/image" Target="../media/image5.png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副标题 4"/>
          <p:cNvSpPr>
            <a:spLocks noGrp="1"/>
          </p:cNvSpPr>
          <p:nvPr>
            <p:ph type="subTitle" idx="3" hasCustomPrompt="1"/>
            <p:custDataLst>
              <p:tags r:id="rId2"/>
            </p:custDataLst>
          </p:nvPr>
        </p:nvSpPr>
        <p:spPr>
          <a:xfrm>
            <a:off x="1913068" y="2331700"/>
            <a:ext cx="8368467" cy="835709"/>
          </a:xfrm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5"/>
          <p:cNvSpPr>
            <a:spLocks noGrp="1"/>
          </p:cNvSpPr>
          <p:nvPr>
            <p:ph type="ctrTitle" idx="2" hasCustomPrompt="1"/>
            <p:custDataLst>
              <p:tags r:id="rId3"/>
            </p:custDataLst>
          </p:nvPr>
        </p:nvSpPr>
        <p:spPr>
          <a:xfrm>
            <a:off x="1913069" y="1015980"/>
            <a:ext cx="8368467" cy="12306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 (1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15153" y="1941853"/>
            <a:ext cx="3235350" cy="2974283"/>
          </a:xfrm>
          <a:prstGeom prst="rect">
            <a:avLst/>
          </a:prstGeom>
        </p:spPr>
      </p:pic>
      <p:pic>
        <p:nvPicPr>
          <p:cNvPr id="2" name="图片 1" descr="1 (1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>
            <a:spLocks noGrp="1"/>
          </p:cNvSpPr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98080" y="1411524"/>
            <a:ext cx="4389120" cy="4034953"/>
          </a:xfrm>
          <a:prstGeom prst="rect">
            <a:avLst/>
          </a:prstGeom>
        </p:spPr>
      </p:pic>
      <p:pic>
        <p:nvPicPr>
          <p:cNvPr id="6" name="图片 5" descr="1 (1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652270" y="1786364"/>
            <a:ext cx="8890064" cy="120015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0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/>
    </mc:Choice>
    <mc:Fallback>
      <p:transition spd="slow" advClick="0" advTm="2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47.xml"/><Relationship Id="rId22" Type="http://schemas.openxmlformats.org/officeDocument/2006/relationships/tags" Target="../tags/tag146.xml"/><Relationship Id="rId21" Type="http://schemas.openxmlformats.org/officeDocument/2006/relationships/tags" Target="../tags/tag145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51.xml"/><Relationship Id="rId6" Type="http://schemas.openxmlformats.org/officeDocument/2006/relationships/image" Target="../media/image9.png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169.xml"/><Relationship Id="rId20" Type="http://schemas.openxmlformats.org/officeDocument/2006/relationships/tags" Target="../tags/tag168.xml"/><Relationship Id="rId2" Type="http://schemas.openxmlformats.org/officeDocument/2006/relationships/tags" Target="../tags/tag153.xml"/><Relationship Id="rId19" Type="http://schemas.openxmlformats.org/officeDocument/2006/relationships/tags" Target="../tags/tag167.xml"/><Relationship Id="rId18" Type="http://schemas.openxmlformats.org/officeDocument/2006/relationships/tags" Target="../tags/tag166.xml"/><Relationship Id="rId17" Type="http://schemas.openxmlformats.org/officeDocument/2006/relationships/tags" Target="../tags/tag165.xml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image" Target="../media/image9.png"/><Relationship Id="rId12" Type="http://schemas.microsoft.com/office/2007/relationships/hdphoto" Target="../media/image8.wdp"/><Relationship Id="rId11" Type="http://schemas.openxmlformats.org/officeDocument/2006/relationships/image" Target="../media/image7.png"/><Relationship Id="rId10" Type="http://schemas.openxmlformats.org/officeDocument/2006/relationships/tags" Target="../tags/tag161.xml"/><Relationship Id="rId1" Type="http://schemas.openxmlformats.org/officeDocument/2006/relationships/tags" Target="../tags/tag15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image" Target="../media/image10.png"/><Relationship Id="rId1" Type="http://schemas.openxmlformats.org/officeDocument/2006/relationships/tags" Target="../tags/tag176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9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9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9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02.xml"/><Relationship Id="rId3" Type="http://schemas.openxmlformats.org/officeDocument/2006/relationships/image" Target="../media/image23.png"/><Relationship Id="rId2" Type="http://schemas.openxmlformats.org/officeDocument/2006/relationships/tags" Target="../tags/tag201.xml"/><Relationship Id="rId1" Type="http://schemas.openxmlformats.org/officeDocument/2006/relationships/tags" Target="../tags/tag200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225.xml"/><Relationship Id="rId20" Type="http://schemas.openxmlformats.org/officeDocument/2006/relationships/tags" Target="../tags/tag224.xml"/><Relationship Id="rId2" Type="http://schemas.openxmlformats.org/officeDocument/2006/relationships/tags" Target="../tags/tag209.xml"/><Relationship Id="rId19" Type="http://schemas.openxmlformats.org/officeDocument/2006/relationships/tags" Target="../tags/tag223.xml"/><Relationship Id="rId18" Type="http://schemas.openxmlformats.org/officeDocument/2006/relationships/tags" Target="../tags/tag222.xml"/><Relationship Id="rId17" Type="http://schemas.openxmlformats.org/officeDocument/2006/relationships/tags" Target="../tags/tag221.xml"/><Relationship Id="rId16" Type="http://schemas.openxmlformats.org/officeDocument/2006/relationships/tags" Target="../tags/tag220.xml"/><Relationship Id="rId15" Type="http://schemas.openxmlformats.org/officeDocument/2006/relationships/tags" Target="../tags/tag219.xml"/><Relationship Id="rId14" Type="http://schemas.openxmlformats.org/officeDocument/2006/relationships/tags" Target="../tags/tag218.xml"/><Relationship Id="rId13" Type="http://schemas.openxmlformats.org/officeDocument/2006/relationships/image" Target="../media/image9.png"/><Relationship Id="rId12" Type="http://schemas.microsoft.com/office/2007/relationships/hdphoto" Target="../media/image8.wdp"/><Relationship Id="rId11" Type="http://schemas.openxmlformats.org/officeDocument/2006/relationships/image" Target="../media/image7.png"/><Relationship Id="rId10" Type="http://schemas.openxmlformats.org/officeDocument/2006/relationships/tags" Target="../tags/tag217.xml"/><Relationship Id="rId1" Type="http://schemas.openxmlformats.org/officeDocument/2006/relationships/tags" Target="../tags/tag208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29.xml"/><Relationship Id="rId5" Type="http://schemas.openxmlformats.org/officeDocument/2006/relationships/image" Target="../media/image26.jpeg"/><Relationship Id="rId4" Type="http://schemas.openxmlformats.org/officeDocument/2006/relationships/tags" Target="../tags/tag228.xml"/><Relationship Id="rId3" Type="http://schemas.openxmlformats.org/officeDocument/2006/relationships/image" Target="../media/image25.png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32.xml"/><Relationship Id="rId3" Type="http://schemas.openxmlformats.org/officeDocument/2006/relationships/image" Target="../media/image27.jpeg"/><Relationship Id="rId2" Type="http://schemas.openxmlformats.org/officeDocument/2006/relationships/tags" Target="../tags/tag231.xml"/><Relationship Id="rId1" Type="http://schemas.openxmlformats.org/officeDocument/2006/relationships/tags" Target="../tags/tag230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35.xml"/><Relationship Id="rId3" Type="http://schemas.openxmlformats.org/officeDocument/2006/relationships/image" Target="../media/image28.jpeg"/><Relationship Id="rId2" Type="http://schemas.openxmlformats.org/officeDocument/2006/relationships/tags" Target="../tags/tag234.xml"/><Relationship Id="rId1" Type="http://schemas.openxmlformats.org/officeDocument/2006/relationships/tags" Target="../tags/tag23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tags" Target="../tags/tag23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image" Target="../media/image30.emf"/><Relationship Id="rId5" Type="http://schemas.openxmlformats.org/officeDocument/2006/relationships/oleObject" Target="../embeddings/Document2.doc"/><Relationship Id="rId4" Type="http://schemas.openxmlformats.org/officeDocument/2006/relationships/tags" Target="../tags/tag240.xml"/><Relationship Id="rId3" Type="http://schemas.openxmlformats.org/officeDocument/2006/relationships/image" Target="../media/image29.emf"/><Relationship Id="rId2" Type="http://schemas.openxmlformats.org/officeDocument/2006/relationships/oleObject" Target="../embeddings/Document1.doc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39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image" Target="../media/image32.emf"/><Relationship Id="rId5" Type="http://schemas.openxmlformats.org/officeDocument/2006/relationships/oleObject" Target="../embeddings/Document4.doc"/><Relationship Id="rId4" Type="http://schemas.openxmlformats.org/officeDocument/2006/relationships/tags" Target="../tags/tag245.xml"/><Relationship Id="rId3" Type="http://schemas.openxmlformats.org/officeDocument/2006/relationships/image" Target="../media/image31.emf"/><Relationship Id="rId2" Type="http://schemas.openxmlformats.org/officeDocument/2006/relationships/oleObject" Target="../embeddings/Document3.doc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44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1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tags" Target="../tags/tag250.xml"/><Relationship Id="rId1" Type="http://schemas.openxmlformats.org/officeDocument/2006/relationships/tags" Target="../tags/tag249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54.xml"/><Relationship Id="rId3" Type="http://schemas.openxmlformats.org/officeDocument/2006/relationships/image" Target="../media/image35.png"/><Relationship Id="rId2" Type="http://schemas.openxmlformats.org/officeDocument/2006/relationships/tags" Target="../tags/tag253.xml"/><Relationship Id="rId1" Type="http://schemas.openxmlformats.org/officeDocument/2006/relationships/tags" Target="../tags/tag25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56.xml"/><Relationship Id="rId2" Type="http://schemas.openxmlformats.org/officeDocument/2006/relationships/image" Target="../media/image36.png"/><Relationship Id="rId1" Type="http://schemas.openxmlformats.org/officeDocument/2006/relationships/tags" Target="../tags/tag255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59.xml"/><Relationship Id="rId3" Type="http://schemas.openxmlformats.org/officeDocument/2006/relationships/image" Target="../media/image37.png"/><Relationship Id="rId2" Type="http://schemas.openxmlformats.org/officeDocument/2006/relationships/tags" Target="../tags/tag258.xml"/><Relationship Id="rId1" Type="http://schemas.openxmlformats.org/officeDocument/2006/relationships/tags" Target="../tags/tag25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277.xml"/><Relationship Id="rId20" Type="http://schemas.openxmlformats.org/officeDocument/2006/relationships/tags" Target="../tags/tag276.xml"/><Relationship Id="rId2" Type="http://schemas.openxmlformats.org/officeDocument/2006/relationships/tags" Target="../tags/tag261.xml"/><Relationship Id="rId19" Type="http://schemas.openxmlformats.org/officeDocument/2006/relationships/tags" Target="../tags/tag275.xml"/><Relationship Id="rId18" Type="http://schemas.openxmlformats.org/officeDocument/2006/relationships/tags" Target="../tags/tag274.xml"/><Relationship Id="rId17" Type="http://schemas.openxmlformats.org/officeDocument/2006/relationships/tags" Target="../tags/tag273.xml"/><Relationship Id="rId16" Type="http://schemas.openxmlformats.org/officeDocument/2006/relationships/tags" Target="../tags/tag272.xml"/><Relationship Id="rId15" Type="http://schemas.openxmlformats.org/officeDocument/2006/relationships/tags" Target="../tags/tag271.xml"/><Relationship Id="rId14" Type="http://schemas.openxmlformats.org/officeDocument/2006/relationships/tags" Target="../tags/tag270.xml"/><Relationship Id="rId13" Type="http://schemas.openxmlformats.org/officeDocument/2006/relationships/image" Target="../media/image9.png"/><Relationship Id="rId12" Type="http://schemas.microsoft.com/office/2007/relationships/hdphoto" Target="../media/image8.wdp"/><Relationship Id="rId11" Type="http://schemas.openxmlformats.org/officeDocument/2006/relationships/image" Target="../media/image7.png"/><Relationship Id="rId10" Type="http://schemas.openxmlformats.org/officeDocument/2006/relationships/tags" Target="../tags/tag269.xml"/><Relationship Id="rId1" Type="http://schemas.openxmlformats.org/officeDocument/2006/relationships/tags" Target="../tags/tag260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0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0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0.xml"/><Relationship Id="rId4" Type="http://schemas.openxmlformats.org/officeDocument/2006/relationships/tags" Target="../tags/tag286.xml"/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tags" Target="../tags/tag287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image" Target="../media/image40.emf"/><Relationship Id="rId1" Type="http://schemas.openxmlformats.org/officeDocument/2006/relationships/oleObject" Target="../embeddings/oleObject1.bin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image" Target="../media/image41.emf"/><Relationship Id="rId2" Type="http://schemas.openxmlformats.org/officeDocument/2006/relationships/oleObject" Target="../embeddings/oleObject2.bin"/><Relationship Id="rId1" Type="http://schemas.openxmlformats.org/officeDocument/2006/relationships/tags" Target="../tags/tag293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0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" Type="http://schemas.openxmlformats.org/officeDocument/2006/relationships/tags" Target="../tags/tag296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0.xml"/><Relationship Id="rId3" Type="http://schemas.openxmlformats.org/officeDocument/2006/relationships/tags" Target="../tags/tag301.xml"/><Relationship Id="rId2" Type="http://schemas.openxmlformats.org/officeDocument/2006/relationships/tags" Target="../tags/tag300.xml"/><Relationship Id="rId1" Type="http://schemas.openxmlformats.org/officeDocument/2006/relationships/tags" Target="../tags/tag299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5.vml"/><Relationship Id="rId8" Type="http://schemas.openxmlformats.org/officeDocument/2006/relationships/slideLayout" Target="../slideLayouts/slideLayout31.xml"/><Relationship Id="rId7" Type="http://schemas.openxmlformats.org/officeDocument/2006/relationships/tags" Target="../tags/tag304.xml"/><Relationship Id="rId6" Type="http://schemas.openxmlformats.org/officeDocument/2006/relationships/tags" Target="../tags/tag303.xml"/><Relationship Id="rId5" Type="http://schemas.openxmlformats.org/officeDocument/2006/relationships/tags" Target="../tags/tag302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oleObject" Target="../embeddings/oleObject3.bin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31.xml"/><Relationship Id="rId5" Type="http://schemas.openxmlformats.org/officeDocument/2006/relationships/tags" Target="../tags/tag307.xml"/><Relationship Id="rId4" Type="http://schemas.openxmlformats.org/officeDocument/2006/relationships/tags" Target="../tags/tag306.xml"/><Relationship Id="rId3" Type="http://schemas.openxmlformats.org/officeDocument/2006/relationships/tags" Target="../tags/tag305.xml"/><Relationship Id="rId2" Type="http://schemas.openxmlformats.org/officeDocument/2006/relationships/image" Target="../media/image45.emf"/><Relationship Id="rId1" Type="http://schemas.openxmlformats.org/officeDocument/2006/relationships/oleObject" Target="../embeddings/oleObject4.bin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7.vml"/><Relationship Id="rId6" Type="http://schemas.openxmlformats.org/officeDocument/2006/relationships/slideLayout" Target="../slideLayouts/slideLayout3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image" Target="../media/image46.emf"/><Relationship Id="rId1" Type="http://schemas.openxmlformats.org/officeDocument/2006/relationships/oleObject" Target="../embeddings/oleObject5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Relationship Id="rId3" Type="http://schemas.openxmlformats.org/officeDocument/2006/relationships/tags" Target="../tags/tag313.xml"/><Relationship Id="rId22" Type="http://schemas.openxmlformats.org/officeDocument/2006/relationships/slideLayout" Target="../slideLayouts/slideLayout18.xml"/><Relationship Id="rId21" Type="http://schemas.openxmlformats.org/officeDocument/2006/relationships/tags" Target="../tags/tag328.xml"/><Relationship Id="rId20" Type="http://schemas.openxmlformats.org/officeDocument/2006/relationships/tags" Target="../tags/tag327.xml"/><Relationship Id="rId2" Type="http://schemas.openxmlformats.org/officeDocument/2006/relationships/tags" Target="../tags/tag312.xml"/><Relationship Id="rId19" Type="http://schemas.openxmlformats.org/officeDocument/2006/relationships/tags" Target="../tags/tag326.xml"/><Relationship Id="rId18" Type="http://schemas.openxmlformats.org/officeDocument/2006/relationships/tags" Target="../tags/tag325.xml"/><Relationship Id="rId17" Type="http://schemas.openxmlformats.org/officeDocument/2006/relationships/tags" Target="../tags/tag324.xml"/><Relationship Id="rId16" Type="http://schemas.openxmlformats.org/officeDocument/2006/relationships/tags" Target="../tags/tag323.xml"/><Relationship Id="rId15" Type="http://schemas.openxmlformats.org/officeDocument/2006/relationships/tags" Target="../tags/tag322.xml"/><Relationship Id="rId14" Type="http://schemas.openxmlformats.org/officeDocument/2006/relationships/tags" Target="../tags/tag321.xml"/><Relationship Id="rId13" Type="http://schemas.openxmlformats.org/officeDocument/2006/relationships/image" Target="../media/image9.png"/><Relationship Id="rId12" Type="http://schemas.microsoft.com/office/2007/relationships/hdphoto" Target="../media/image8.wdp"/><Relationship Id="rId11" Type="http://schemas.openxmlformats.org/officeDocument/2006/relationships/image" Target="../media/image7.png"/><Relationship Id="rId10" Type="http://schemas.openxmlformats.org/officeDocument/2006/relationships/tags" Target="../tags/tag320.xml"/><Relationship Id="rId1" Type="http://schemas.openxmlformats.org/officeDocument/2006/relationships/tags" Target="../tags/tag311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8.vml"/><Relationship Id="rId8" Type="http://schemas.openxmlformats.org/officeDocument/2006/relationships/slideLayout" Target="../slideLayouts/slideLayout14.xml"/><Relationship Id="rId7" Type="http://schemas.openxmlformats.org/officeDocument/2006/relationships/tags" Target="../tags/tag333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tags" Target="../tags/tag330.xml"/><Relationship Id="rId3" Type="http://schemas.openxmlformats.org/officeDocument/2006/relationships/tags" Target="../tags/tag329.xml"/><Relationship Id="rId2" Type="http://schemas.openxmlformats.org/officeDocument/2006/relationships/image" Target="../media/image47.wmf"/><Relationship Id="rId10" Type="http://schemas.openxmlformats.org/officeDocument/2006/relationships/notesSlide" Target="../notesSlides/notesSlide1.xml"/><Relationship Id="rId1" Type="http://schemas.openxmlformats.org/officeDocument/2006/relationships/oleObject" Target="../embeddings/oleObject6.bin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337.xml"/><Relationship Id="rId4" Type="http://schemas.openxmlformats.org/officeDocument/2006/relationships/tags" Target="../tags/tag336.xml"/><Relationship Id="rId3" Type="http://schemas.openxmlformats.org/officeDocument/2006/relationships/tags" Target="../tags/tag335.xml"/><Relationship Id="rId2" Type="http://schemas.openxmlformats.org/officeDocument/2006/relationships/tags" Target="../tags/tag334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9.v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40.xml"/><Relationship Id="rId4" Type="http://schemas.openxmlformats.org/officeDocument/2006/relationships/image" Target="../media/image49.wmf"/><Relationship Id="rId3" Type="http://schemas.openxmlformats.org/officeDocument/2006/relationships/oleObject" Target="../embeddings/oleObject7.bin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image" Target="../media/image49.wmf"/><Relationship Id="rId7" Type="http://schemas.openxmlformats.org/officeDocument/2006/relationships/oleObject" Target="../embeddings/oleObject9.bin"/><Relationship Id="rId6" Type="http://schemas.openxmlformats.org/officeDocument/2006/relationships/image" Target="../media/image50.wmf"/><Relationship Id="rId5" Type="http://schemas.openxmlformats.org/officeDocument/2006/relationships/oleObject" Target="../embeddings/oleObject8.bin"/><Relationship Id="rId4" Type="http://schemas.openxmlformats.org/officeDocument/2006/relationships/tags" Target="../tags/tag344.xml"/><Relationship Id="rId3" Type="http://schemas.openxmlformats.org/officeDocument/2006/relationships/tags" Target="../tags/tag343.xml"/><Relationship Id="rId2" Type="http://schemas.openxmlformats.org/officeDocument/2006/relationships/tags" Target="../tags/tag342.xml"/><Relationship Id="rId12" Type="http://schemas.openxmlformats.org/officeDocument/2006/relationships/vmlDrawing" Target="../drawings/vmlDrawing10.v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46.xml"/><Relationship Id="rId1" Type="http://schemas.openxmlformats.org/officeDocument/2006/relationships/tags" Target="../tags/tag341.xm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51.xml"/><Relationship Id="rId5" Type="http://schemas.openxmlformats.org/officeDocument/2006/relationships/image" Target="../media/image51.emf"/><Relationship Id="rId4" Type="http://schemas.openxmlformats.org/officeDocument/2006/relationships/tags" Target="../tags/tag350.xml"/><Relationship Id="rId3" Type="http://schemas.openxmlformats.org/officeDocument/2006/relationships/tags" Target="../tags/tag349.xml"/><Relationship Id="rId2" Type="http://schemas.openxmlformats.org/officeDocument/2006/relationships/tags" Target="../tags/tag348.xml"/><Relationship Id="rId1" Type="http://schemas.openxmlformats.org/officeDocument/2006/relationships/tags" Target="../tags/tag347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54.xml"/><Relationship Id="rId3" Type="http://schemas.openxmlformats.org/officeDocument/2006/relationships/image" Target="../media/image51.emf"/><Relationship Id="rId2" Type="http://schemas.openxmlformats.org/officeDocument/2006/relationships/tags" Target="../tags/tag353.xml"/><Relationship Id="rId1" Type="http://schemas.openxmlformats.org/officeDocument/2006/relationships/tags" Target="../tags/tag3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3"/>
            <p:custDataLst>
              <p:tags r:id="rId1"/>
            </p:custDataLst>
          </p:nvPr>
        </p:nvSpPr>
        <p:spPr>
          <a:xfrm>
            <a:off x="4490720" y="2120265"/>
            <a:ext cx="7539355" cy="223075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第</a:t>
            </a:r>
            <a:r>
              <a:rPr lang="en-US" altLang="zh-CN" sz="40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44</a:t>
            </a:r>
            <a:r>
              <a:rPr sz="40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讲</a:t>
            </a:r>
            <a:endParaRPr sz="40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sz="4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第六章化学实验主题系列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</a:t>
            </a:r>
            <a:r>
              <a:rPr sz="4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专题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sz="40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zh-CN" altLang="en-US" sz="40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装置气密性的检查和量气装置的应用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53975" y="917575"/>
            <a:ext cx="10241280" cy="5892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>
                <a:solidFill>
                  <a:srgbClr val="2205B5"/>
                </a:solidFill>
                <a:latin typeface="+mj-ea"/>
                <a:ea typeface="+mj-ea"/>
                <a:cs typeface="+mj-ea"/>
              </a:rPr>
              <a:t>2023</a:t>
            </a:r>
            <a:r>
              <a:rPr sz="3200">
                <a:solidFill>
                  <a:srgbClr val="2205B5"/>
                </a:solidFill>
                <a:latin typeface="+mj-ea"/>
                <a:ea typeface="+mj-ea"/>
                <a:cs typeface="+mj-ea"/>
              </a:rPr>
              <a:t>：基于主题教学的高考化学专题复习系列讲座</a:t>
            </a:r>
            <a:endParaRPr sz="3200">
              <a:solidFill>
                <a:srgbClr val="2205B5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673090" y="5170953"/>
            <a:ext cx="5990590" cy="612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spc="150" dirty="0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 </a:t>
            </a:r>
            <a:endParaRPr lang="zh-CN" altLang="en-US" sz="2400" b="1" spc="150" dirty="0">
              <a:solidFill>
                <a:schemeClr val="tx1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0" y="2146978"/>
            <a:ext cx="4682721" cy="3679245"/>
            <a:chOff x="528320" y="1822493"/>
            <a:chExt cx="4682721" cy="3679245"/>
          </a:xfrm>
        </p:grpSpPr>
        <p:sp>
          <p:nvSpPr>
            <p:cNvPr id="19" name="矩形 18"/>
            <p:cNvSpPr/>
            <p:nvPr/>
          </p:nvSpPr>
          <p:spPr>
            <a:xfrm rot="2700000">
              <a:off x="507528" y="2050573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矩形 19"/>
            <p:cNvSpPr/>
            <p:nvPr/>
          </p:nvSpPr>
          <p:spPr>
            <a:xfrm rot="2700000">
              <a:off x="512660" y="3396361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矩形 20"/>
            <p:cNvSpPr/>
            <p:nvPr/>
          </p:nvSpPr>
          <p:spPr>
            <a:xfrm rot="2700000">
              <a:off x="1282103" y="2504155"/>
              <a:ext cx="1410904" cy="13491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矩形 21"/>
            <p:cNvSpPr/>
            <p:nvPr/>
          </p:nvSpPr>
          <p:spPr>
            <a:xfrm rot="2700000">
              <a:off x="2110746" y="3602947"/>
              <a:ext cx="1718758" cy="1643548"/>
            </a:xfrm>
            <a:prstGeom prst="rect">
              <a:avLst/>
            </a:prstGeom>
            <a:blipFill dpi="0" rotWithShape="0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35000" contras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4922" t="649" r="-83752" b="-12197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/>
            <p:cNvSpPr/>
            <p:nvPr/>
          </p:nvSpPr>
          <p:spPr>
            <a:xfrm rot="2700000">
              <a:off x="1418342" y="3970371"/>
              <a:ext cx="466337" cy="4459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23"/>
            <p:cNvSpPr/>
            <p:nvPr/>
          </p:nvSpPr>
          <p:spPr>
            <a:xfrm rot="2700000">
              <a:off x="882114" y="440651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矩形 24"/>
            <p:cNvSpPr/>
            <p:nvPr/>
          </p:nvSpPr>
          <p:spPr>
            <a:xfrm rot="2700000">
              <a:off x="2613936" y="1853362"/>
              <a:ext cx="1410904" cy="1349165"/>
            </a:xfrm>
            <a:prstGeom prst="rect">
              <a:avLst/>
            </a:prstGeom>
            <a:blipFill dpi="0" rotWithShape="0">
              <a:blip r:embed="rId6" cstate="print"/>
              <a:srcRect/>
              <a:stretch>
                <a:fillRect l="-9274" t="-11800" r="-93228" b="-23200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矩形 25"/>
            <p:cNvSpPr/>
            <p:nvPr/>
          </p:nvSpPr>
          <p:spPr>
            <a:xfrm rot="2700000">
              <a:off x="3558405" y="2980486"/>
              <a:ext cx="1194115" cy="11418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矩形 26"/>
            <p:cNvSpPr/>
            <p:nvPr/>
          </p:nvSpPr>
          <p:spPr>
            <a:xfrm rot="2700000">
              <a:off x="3712420" y="4635043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矩形 27"/>
            <p:cNvSpPr/>
            <p:nvPr/>
          </p:nvSpPr>
          <p:spPr>
            <a:xfrm rot="2700000">
              <a:off x="4344346" y="225206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91795" y="2870319"/>
              <a:ext cx="141224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Gothic-EB" panose="02010609010101010101" pitchFamily="1" charset="-128"/>
                  <a:ea typeface="DFGothic-EB" panose="02010609010101010101" pitchFamily="1" charset="-128"/>
                </a:rPr>
                <a:t>2023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4743928" y="5069857"/>
            <a:ext cx="74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491356" y="5169120"/>
            <a:ext cx="770064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9" name="任意多边形 254"/>
          <p:cNvSpPr/>
          <p:nvPr>
            <p:custDataLst>
              <p:tags r:id="rId2"/>
            </p:custDataLst>
          </p:nvPr>
        </p:nvSpPr>
        <p:spPr>
          <a:xfrm>
            <a:off x="7063105" y="329819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任意多边形 255"/>
          <p:cNvSpPr/>
          <p:nvPr>
            <p:custDataLst>
              <p:tags r:id="rId3"/>
            </p:custDataLst>
          </p:nvPr>
        </p:nvSpPr>
        <p:spPr>
          <a:xfrm>
            <a:off x="7188835" y="341947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7588250" y="3113405"/>
            <a:ext cx="4029075" cy="626110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重温经典</a:t>
            </a:r>
            <a:endParaRPr lang="zh-CN" altLang="en-US" sz="2800" b="1" spc="3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任意多边形 261"/>
          <p:cNvSpPr/>
          <p:nvPr>
            <p:custDataLst>
              <p:tags r:id="rId5"/>
            </p:custDataLst>
          </p:nvPr>
        </p:nvSpPr>
        <p:spPr>
          <a:xfrm>
            <a:off x="7063105" y="417957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62"/>
          <p:cNvSpPr/>
          <p:nvPr>
            <p:custDataLst>
              <p:tags r:id="rId6"/>
            </p:custDataLst>
          </p:nvPr>
        </p:nvSpPr>
        <p:spPr>
          <a:xfrm>
            <a:off x="7188835" y="43014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7"/>
            </p:custDataLst>
          </p:nvPr>
        </p:nvSpPr>
        <p:spPr>
          <a:xfrm>
            <a:off x="7588250" y="4039870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模型建构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8"/>
          <p:cNvSpPr/>
          <p:nvPr>
            <p:custDataLst>
              <p:tags r:id="rId8"/>
            </p:custDataLst>
          </p:nvPr>
        </p:nvSpPr>
        <p:spPr>
          <a:xfrm>
            <a:off x="7063105" y="506158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69"/>
          <p:cNvSpPr/>
          <p:nvPr>
            <p:custDataLst>
              <p:tags r:id="rId9"/>
            </p:custDataLst>
          </p:nvPr>
        </p:nvSpPr>
        <p:spPr>
          <a:xfrm>
            <a:off x="7188835" y="518350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7588250" y="5010785"/>
            <a:ext cx="4029075" cy="44132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名师导学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28320" y="1822493"/>
            <a:ext cx="4682721" cy="3679245"/>
            <a:chOff x="528320" y="1822493"/>
            <a:chExt cx="4682721" cy="3679245"/>
          </a:xfrm>
        </p:grpSpPr>
        <p:sp>
          <p:nvSpPr>
            <p:cNvPr id="47" name="矩形 46"/>
            <p:cNvSpPr/>
            <p:nvPr/>
          </p:nvSpPr>
          <p:spPr>
            <a:xfrm rot="2700000">
              <a:off x="507528" y="2050573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矩形 47"/>
            <p:cNvSpPr/>
            <p:nvPr/>
          </p:nvSpPr>
          <p:spPr>
            <a:xfrm rot="2700000">
              <a:off x="512660" y="3396361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48"/>
            <p:cNvSpPr/>
            <p:nvPr/>
          </p:nvSpPr>
          <p:spPr>
            <a:xfrm rot="2700000">
              <a:off x="1282103" y="2504155"/>
              <a:ext cx="1410904" cy="13491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49"/>
            <p:cNvSpPr/>
            <p:nvPr/>
          </p:nvSpPr>
          <p:spPr>
            <a:xfrm rot="2700000">
              <a:off x="2110746" y="3602947"/>
              <a:ext cx="1718758" cy="1643548"/>
            </a:xfrm>
            <a:prstGeom prst="rect">
              <a:avLst/>
            </a:prstGeom>
            <a:blipFill dpi="0" rotWithShape="0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35000" contras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4922" t="649" r="-83752" b="-12197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1" name="矩形 50"/>
            <p:cNvSpPr/>
            <p:nvPr/>
          </p:nvSpPr>
          <p:spPr>
            <a:xfrm rot="2700000">
              <a:off x="1418342" y="3970371"/>
              <a:ext cx="466337" cy="4459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2" name="矩形 51"/>
            <p:cNvSpPr/>
            <p:nvPr/>
          </p:nvSpPr>
          <p:spPr>
            <a:xfrm rot="2700000">
              <a:off x="882114" y="440651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3" name="矩形 52"/>
            <p:cNvSpPr/>
            <p:nvPr/>
          </p:nvSpPr>
          <p:spPr>
            <a:xfrm rot="2700000">
              <a:off x="2613936" y="1853362"/>
              <a:ext cx="1410904" cy="1349165"/>
            </a:xfrm>
            <a:prstGeom prst="rect">
              <a:avLst/>
            </a:prstGeom>
            <a:blipFill dpi="0" rotWithShape="0">
              <a:blip r:embed="rId13" cstate="print"/>
              <a:srcRect/>
              <a:stretch>
                <a:fillRect l="-9274" t="-11800" r="-93228" b="-23200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/>
            <p:cNvSpPr/>
            <p:nvPr/>
          </p:nvSpPr>
          <p:spPr>
            <a:xfrm rot="2700000">
              <a:off x="3558405" y="2980486"/>
              <a:ext cx="1194115" cy="11418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/>
            <p:cNvSpPr/>
            <p:nvPr/>
          </p:nvSpPr>
          <p:spPr>
            <a:xfrm rot="2700000">
              <a:off x="3712420" y="4635043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矩形 55"/>
            <p:cNvSpPr/>
            <p:nvPr/>
          </p:nvSpPr>
          <p:spPr>
            <a:xfrm rot="2700000">
              <a:off x="4344346" y="225206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91795" y="2870319"/>
              <a:ext cx="141224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Gothic-EB" panose="02010609010101010101" pitchFamily="1" charset="-128"/>
                  <a:ea typeface="DFGothic-EB" panose="02010609010101010101" pitchFamily="1" charset="-128"/>
                </a:rPr>
                <a:t>2023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sp>
        <p:nvSpPr>
          <p:cNvPr id="2" name="任意多边形 261"/>
          <p:cNvSpPr/>
          <p:nvPr>
            <p:custDataLst>
              <p:tags r:id="rId14"/>
            </p:custDataLst>
          </p:nvPr>
        </p:nvSpPr>
        <p:spPr>
          <a:xfrm>
            <a:off x="7085330" y="237299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15"/>
            </p:custDataLst>
          </p:nvPr>
        </p:nvSpPr>
        <p:spPr>
          <a:xfrm>
            <a:off x="7610475" y="2233295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知识重构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16"/>
            </p:custDataLst>
          </p:nvPr>
        </p:nvCxnSpPr>
        <p:spPr>
          <a:xfrm>
            <a:off x="7714615" y="30187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262"/>
          <p:cNvSpPr/>
          <p:nvPr>
            <p:custDataLst>
              <p:tags r:id="rId17"/>
            </p:custDataLst>
          </p:nvPr>
        </p:nvSpPr>
        <p:spPr>
          <a:xfrm>
            <a:off x="7220585" y="24853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>
            <p:custDataLst>
              <p:tags r:id="rId18"/>
            </p:custDataLst>
          </p:nvPr>
        </p:nvCxnSpPr>
        <p:spPr>
          <a:xfrm>
            <a:off x="7684135" y="389001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19"/>
            </p:custDataLst>
          </p:nvPr>
        </p:nvCxnSpPr>
        <p:spPr>
          <a:xfrm>
            <a:off x="7714615" y="483870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0"/>
            </p:custDataLst>
          </p:nvPr>
        </p:nvCxnSpPr>
        <p:spPr>
          <a:xfrm>
            <a:off x="7714615" y="56603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5121"/>
          <p:cNvSpPr>
            <a:spLocks noGrp="1"/>
          </p:cNvSpPr>
          <p:nvPr>
            <p:ph type="title"/>
          </p:nvPr>
        </p:nvSpPr>
        <p:spPr>
          <a:xfrm>
            <a:off x="690154" y="914263"/>
            <a:ext cx="2857500" cy="1143000"/>
          </a:xfrm>
        </p:spPr>
        <p:txBody>
          <a:bodyPr anchor="ctr"/>
          <a:lstStyle/>
          <a:p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一</a:t>
            </a:r>
            <a:r>
              <a:rPr lang="en-US" altLang="zh-CN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原理：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123" name="内容占位符 5122"/>
          <p:cNvSpPr>
            <a:spLocks noGrp="1"/>
          </p:cNvSpPr>
          <p:nvPr>
            <p:ph idx="1"/>
          </p:nvPr>
        </p:nvSpPr>
        <p:spPr>
          <a:xfrm>
            <a:off x="690154" y="1730828"/>
            <a:ext cx="10727690" cy="1534795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zh-CN" altLang="en-US" sz="3200" b="1" dirty="0">
                <a:ea typeface="华文新魏" panose="02010800040101010101" charset="-122"/>
              </a:rPr>
              <a:t>          </a:t>
            </a:r>
            <a:r>
              <a:rPr lang="zh-CN" altLang="en-US" sz="2400" b="1" dirty="0">
                <a:latin typeface="+mn-ea"/>
                <a:ea typeface="+mn-ea"/>
                <a:cs typeface="+mn-ea"/>
              </a:rPr>
              <a:t> 通常是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改变装置内气体的温度或体积</a:t>
            </a:r>
            <a:r>
              <a:rPr lang="zh-CN" altLang="en-US" sz="2400" b="1" dirty="0">
                <a:latin typeface="+mn-ea"/>
                <a:ea typeface="+mn-ea"/>
                <a:cs typeface="+mn-ea"/>
              </a:rPr>
              <a:t>从而造成装置不同部位的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气体压强差</a:t>
            </a:r>
            <a:r>
              <a:rPr lang="zh-CN" altLang="en-US" sz="2400" b="1" dirty="0">
                <a:latin typeface="+mn-ea"/>
                <a:ea typeface="+mn-ea"/>
                <a:cs typeface="+mn-ea"/>
              </a:rPr>
              <a:t>，并产生某种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明显的现象</a:t>
            </a:r>
            <a:r>
              <a:rPr lang="zh-CN" altLang="en-US" sz="2400" b="1" dirty="0">
                <a:latin typeface="+mn-ea"/>
                <a:ea typeface="+mn-ea"/>
                <a:cs typeface="+mn-ea"/>
              </a:rPr>
              <a:t>来判断装置的气密性。</a:t>
            </a:r>
            <a:endParaRPr lang="zh-CN" altLang="en-US" sz="2400" b="1" dirty="0">
              <a:latin typeface="+mn-ea"/>
              <a:ea typeface="+mn-ea"/>
              <a:cs typeface="+mn-ea"/>
            </a:endParaRPr>
          </a:p>
        </p:txBody>
      </p:sp>
      <p:sp>
        <p:nvSpPr>
          <p:cNvPr id="5124" name="文本框 5123"/>
          <p:cNvSpPr txBox="1"/>
          <p:nvPr/>
        </p:nvSpPr>
        <p:spPr>
          <a:xfrm>
            <a:off x="690245" y="3260997"/>
            <a:ext cx="205867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spc="200" dirty="0">
                <a:solidFill>
                  <a:srgbClr val="FF0000"/>
                </a:solidFill>
                <a:uFillTx/>
                <a:latin typeface="+mn-ea"/>
                <a:cs typeface="+mn-ea"/>
                <a:sym typeface="Arial" panose="020B0604020202020204" pitchFamily="34" charset="0"/>
              </a:rPr>
              <a:t>二.基本方法:</a:t>
            </a:r>
            <a:endParaRPr lang="zh-CN" altLang="en-US" sz="2400" b="1" spc="200" dirty="0">
              <a:solidFill>
                <a:srgbClr val="FF0000"/>
              </a:solidFill>
              <a:uFillTx/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125" name="文本框 5124"/>
          <p:cNvSpPr txBox="1"/>
          <p:nvPr/>
        </p:nvSpPr>
        <p:spPr>
          <a:xfrm>
            <a:off x="829628" y="3841433"/>
            <a:ext cx="60890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华文新魏" panose="02010800040101010101" charset="-122"/>
                <a:sym typeface="Arial" panose="020B0604020202020204" pitchFamily="34" charset="0"/>
              </a:rPr>
              <a:t>1</a:t>
            </a:r>
            <a:r>
              <a:rPr lang="zh-CN" altLang="en-US" sz="2400" b="1" spc="200" dirty="0">
                <a:solidFill>
                  <a:schemeClr val="tx1"/>
                </a:solidFill>
                <a:uFillTx/>
                <a:latin typeface="+mn-ea"/>
                <a:cs typeface="+mn-ea"/>
                <a:sym typeface="Arial" panose="020B0604020202020204" pitchFamily="34" charset="0"/>
              </a:rPr>
              <a:t>.加热法：通过升高温度增大内部压强。</a:t>
            </a:r>
            <a:endParaRPr lang="zh-CN" altLang="en-US" sz="2400" b="1" spc="200" dirty="0">
              <a:solidFill>
                <a:schemeClr val="tx1"/>
              </a:solidFill>
              <a:uFillTx/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126" name="文本框 5125"/>
          <p:cNvSpPr txBox="1"/>
          <p:nvPr/>
        </p:nvSpPr>
        <p:spPr>
          <a:xfrm>
            <a:off x="829628" y="4491355"/>
            <a:ext cx="87306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Calibri" panose="020F0502020204030204"/>
                <a:ea typeface="华文新魏" panose="02010800040101010101" charset="-122"/>
                <a:sym typeface="Arial" panose="020B0604020202020204" pitchFamily="34" charset="0"/>
              </a:rPr>
              <a:t>2</a:t>
            </a:r>
            <a:r>
              <a:rPr lang="zh-CN" altLang="en-US" sz="2400" b="1" spc="200" dirty="0">
                <a:solidFill>
                  <a:schemeClr val="tx1"/>
                </a:solidFill>
                <a:uFillTx/>
                <a:latin typeface="+mn-ea"/>
                <a:cs typeface="+mn-ea"/>
                <a:sym typeface="Arial" panose="020B0604020202020204" pitchFamily="34" charset="0"/>
              </a:rPr>
              <a:t>.液差法（注水法）：通过注入水缩小气体体积增大压强。</a:t>
            </a:r>
            <a:endParaRPr lang="zh-CN" altLang="en-US" sz="2400" b="1" spc="200" dirty="0">
              <a:solidFill>
                <a:schemeClr val="tx1"/>
              </a:solidFill>
              <a:uFillTx/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127" name="文本框 5126"/>
          <p:cNvSpPr txBox="1"/>
          <p:nvPr/>
        </p:nvSpPr>
        <p:spPr>
          <a:xfrm>
            <a:off x="829945" y="5140960"/>
            <a:ext cx="1030351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Calibri" panose="020F0502020204030204"/>
                <a:ea typeface="华文新魏" panose="02010800040101010101" charset="-122"/>
                <a:sym typeface="Arial" panose="020B0604020202020204" pitchFamily="34" charset="0"/>
              </a:rPr>
              <a:t>3.</a:t>
            </a:r>
            <a:r>
              <a:rPr lang="zh-CN" altLang="en-US" sz="2400" b="1" spc="200" dirty="0">
                <a:solidFill>
                  <a:schemeClr val="tx1"/>
                </a:solidFill>
                <a:uFillTx/>
                <a:latin typeface="+mn-ea"/>
                <a:cs typeface="+mn-ea"/>
                <a:sym typeface="Arial" panose="020B0604020202020204" pitchFamily="34" charset="0"/>
              </a:rPr>
              <a:t>气压法（充气或抽气法）：通过增加或减少装置内气体的量增大或减小压强。   </a:t>
            </a:r>
            <a:r>
              <a:rPr lang="zh-CN" altLang="en-US" sz="2400" b="1" spc="200" dirty="0">
                <a:solidFill>
                  <a:srgbClr val="FF0000"/>
                </a:solidFill>
                <a:uFillTx/>
                <a:latin typeface="+mn-ea"/>
                <a:cs typeface="+mn-ea"/>
                <a:sym typeface="Arial" panose="020B0604020202020204" pitchFamily="34" charset="0"/>
              </a:rPr>
              <a:t>            </a:t>
            </a:r>
            <a:r>
              <a:rPr lang="zh-CN" altLang="en-US" sz="2800" b="1">
                <a:latin typeface="Calibri" panose="020F0502020204030204"/>
                <a:ea typeface="华文新魏" panose="02010800040101010101" charset="-122"/>
                <a:sym typeface="Arial" panose="020B0604020202020204" pitchFamily="34" charset="0"/>
              </a:rPr>
              <a:t>                         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Title 6"/>
          <p:cNvSpPr txBox="1"/>
          <p:nvPr>
            <p:custDataLst>
              <p:tags r:id="rId2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7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  <p:bldP spid="5124" grpId="0"/>
      <p:bldP spid="5125" grpId="0"/>
      <p:bldP spid="5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xfrm>
            <a:off x="734060" y="947829"/>
            <a:ext cx="10972800" cy="1143000"/>
          </a:xfrm>
        </p:spPr>
        <p:txBody>
          <a:bodyPr anchor="ctr"/>
          <a:lstStyle/>
          <a:p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三</a:t>
            </a:r>
            <a:r>
              <a:rPr lang="en-US" altLang="zh-CN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基本步骤：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6147" name="内容占位符 6146"/>
          <p:cNvSpPr>
            <a:spLocks noGrp="1"/>
          </p:cNvSpPr>
          <p:nvPr>
            <p:ph idx="1"/>
          </p:nvPr>
        </p:nvSpPr>
        <p:spPr>
          <a:xfrm>
            <a:off x="831850" y="2090782"/>
            <a:ext cx="8229600" cy="676275"/>
          </a:xfrm>
        </p:spPr>
        <p:txBody>
          <a:bodyPr anchor="t">
            <a:normAutofit/>
          </a:bodyPr>
          <a:lstStyle/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2400" b="1" spc="20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1</a:t>
            </a:r>
            <a:r>
              <a:rPr sz="2400" b="1" spc="20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.</a:t>
            </a:r>
            <a:r>
              <a:rPr lang="zh-CN" altLang="en-US" sz="2400" b="1" spc="200" dirty="0">
                <a:solidFill>
                  <a:schemeClr val="tx1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密封操作—设计一段密闭的体系。</a:t>
            </a:r>
            <a:endParaRPr lang="zh-CN" altLang="en-US" sz="2400" b="1" spc="200" dirty="0">
              <a:solidFill>
                <a:schemeClr val="tx1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6148" name="文本框 6147"/>
          <p:cNvSpPr txBox="1"/>
          <p:nvPr/>
        </p:nvSpPr>
        <p:spPr>
          <a:xfrm>
            <a:off x="831668" y="3125652"/>
            <a:ext cx="626237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spc="200" dirty="0">
                <a:solidFill>
                  <a:schemeClr val="tx1"/>
                </a:solidFill>
                <a:uFillTx/>
                <a:latin typeface="+mn-ea"/>
                <a:cs typeface="+mn-ea"/>
                <a:sym typeface="Arial" panose="020B0604020202020204" pitchFamily="34" charset="0"/>
              </a:rPr>
              <a:t>2. 变压操作—加热、注水、抽充气体等。</a:t>
            </a:r>
            <a:endParaRPr lang="zh-CN" altLang="en-US" sz="2400" b="1" spc="200" dirty="0">
              <a:solidFill>
                <a:schemeClr val="tx1"/>
              </a:solidFill>
              <a:uFillTx/>
              <a:latin typeface="+mn-ea"/>
              <a:ea typeface="宋体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49" name="文本框 6148"/>
          <p:cNvSpPr txBox="1"/>
          <p:nvPr/>
        </p:nvSpPr>
        <p:spPr>
          <a:xfrm>
            <a:off x="734151" y="4107861"/>
            <a:ext cx="3711575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n-ea"/>
                <a:cs typeface="+mn-ea"/>
                <a:sym typeface="Arial" panose="020B0604020202020204" pitchFamily="34" charset="0"/>
              </a:rPr>
              <a:t> 3. 现象—气泡、水柱等。</a:t>
            </a:r>
            <a:endParaRPr lang="zh-CN" altLang="en-US" sz="2400" b="1" dirty="0">
              <a:solidFill>
                <a:schemeClr val="tx1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6150" name="文本框 6149"/>
          <p:cNvSpPr txBox="1"/>
          <p:nvPr/>
        </p:nvSpPr>
        <p:spPr>
          <a:xfrm>
            <a:off x="832078" y="5053104"/>
            <a:ext cx="14630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+mn-ea"/>
                <a:cs typeface="+mn-ea"/>
                <a:sym typeface="Arial" panose="020B0604020202020204" pitchFamily="34" charset="0"/>
              </a:rPr>
              <a:t>4. 结论。</a:t>
            </a:r>
            <a:endParaRPr lang="zh-CN" altLang="en-US" sz="2400" b="1" dirty="0">
              <a:solidFill>
                <a:schemeClr val="tx1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2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  <p:bldP spid="6148" grpId="0"/>
      <p:bldP spid="6149" grpId="0"/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409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0315" y="1111250"/>
            <a:ext cx="3697605" cy="463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文本框 4099"/>
          <p:cNvSpPr txBox="1"/>
          <p:nvPr/>
        </p:nvSpPr>
        <p:spPr>
          <a:xfrm>
            <a:off x="714375" y="1046480"/>
            <a:ext cx="6337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(1)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4102" name="文本框 4101"/>
          <p:cNvSpPr txBox="1"/>
          <p:nvPr/>
        </p:nvSpPr>
        <p:spPr>
          <a:xfrm>
            <a:off x="5127625" y="2406015"/>
            <a:ext cx="6005195" cy="23336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zh-CN" sz="3200" b="1">
                <a:solidFill>
                  <a:srgbClr val="FF00FF"/>
                </a:solidFill>
                <a:latin typeface="Times New Roman" panose="02020603050405020304" charset="0"/>
                <a:ea typeface="楷体_GB2312" pitchFamily="49" charset="-122"/>
              </a:rPr>
              <a:t>     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将导气管插入水槽的水面下，用双手捂住试管，若导管口有气泡产生，松开手后，导管里形成一段水柱，说明该装置的气密性良好</a:t>
            </a: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(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或用酒精灯微热法</a:t>
            </a: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)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。</a:t>
            </a:r>
            <a:endParaRPr lang="zh-CN" altLang="en-US" sz="2400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4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742855" name="图片 10737428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430" y="999490"/>
            <a:ext cx="4296410" cy="49841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2" name="文本框 5121"/>
          <p:cNvSpPr txBox="1"/>
          <p:nvPr/>
        </p:nvSpPr>
        <p:spPr>
          <a:xfrm>
            <a:off x="774700" y="999490"/>
            <a:ext cx="6477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(2)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6149" name="文本框 6148"/>
          <p:cNvSpPr txBox="1"/>
          <p:nvPr/>
        </p:nvSpPr>
        <p:spPr>
          <a:xfrm>
            <a:off x="5567045" y="2502535"/>
            <a:ext cx="5565775" cy="2331085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3200" b="1">
                <a:latin typeface="Times New Roman" panose="02020603050405020304" charset="0"/>
                <a:ea typeface="楷体_GB2312" pitchFamily="49" charset="-122"/>
              </a:rPr>
              <a:t>     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关闭止水夹，向长颈漏斗中加水，直到长颈漏斗与试管出现液面差，静置，若该液面差稳定不变，说明该装置的气密性良好。</a:t>
            </a:r>
            <a:endParaRPr lang="zh-CN" altLang="en-US" sz="24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7374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614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742858" name="图片 10737428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2850" y="1320800"/>
            <a:ext cx="3823335" cy="421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文本框 6145"/>
          <p:cNvSpPr txBox="1"/>
          <p:nvPr/>
        </p:nvSpPr>
        <p:spPr>
          <a:xfrm>
            <a:off x="775335" y="1060768"/>
            <a:ext cx="6477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(3)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5124" name="文本框 5123"/>
          <p:cNvSpPr txBox="1"/>
          <p:nvPr/>
        </p:nvSpPr>
        <p:spPr>
          <a:xfrm>
            <a:off x="5036185" y="2304415"/>
            <a:ext cx="5302250" cy="2249805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zh-CN" sz="3200" b="1">
                <a:latin typeface="Times New Roman" panose="02020603050405020304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rPr>
              <a:t>   </a:t>
            </a:r>
            <a:r>
              <a:rPr lang="zh-CN" altLang="en-US" sz="2400" b="1">
                <a:solidFill>
                  <a:schemeClr val="tx1"/>
                </a:solidFill>
                <a:latin typeface="+mn-ea"/>
              </a:rPr>
              <a:t>关闭分液漏斗上、下活塞，轻轻向外拉动或向里推动注射器的活塞，一段时间后，活塞能回到原来的位置，表明装置的气密性良好。</a:t>
            </a:r>
            <a:endParaRPr lang="zh-CN" altLang="en-US" sz="24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73742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512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742854" name="图片 10737428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545" y="1048385"/>
            <a:ext cx="3922395" cy="46748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0" name="文本框 7169"/>
          <p:cNvSpPr txBox="1"/>
          <p:nvPr/>
        </p:nvSpPr>
        <p:spPr>
          <a:xfrm>
            <a:off x="664210" y="1048068"/>
            <a:ext cx="6477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(4)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7172" name="文本框 7171"/>
          <p:cNvSpPr txBox="1"/>
          <p:nvPr/>
        </p:nvSpPr>
        <p:spPr>
          <a:xfrm>
            <a:off x="4726940" y="2646680"/>
            <a:ext cx="6104255" cy="2331085"/>
          </a:xfrm>
          <a:prstGeom prst="rect">
            <a:avLst/>
          </a:prstGeom>
          <a:noFill/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FF"/>
                </a:solidFill>
                <a:latin typeface="Times New Roman" panose="02020603050405020304" charset="0"/>
                <a:ea typeface="楷体_GB2312" pitchFamily="49" charset="-122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sym typeface="+mn-ea"/>
              </a:rPr>
              <a:t>把导气管放入水中，给圆底烧瓶加热（用手掌捂住或用热毛巾裹住仪器外壁），导管口有气泡冒出，停止加热一段时间，导管中有水柱上升，说明装置气密性良好。</a:t>
            </a:r>
            <a:r>
              <a:rPr lang="en-US" altLang="zh-CN" sz="2400" b="1">
                <a:solidFill>
                  <a:schemeClr val="tx1"/>
                </a:solidFill>
                <a:latin typeface="+mn-ea"/>
                <a:ea typeface="微软雅黑" panose="020B0503020204020204" charset="-122"/>
                <a:cs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</a:rPr>
              <a:t>  </a:t>
            </a:r>
            <a:r>
              <a:rPr lang="en-US" altLang="zh-CN" sz="2400" b="1">
                <a:solidFill>
                  <a:srgbClr val="FF00FF"/>
                </a:solidFill>
                <a:latin typeface="Times New Roman" panose="02020603050405020304" charset="0"/>
                <a:ea typeface="微软雅黑" panose="020B0503020204020204" charset="-122"/>
              </a:rPr>
              <a:t>   </a:t>
            </a:r>
            <a:endParaRPr lang="zh-CN" altLang="en-US" sz="2400" b="1">
              <a:solidFill>
                <a:srgbClr val="FF00FF"/>
              </a:solidFill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73742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742853" name="图片 7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830" y="1261110"/>
            <a:ext cx="4291965" cy="4613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0" name="文本框 9219"/>
          <p:cNvSpPr txBox="1"/>
          <p:nvPr/>
        </p:nvSpPr>
        <p:spPr>
          <a:xfrm>
            <a:off x="682943" y="1162685"/>
            <a:ext cx="6477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(5)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7172" name="文本框 7171"/>
          <p:cNvSpPr txBox="1"/>
          <p:nvPr/>
        </p:nvSpPr>
        <p:spPr>
          <a:xfrm>
            <a:off x="5344795" y="2402205"/>
            <a:ext cx="5998210" cy="2331085"/>
          </a:xfrm>
          <a:prstGeom prst="rect">
            <a:avLst/>
          </a:prstGeom>
          <a:noFill/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FF"/>
                </a:solidFill>
                <a:latin typeface="Times New Roman" panose="02020603050405020304" charset="0"/>
                <a:ea typeface="楷体_GB2312" pitchFamily="49" charset="-122"/>
              </a:rPr>
              <a:t>       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用双手捂住（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或用酒精灯微热）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试管，加热一段时间，</a:t>
            </a: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B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瓶中的水进入量筒，停止加热，量筒</a:t>
            </a: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C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中导管里形成一段稳定的水柱，说明该装置的气密性良好。</a:t>
            </a:r>
            <a:endParaRPr lang="zh-CN" altLang="en-US" sz="2400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73742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717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文本框 9219"/>
          <p:cNvSpPr txBox="1"/>
          <p:nvPr/>
        </p:nvSpPr>
        <p:spPr>
          <a:xfrm>
            <a:off x="623253" y="1091565"/>
            <a:ext cx="6477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" panose="020B0604020202020204" pitchFamily="34" charset="0"/>
              </a:rPr>
              <a:t>(6)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pic>
        <p:nvPicPr>
          <p:cNvPr id="1073742857" name="图片 2" descr="学科网(www.zxxk.com)--教育资源门户，提供试卷、教案、课件、论文、素材及各类教学资源下载，还有大量而丰富的教学相关资讯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2880" y="1408430"/>
            <a:ext cx="3571875" cy="4450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206365" y="2565400"/>
            <a:ext cx="6098540" cy="1727835"/>
          </a:xfrm>
          <a:prstGeom prst="rect">
            <a:avLst/>
          </a:prstGeom>
          <a:noFill/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楷体_GB2312" pitchFamily="49" charset="-122"/>
              </a:rPr>
              <a:t>  </a:t>
            </a:r>
            <a:r>
              <a:rPr lang="zh-CN" altLang="en-US" sz="2400" b="1">
                <a:latin typeface="+mn-ea"/>
              </a:rPr>
              <a:t>向乙管中注入适量水，使乙管液面高于甲管液面。静置片刻，若液面保持不变，表明装置不漏气，反之则漏气。</a:t>
            </a:r>
            <a:endParaRPr lang="zh-CN" altLang="en-US" sz="2400" b="1"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7374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0402" y="1271843"/>
            <a:ext cx="457073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>
                <a:latin typeface="+mn-ea"/>
                <a:cs typeface="+mn-ea"/>
                <a:sym typeface="+mn-ea"/>
              </a:rPr>
              <a:t>(7)</a:t>
            </a:r>
            <a:r>
              <a:rPr lang="zh-CN" altLang="zh-CN" sz="2400" b="1" kern="100" dirty="0">
                <a:latin typeface="+mn-ea"/>
                <a:cs typeface="+mn-ea"/>
              </a:rPr>
              <a:t>启普发生器气密性检查的方法</a:t>
            </a:r>
            <a:endParaRPr lang="zh-CN" altLang="en-US" sz="2400" b="1" dirty="0">
              <a:latin typeface="+mn-ea"/>
              <a:cs typeface="+mn-ea"/>
            </a:endParaRPr>
          </a:p>
        </p:txBody>
      </p:sp>
      <p:pic>
        <p:nvPicPr>
          <p:cNvPr id="6146" name="图片 122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998345"/>
            <a:ext cx="1079500" cy="143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123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0" y="1994535"/>
            <a:ext cx="1239520" cy="136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图片 124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1998345"/>
            <a:ext cx="1263015" cy="136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81025" y="3855085"/>
            <a:ext cx="10659110" cy="2308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indent="281305" algn="l" defTabSz="914400" rt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方法：如图所示。关闭导气管活塞，</a:t>
            </a:r>
            <a:r>
              <a:rPr lang="zh-CN" altLang="zh-CN" sz="2200" b="1" dirty="0" smtClean="0">
                <a:ln>
                  <a:noFill/>
                </a:ln>
                <a:effectLst/>
                <a:latin typeface="+mn-ea"/>
                <a:cs typeface="+mn-ea"/>
                <a:sym typeface="+mn-ea"/>
              </a:rPr>
              <a:t>从球形漏斗上口注入水，待球形漏斗下口完全</a:t>
            </a:r>
            <a:endParaRPr lang="zh-CN" altLang="zh-CN" sz="2200" b="1" dirty="0" smtClean="0">
              <a:ln>
                <a:noFill/>
              </a:ln>
              <a:effectLst/>
              <a:latin typeface="+mn-ea"/>
              <a:cs typeface="+mn-ea"/>
              <a:sym typeface="+mn-ea"/>
            </a:endParaRPr>
          </a:p>
          <a:p>
            <a:pPr marR="0" lvl="0" indent="281305" algn="l" defTabSz="914400" rt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2200" b="1" dirty="0" smtClean="0">
                <a:ln>
                  <a:noFill/>
                </a:ln>
                <a:effectLst/>
                <a:latin typeface="+mn-ea"/>
                <a:cs typeface="+mn-ea"/>
                <a:sym typeface="+mn-ea"/>
              </a:rPr>
              <a:t>浸没于水中后，继续加入适量水到球形漏斗球体高度约</a:t>
            </a:r>
            <a:r>
              <a:rPr lang="en-US" altLang="zh-CN" sz="2200" b="1" dirty="0" smtClean="0">
                <a:ln>
                  <a:noFill/>
                </a:ln>
                <a:effectLst/>
                <a:latin typeface="+mn-ea"/>
                <a:cs typeface="+mn-ea"/>
                <a:sym typeface="+mn-ea"/>
              </a:rPr>
              <a:t>1/2</a:t>
            </a:r>
            <a:r>
              <a:rPr lang="zh-CN" altLang="en-US" sz="2200" b="1" dirty="0" smtClean="0">
                <a:ln>
                  <a:noFill/>
                </a:ln>
                <a:effectLst/>
                <a:latin typeface="+mn-ea"/>
                <a:cs typeface="+mn-ea"/>
                <a:sym typeface="+mn-ea"/>
              </a:rPr>
              <a:t>处，做好水位记号静置</a:t>
            </a:r>
            <a:endParaRPr lang="zh-CN" altLang="en-US" sz="2200" b="1" dirty="0" smtClean="0">
              <a:ln>
                <a:noFill/>
              </a:ln>
              <a:effectLst/>
              <a:latin typeface="+mn-ea"/>
              <a:cs typeface="+mn-ea"/>
              <a:sym typeface="+mn-ea"/>
            </a:endParaRPr>
          </a:p>
          <a:p>
            <a:pPr marR="0" lvl="0" indent="281305" algn="l" defTabSz="914400" rt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200" b="1" dirty="0" smtClean="0">
                <a:ln>
                  <a:noFill/>
                </a:ln>
                <a:effectLst/>
                <a:latin typeface="+mn-ea"/>
                <a:cs typeface="+mn-ea"/>
                <a:sym typeface="+mn-ea"/>
              </a:rPr>
              <a:t>几分钟，水位下降的说明漏气，不下降的说明不漏气。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  <a:p>
            <a:pPr marR="0" lvl="0" indent="281305" algn="l" defTabSz="914400" rt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2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</p:txBody>
      </p:sp>
      <p:pic>
        <p:nvPicPr>
          <p:cNvPr id="6149" name="Picture 5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905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-23495" y="4572001"/>
            <a:ext cx="60388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813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ldLvl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Title 6"/>
          <p:cNvSpPr txBox="1"/>
          <p:nvPr>
            <p:custDataLst>
              <p:tags r:id="rId2"/>
            </p:custDataLst>
          </p:nvPr>
        </p:nvSpPr>
        <p:spPr>
          <a:xfrm>
            <a:off x="18756" y="168693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0830" y="936625"/>
            <a:ext cx="866775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(8)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检查下面有长颈漏斗</a:t>
            </a:r>
            <a:r>
              <a:rPr lang="zh-CN" altLang="en-US" sz="2400" b="1" dirty="0" smtClean="0">
                <a:ln>
                  <a:noFill/>
                </a:ln>
                <a:effectLst/>
                <a:latin typeface="+mn-ea"/>
                <a:cs typeface="+mn-ea"/>
                <a:sym typeface="+mn-ea"/>
              </a:rPr>
              <a:t>的气体发生装置的气密性。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</p:txBody>
      </p:sp>
      <p:pic>
        <p:nvPicPr>
          <p:cNvPr id="7169" name="Picture 1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90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图片 125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635" y="1588135"/>
            <a:ext cx="1014095" cy="173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图片 126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365" y="1613535"/>
            <a:ext cx="1246505" cy="158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图片 127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40" y="1689735"/>
            <a:ext cx="1584325" cy="150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767080" y="3327400"/>
            <a:ext cx="9660255" cy="3034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noAutofit/>
          </a:bodyPr>
          <a:lstStyle>
            <a:lvl1pPr indent="2813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281305" algn="l" defTabSz="9144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方法</a:t>
            </a:r>
            <a:r>
              <a:rPr kumimoji="0" lang="en-US" alt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1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：同启普发生器，若颈中形成水柱，静置数分钟颈中液柱不下降，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  <a:p>
            <a:pPr marR="0" lvl="0" indent="281305" algn="l" defTabSz="9144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说明气密性良好，否则说明有漏气现象。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  <a:p>
            <a:pPr marR="0" lvl="0" indent="281305" algn="l" defTabSz="9144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方法</a:t>
            </a:r>
            <a:r>
              <a:rPr kumimoji="0" lang="en-US" alt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2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：向导管口吹气，漏斗颈端是否有水柱上升 用橡皮管夹夹紧橡皮管，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  <a:p>
            <a:pPr marR="0" lvl="0" indent="281305" algn="l" defTabSz="9144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静置片刻，观察长颈漏斗颈端的水柱是否下落，若吹气时有水柱上升，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  <a:p>
            <a:pPr marR="0" lvl="0" indent="281305" algn="l" defTabSz="9144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+mn-ea"/>
              </a:rPr>
              <a:t>夹紧橡皮管后水柱不下落，说明气密性良好。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+mn-ea"/>
            </a:endParaRPr>
          </a:p>
        </p:txBody>
      </p:sp>
      <p:pic>
        <p:nvPicPr>
          <p:cNvPr id="7178" name="Picture 10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905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bldLvl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Title 6"/>
          <p:cNvSpPr txBox="1"/>
          <p:nvPr>
            <p:custDataLst>
              <p:tags r:id="rId2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6140" y="1110615"/>
            <a:ext cx="98177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>
                <a:latin typeface="+mn-ea"/>
                <a:cs typeface="+mn-ea"/>
                <a:sym typeface="+mn-ea"/>
              </a:rPr>
              <a:t>(9)</a:t>
            </a:r>
            <a:r>
              <a:rPr lang="zh-CN" altLang="zh-CN" sz="2400" b="1" kern="100" dirty="0">
                <a:latin typeface="+mn-ea"/>
                <a:cs typeface="+mn-ea"/>
              </a:rPr>
              <a:t>如下图所示为制取氯气的实验装置：盛放药品前，怎样检验此装置的气密性？</a:t>
            </a:r>
            <a:endParaRPr lang="zh-CN" altLang="en-US" sz="2400" b="1" dirty="0">
              <a:latin typeface="+mn-ea"/>
              <a:cs typeface="+mn-ea"/>
            </a:endParaRPr>
          </a:p>
        </p:txBody>
      </p:sp>
      <p:pic>
        <p:nvPicPr>
          <p:cNvPr id="8194" name="图片 132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045" y="1940560"/>
            <a:ext cx="3947160" cy="2286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866140" y="4128770"/>
            <a:ext cx="1045210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zh-CN" sz="2400" b="1" kern="100" dirty="0">
                <a:latin typeface="+mn-ea"/>
                <a:cs typeface="+mn-ea"/>
              </a:rPr>
              <a:t>方法：向</a:t>
            </a:r>
            <a:r>
              <a:rPr lang="en-US" altLang="zh-CN" sz="2400" b="1" kern="100" dirty="0">
                <a:latin typeface="+mn-ea"/>
                <a:cs typeface="+mn-ea"/>
              </a:rPr>
              <a:t>B</a:t>
            </a:r>
            <a:r>
              <a:rPr lang="zh-CN" altLang="zh-CN" sz="2400" b="1" kern="100" dirty="0">
                <a:latin typeface="+mn-ea"/>
                <a:cs typeface="+mn-ea"/>
              </a:rPr>
              <a:t>、</a:t>
            </a:r>
            <a:r>
              <a:rPr lang="en-US" altLang="zh-CN" sz="2400" b="1" kern="100" dirty="0">
                <a:latin typeface="+mn-ea"/>
                <a:cs typeface="+mn-ea"/>
              </a:rPr>
              <a:t>D</a:t>
            </a:r>
            <a:r>
              <a:rPr lang="zh-CN" altLang="zh-CN" sz="2400" b="1" kern="100" dirty="0">
                <a:latin typeface="+mn-ea"/>
                <a:cs typeface="+mn-ea"/>
              </a:rPr>
              <a:t>中加水使导管口浸没在水面下，关闭分液漏斗活塞，打开活塞</a:t>
            </a:r>
            <a:r>
              <a:rPr lang="en-US" altLang="zh-CN" sz="2400" b="1" kern="100" dirty="0">
                <a:latin typeface="+mn-ea"/>
                <a:cs typeface="+mn-ea"/>
              </a:rPr>
              <a:t>K</a:t>
            </a:r>
            <a:r>
              <a:rPr lang="zh-CN" altLang="zh-CN" sz="2400" b="1" kern="100" dirty="0">
                <a:latin typeface="+mn-ea"/>
                <a:cs typeface="+mn-ea"/>
              </a:rPr>
              <a:t>，微热</a:t>
            </a:r>
            <a:r>
              <a:rPr lang="en-US" altLang="zh-CN" sz="2400" b="1" kern="100" dirty="0">
                <a:latin typeface="+mn-ea"/>
                <a:cs typeface="+mn-ea"/>
              </a:rPr>
              <a:t>A</a:t>
            </a:r>
            <a:r>
              <a:rPr lang="zh-CN" altLang="zh-CN" sz="2400" b="1" kern="100" dirty="0">
                <a:latin typeface="+mn-ea"/>
                <a:cs typeface="+mn-ea"/>
              </a:rPr>
              <a:t>中的圆底烧瓶，</a:t>
            </a:r>
            <a:r>
              <a:rPr lang="en-US" altLang="zh-CN" sz="2400" b="1" kern="100" dirty="0">
                <a:latin typeface="+mn-ea"/>
                <a:cs typeface="+mn-ea"/>
              </a:rPr>
              <a:t>D</a:t>
            </a:r>
            <a:r>
              <a:rPr lang="zh-CN" altLang="zh-CN" sz="2400" b="1" kern="100" dirty="0">
                <a:latin typeface="+mn-ea"/>
                <a:cs typeface="+mn-ea"/>
              </a:rPr>
              <a:t>中导管有气泡冒出；停止加热，关闭活塞</a:t>
            </a:r>
            <a:r>
              <a:rPr lang="en-US" altLang="zh-CN" sz="2400" b="1" kern="100" dirty="0">
                <a:latin typeface="+mn-ea"/>
                <a:cs typeface="+mn-ea"/>
              </a:rPr>
              <a:t>K</a:t>
            </a:r>
            <a:r>
              <a:rPr lang="zh-CN" altLang="zh-CN" sz="2400" b="1" kern="100" dirty="0">
                <a:latin typeface="+mn-ea"/>
                <a:cs typeface="+mn-ea"/>
              </a:rPr>
              <a:t>片刻后，</a:t>
            </a:r>
            <a:r>
              <a:rPr lang="en-US" altLang="zh-CN" sz="2400" b="1" kern="100" dirty="0">
                <a:latin typeface="+mn-ea"/>
                <a:cs typeface="+mn-ea"/>
              </a:rPr>
              <a:t>D</a:t>
            </a:r>
            <a:r>
              <a:rPr lang="zh-CN" altLang="zh-CN" sz="2400" b="1" kern="100" dirty="0">
                <a:latin typeface="+mn-ea"/>
                <a:cs typeface="+mn-ea"/>
              </a:rPr>
              <a:t>中导管倒吸入一段水柱，</a:t>
            </a:r>
            <a:r>
              <a:rPr lang="en-US" altLang="zh-CN" sz="2400" b="1" kern="100" dirty="0">
                <a:latin typeface="+mn-ea"/>
                <a:cs typeface="+mn-ea"/>
              </a:rPr>
              <a:t>B</a:t>
            </a:r>
            <a:r>
              <a:rPr lang="zh-CN" altLang="zh-CN" sz="2400" b="1" kern="100" dirty="0">
                <a:latin typeface="+mn-ea"/>
                <a:cs typeface="+mn-ea"/>
              </a:rPr>
              <a:t>中没入液面的导管口会产生气泡。有这些现象说明气密性良好。</a:t>
            </a:r>
            <a:endParaRPr lang="zh-CN" altLang="zh-CN" sz="2400" b="1" kern="100" dirty="0">
              <a:effectLst/>
              <a:latin typeface="+mn-ea"/>
              <a:cs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33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95" y="1482090"/>
            <a:ext cx="5391785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7235" y="1005840"/>
            <a:ext cx="5234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(10)</a:t>
            </a:r>
            <a:r>
              <a:rPr lang="zh-CN" altLang="zh-CN" sz="2400" b="1" kern="100" dirty="0">
                <a:latin typeface="+mn-ea"/>
                <a:cs typeface="+mn-ea"/>
              </a:rPr>
              <a:t>如何检查下面装置的气密性？</a:t>
            </a:r>
            <a:endParaRPr lang="zh-CN" altLang="zh-CN" sz="2400" b="1" kern="100" dirty="0">
              <a:effectLst/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7235" y="3728085"/>
            <a:ext cx="10546715" cy="28060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306070">
              <a:lnSpc>
                <a:spcPct val="150000"/>
              </a:lnSpc>
            </a:pPr>
            <a:r>
              <a:rPr lang="zh-CN" altLang="zh-CN" sz="2200" b="1" kern="100" dirty="0">
                <a:latin typeface="+mn-ea"/>
                <a:cs typeface="+mn-ea"/>
              </a:rPr>
              <a:t>分析：较复杂的实验装置，一次性检查效果不好，可以分段检查气密性。如用止水夹夹住</a:t>
            </a:r>
            <a:r>
              <a:rPr lang="en-US" altLang="zh-CN" sz="2200" b="1" kern="100" dirty="0">
                <a:latin typeface="+mn-ea"/>
                <a:cs typeface="+mn-ea"/>
              </a:rPr>
              <a:t>b</a:t>
            </a:r>
            <a:r>
              <a:rPr lang="zh-CN" altLang="zh-CN" sz="2200" b="1" kern="100" dirty="0">
                <a:latin typeface="+mn-ea"/>
                <a:cs typeface="+mn-ea"/>
              </a:rPr>
              <a:t>、</a:t>
            </a:r>
            <a:r>
              <a:rPr lang="en-US" altLang="zh-CN" sz="2200" b="1" kern="100" dirty="0">
                <a:latin typeface="+mn-ea"/>
                <a:cs typeface="+mn-ea"/>
              </a:rPr>
              <a:t>c</a:t>
            </a:r>
            <a:r>
              <a:rPr lang="zh-CN" altLang="zh-CN" sz="2200" b="1" kern="100" dirty="0">
                <a:latin typeface="+mn-ea"/>
                <a:cs typeface="+mn-ea"/>
              </a:rPr>
              <a:t>装置间的导管的橡皮管，并关闭分液漏用酒精灯在</a:t>
            </a:r>
            <a:r>
              <a:rPr lang="en-US" altLang="zh-CN" sz="2200" b="1" kern="100" dirty="0">
                <a:latin typeface="+mn-ea"/>
                <a:cs typeface="+mn-ea"/>
              </a:rPr>
              <a:t>a</a:t>
            </a:r>
            <a:r>
              <a:rPr lang="zh-CN" altLang="zh-CN" sz="2200" b="1" kern="100" dirty="0">
                <a:latin typeface="+mn-ea"/>
                <a:cs typeface="+mn-ea"/>
              </a:rPr>
              <a:t>装置下微热，若</a:t>
            </a:r>
            <a:r>
              <a:rPr lang="en-US" altLang="zh-CN" sz="2200" b="1" kern="100" dirty="0">
                <a:latin typeface="+mn-ea"/>
                <a:cs typeface="+mn-ea"/>
              </a:rPr>
              <a:t>b</a:t>
            </a:r>
            <a:r>
              <a:rPr lang="zh-CN" altLang="zh-CN" sz="2200" b="1" kern="100" dirty="0">
                <a:latin typeface="+mn-ea"/>
                <a:cs typeface="+mn-ea"/>
              </a:rPr>
              <a:t>装置中的导管产生一段水柱，表明止水夹前面的装置气密性良好。再在</a:t>
            </a:r>
            <a:r>
              <a:rPr lang="en-US" altLang="zh-CN" sz="2200" b="1" kern="100" dirty="0">
                <a:latin typeface="+mn-ea"/>
                <a:cs typeface="+mn-ea"/>
              </a:rPr>
              <a:t>c</a:t>
            </a:r>
            <a:r>
              <a:rPr lang="zh-CN" altLang="zh-CN" sz="2200" b="1" kern="100" dirty="0">
                <a:latin typeface="+mn-ea"/>
                <a:cs typeface="+mn-ea"/>
              </a:rPr>
              <a:t>处的锥形瓶中用酒精灯微热，若</a:t>
            </a:r>
            <a:r>
              <a:rPr lang="en-US" altLang="zh-CN" sz="2200" b="1" kern="100" dirty="0">
                <a:latin typeface="+mn-ea"/>
                <a:cs typeface="+mn-ea"/>
              </a:rPr>
              <a:t>e</a:t>
            </a:r>
            <a:r>
              <a:rPr lang="zh-CN" altLang="zh-CN" sz="2200" b="1" kern="100" dirty="0">
                <a:latin typeface="+mn-ea"/>
                <a:cs typeface="+mn-ea"/>
              </a:rPr>
              <a:t>处出现气泡，停止微热，插在</a:t>
            </a:r>
            <a:r>
              <a:rPr lang="en-US" altLang="zh-CN" sz="2200" b="1" kern="100" dirty="0">
                <a:latin typeface="+mn-ea"/>
                <a:cs typeface="+mn-ea"/>
              </a:rPr>
              <a:t>e</a:t>
            </a:r>
            <a:r>
              <a:rPr lang="zh-CN" altLang="zh-CN" sz="2200" b="1" kern="100" dirty="0">
                <a:latin typeface="+mn-ea"/>
                <a:cs typeface="+mn-ea"/>
              </a:rPr>
              <a:t>处液面下的导管产生一段液柱，表明这部分装置的气密性良好。</a:t>
            </a:r>
            <a:endParaRPr lang="zh-CN" altLang="zh-CN" sz="2200" b="1" kern="100" dirty="0">
              <a:effectLst/>
              <a:latin typeface="+mn-ea"/>
              <a:cs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文本框 22531"/>
          <p:cNvSpPr txBox="1"/>
          <p:nvPr/>
        </p:nvSpPr>
        <p:spPr>
          <a:xfrm>
            <a:off x="689610" y="1744345"/>
            <a:ext cx="10304145" cy="32289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ct val="200000"/>
              </a:lnSpc>
              <a:spcBef>
                <a:spcPts val="0"/>
              </a:spcBef>
              <a:buClr>
                <a:schemeClr val="bg1"/>
              </a:buClr>
            </a:pP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(1)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形成密闭系统：（加水液封或关闭活塞、夹好止水夹）</a:t>
            </a:r>
            <a:b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</a:b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(2)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操作方法： </a:t>
            </a: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(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增大或减小体系内的压强）</a:t>
            </a:r>
            <a:b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</a:b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(3)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实验现象：（出现液面差，并保持稳定）</a:t>
            </a:r>
            <a:b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</a:br>
            <a:r>
              <a:rPr lang="en-US" altLang="zh-CN" sz="2400" b="1">
                <a:solidFill>
                  <a:schemeClr val="tx1"/>
                </a:solidFill>
                <a:latin typeface="+mn-ea"/>
                <a:cs typeface="+mn-ea"/>
              </a:rPr>
              <a:t>(4)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结论</a:t>
            </a:r>
            <a:r>
              <a:rPr lang="zh-CN" altLang="en-US" sz="2400" b="1">
                <a:solidFill>
                  <a:schemeClr val="tx1"/>
                </a:solidFill>
                <a:latin typeface="+mn-ea"/>
                <a:cs typeface="+mn-ea"/>
              </a:rPr>
              <a:t>：（则气密性良好或不好）</a:t>
            </a:r>
            <a:endParaRPr lang="zh-CN" altLang="en-US" sz="2400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9610" y="1099185"/>
            <a:ext cx="8408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装置气密性检验规范的书写格式：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58184" y="14220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知识重构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9" name="任意多边形 254"/>
          <p:cNvSpPr/>
          <p:nvPr>
            <p:custDataLst>
              <p:tags r:id="rId2"/>
            </p:custDataLst>
          </p:nvPr>
        </p:nvSpPr>
        <p:spPr>
          <a:xfrm>
            <a:off x="7063105" y="329819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任意多边形 255"/>
          <p:cNvSpPr/>
          <p:nvPr>
            <p:custDataLst>
              <p:tags r:id="rId3"/>
            </p:custDataLst>
          </p:nvPr>
        </p:nvSpPr>
        <p:spPr>
          <a:xfrm>
            <a:off x="7188835" y="341947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7588250" y="3113405"/>
            <a:ext cx="4029075" cy="626110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重温经典</a:t>
            </a:r>
            <a:endParaRPr lang="zh-CN" altLang="en-US" sz="2800" b="1" spc="3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任意多边形 261"/>
          <p:cNvSpPr/>
          <p:nvPr>
            <p:custDataLst>
              <p:tags r:id="rId5"/>
            </p:custDataLst>
          </p:nvPr>
        </p:nvSpPr>
        <p:spPr>
          <a:xfrm>
            <a:off x="7063105" y="417957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62"/>
          <p:cNvSpPr/>
          <p:nvPr>
            <p:custDataLst>
              <p:tags r:id="rId6"/>
            </p:custDataLst>
          </p:nvPr>
        </p:nvSpPr>
        <p:spPr>
          <a:xfrm>
            <a:off x="7188835" y="43014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7"/>
            </p:custDataLst>
          </p:nvPr>
        </p:nvSpPr>
        <p:spPr>
          <a:xfrm>
            <a:off x="7588250" y="4039870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模型建构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8"/>
          <p:cNvSpPr/>
          <p:nvPr>
            <p:custDataLst>
              <p:tags r:id="rId8"/>
            </p:custDataLst>
          </p:nvPr>
        </p:nvSpPr>
        <p:spPr>
          <a:xfrm>
            <a:off x="7063105" y="506158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69"/>
          <p:cNvSpPr/>
          <p:nvPr>
            <p:custDataLst>
              <p:tags r:id="rId9"/>
            </p:custDataLst>
          </p:nvPr>
        </p:nvSpPr>
        <p:spPr>
          <a:xfrm>
            <a:off x="7188835" y="518350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7588250" y="5010785"/>
            <a:ext cx="4029075" cy="44132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名师导学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28320" y="1822493"/>
            <a:ext cx="4682721" cy="3679245"/>
            <a:chOff x="528320" y="1822493"/>
            <a:chExt cx="4682721" cy="3679245"/>
          </a:xfrm>
        </p:grpSpPr>
        <p:sp>
          <p:nvSpPr>
            <p:cNvPr id="47" name="矩形 46"/>
            <p:cNvSpPr/>
            <p:nvPr/>
          </p:nvSpPr>
          <p:spPr>
            <a:xfrm rot="2700000">
              <a:off x="507528" y="2050573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矩形 47"/>
            <p:cNvSpPr/>
            <p:nvPr/>
          </p:nvSpPr>
          <p:spPr>
            <a:xfrm rot="2700000">
              <a:off x="512660" y="3396361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48"/>
            <p:cNvSpPr/>
            <p:nvPr/>
          </p:nvSpPr>
          <p:spPr>
            <a:xfrm rot="2700000">
              <a:off x="1282103" y="2504155"/>
              <a:ext cx="1410904" cy="13491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49"/>
            <p:cNvSpPr/>
            <p:nvPr/>
          </p:nvSpPr>
          <p:spPr>
            <a:xfrm rot="2700000">
              <a:off x="2110746" y="3602947"/>
              <a:ext cx="1718758" cy="1643548"/>
            </a:xfrm>
            <a:prstGeom prst="rect">
              <a:avLst/>
            </a:prstGeom>
            <a:blipFill dpi="0" rotWithShape="0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35000" contras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4922" t="649" r="-83752" b="-12197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1" name="矩形 50"/>
            <p:cNvSpPr/>
            <p:nvPr/>
          </p:nvSpPr>
          <p:spPr>
            <a:xfrm rot="2700000">
              <a:off x="1418342" y="3970371"/>
              <a:ext cx="466337" cy="4459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2" name="矩形 51"/>
            <p:cNvSpPr/>
            <p:nvPr/>
          </p:nvSpPr>
          <p:spPr>
            <a:xfrm rot="2700000">
              <a:off x="882114" y="440651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3" name="矩形 52"/>
            <p:cNvSpPr/>
            <p:nvPr/>
          </p:nvSpPr>
          <p:spPr>
            <a:xfrm rot="2700000">
              <a:off x="2613936" y="1853362"/>
              <a:ext cx="1410904" cy="1349165"/>
            </a:xfrm>
            <a:prstGeom prst="rect">
              <a:avLst/>
            </a:prstGeom>
            <a:blipFill dpi="0" rotWithShape="0">
              <a:blip r:embed="rId13" cstate="print"/>
              <a:srcRect/>
              <a:stretch>
                <a:fillRect l="-9274" t="-11800" r="-93228" b="-23200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/>
            <p:cNvSpPr/>
            <p:nvPr/>
          </p:nvSpPr>
          <p:spPr>
            <a:xfrm rot="2700000">
              <a:off x="3558405" y="2980486"/>
              <a:ext cx="1194115" cy="11418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/>
            <p:cNvSpPr/>
            <p:nvPr/>
          </p:nvSpPr>
          <p:spPr>
            <a:xfrm rot="2700000">
              <a:off x="3712420" y="4635043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矩形 55"/>
            <p:cNvSpPr/>
            <p:nvPr/>
          </p:nvSpPr>
          <p:spPr>
            <a:xfrm rot="2700000">
              <a:off x="4344346" y="225206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91795" y="2870319"/>
              <a:ext cx="141224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Gothic-EB" panose="02010609010101010101" pitchFamily="1" charset="-128"/>
                  <a:ea typeface="DFGothic-EB" panose="02010609010101010101" pitchFamily="1" charset="-128"/>
                </a:rPr>
                <a:t>2023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sp>
        <p:nvSpPr>
          <p:cNvPr id="2" name="任意多边形 261"/>
          <p:cNvSpPr/>
          <p:nvPr>
            <p:custDataLst>
              <p:tags r:id="rId14"/>
            </p:custDataLst>
          </p:nvPr>
        </p:nvSpPr>
        <p:spPr>
          <a:xfrm>
            <a:off x="7085330" y="237299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15"/>
            </p:custDataLst>
          </p:nvPr>
        </p:nvSpPr>
        <p:spPr>
          <a:xfrm>
            <a:off x="7610475" y="2233295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>
            <a:no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知识重构</a:t>
            </a:r>
            <a:endParaRPr lang="zh-CN" altLang="en-US" sz="2800" b="1" spc="3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16"/>
            </p:custDataLst>
          </p:nvPr>
        </p:nvCxnSpPr>
        <p:spPr>
          <a:xfrm>
            <a:off x="7714615" y="30187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262"/>
          <p:cNvSpPr/>
          <p:nvPr>
            <p:custDataLst>
              <p:tags r:id="rId17"/>
            </p:custDataLst>
          </p:nvPr>
        </p:nvSpPr>
        <p:spPr>
          <a:xfrm>
            <a:off x="7220585" y="24853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>
            <p:custDataLst>
              <p:tags r:id="rId18"/>
            </p:custDataLst>
          </p:nvPr>
        </p:nvCxnSpPr>
        <p:spPr>
          <a:xfrm>
            <a:off x="7684135" y="389001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19"/>
            </p:custDataLst>
          </p:nvPr>
        </p:nvCxnSpPr>
        <p:spPr>
          <a:xfrm>
            <a:off x="7714615" y="483870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0"/>
            </p:custDataLst>
          </p:nvPr>
        </p:nvCxnSpPr>
        <p:spPr>
          <a:xfrm>
            <a:off x="7714615" y="56603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53739" y="1530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8505" y="121348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400" b="1">
                <a:latin typeface="+mn-ea"/>
                <a:cs typeface="+mn-ea"/>
              </a:rPr>
              <a:t>1</a:t>
            </a:r>
            <a:r>
              <a:rPr lang="zh-CN" sz="2400" b="1">
                <a:latin typeface="+mn-ea"/>
                <a:cs typeface="+mn-ea"/>
              </a:rPr>
              <a:t>．（</a:t>
            </a:r>
            <a:r>
              <a:rPr lang="en-US" sz="2400" b="1">
                <a:latin typeface="+mn-ea"/>
                <a:cs typeface="+mn-ea"/>
              </a:rPr>
              <a:t>2021·</a:t>
            </a:r>
            <a:r>
              <a:rPr lang="zh-CN" sz="2400" b="1">
                <a:latin typeface="+mn-ea"/>
                <a:cs typeface="+mn-ea"/>
              </a:rPr>
              <a:t>福建）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2180" y="2125980"/>
            <a:ext cx="103981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latin typeface="+mn-ea"/>
                <a:cs typeface="+mn-ea"/>
              </a:rPr>
              <a:t>NaNO</a:t>
            </a:r>
            <a:r>
              <a:rPr lang="en-US" altLang="zh-CN" sz="2400" b="1" baseline="-25000">
                <a:latin typeface="+mn-ea"/>
                <a:cs typeface="+mn-ea"/>
              </a:rPr>
              <a:t>2</a:t>
            </a:r>
            <a:r>
              <a:rPr lang="zh-CN" altLang="en-US" sz="2400" b="1">
                <a:latin typeface="+mn-ea"/>
                <a:cs typeface="+mn-ea"/>
              </a:rPr>
              <a:t>溶液和</a:t>
            </a:r>
            <a:r>
              <a:rPr lang="en-US" altLang="zh-CN" sz="2400" b="1">
                <a:latin typeface="+mn-ea"/>
                <a:cs typeface="+mn-ea"/>
              </a:rPr>
              <a:t> NH</a:t>
            </a:r>
            <a:r>
              <a:rPr lang="en-US" altLang="zh-CN" sz="2400" b="1" baseline="-25000">
                <a:latin typeface="+mn-ea"/>
                <a:cs typeface="+mn-ea"/>
              </a:rPr>
              <a:t>4</a:t>
            </a:r>
            <a:r>
              <a:rPr lang="en-US" altLang="zh-CN" sz="2400" b="1">
                <a:latin typeface="+mn-ea"/>
                <a:cs typeface="+mn-ea"/>
              </a:rPr>
              <a:t>Cl</a:t>
            </a:r>
            <a:r>
              <a:rPr lang="zh-CN" altLang="en-US" sz="2400" b="1">
                <a:latin typeface="+mn-ea"/>
                <a:cs typeface="+mn-ea"/>
              </a:rPr>
              <a:t>溶液可发生反应：</a:t>
            </a:r>
            <a:r>
              <a:rPr lang="en-US" altLang="zh-CN" sz="2400" b="1">
                <a:latin typeface="+mn-ea"/>
                <a:cs typeface="+mn-ea"/>
              </a:rPr>
              <a:t>                                    </a:t>
            </a:r>
            <a:r>
              <a:rPr lang="zh-CN" altLang="en-US" sz="2400" b="1">
                <a:latin typeface="+mn-ea"/>
                <a:cs typeface="+mn-ea"/>
              </a:rPr>
              <a:t>。为探究反应速率与的关系，利用下列装置(夹持仪器略去)进行实验。</a:t>
            </a:r>
            <a:endParaRPr lang="zh-CN" altLang="en-US" sz="2400" b="1">
              <a:latin typeface="+mn-ea"/>
              <a:cs typeface="+mn-ea"/>
            </a:endParaRPr>
          </a:p>
        </p:txBody>
      </p:sp>
      <p:pic>
        <p:nvPicPr>
          <p:cNvPr id="2" name="图片 -2147482084" descr="wps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780" y="2059940"/>
            <a:ext cx="3233420" cy="579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082" descr="wps9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90570" y="2947035"/>
            <a:ext cx="4237355" cy="17252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932180" y="4889500"/>
            <a:ext cx="10591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latin typeface="+mn-ea"/>
                <a:cs typeface="+mn-ea"/>
              </a:rPr>
              <a:t>检验装置气密性的方法：关闭止水夹</a:t>
            </a:r>
            <a:r>
              <a:rPr lang="en-US" sz="2400" b="1">
                <a:latin typeface="+mn-ea"/>
                <a:cs typeface="+mn-ea"/>
              </a:rPr>
              <a:t>K</a:t>
            </a:r>
            <a:r>
              <a:rPr lang="zh-CN" sz="2400" b="1">
                <a:latin typeface="+mn-ea"/>
                <a:cs typeface="+mn-ea"/>
              </a:rPr>
              <a:t>，</a:t>
            </a:r>
            <a:r>
              <a:rPr lang="en-US" sz="2400" b="1">
                <a:latin typeface="+mn-ea"/>
                <a:cs typeface="+mn-ea"/>
              </a:rPr>
              <a:t>_______</a:t>
            </a:r>
            <a:r>
              <a:rPr lang="zh-CN" sz="2400" b="1">
                <a:latin typeface="+mn-ea"/>
                <a:cs typeface="+mn-ea"/>
              </a:rPr>
              <a:t>。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4550" y="5567045"/>
            <a:ext cx="9940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通过分液漏斗往A中加水，一段时间后水难以滴入，则气密性良好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6" grpId="0"/>
      <p:bldP spid="16" grpId="1"/>
      <p:bldP spid="17" grpId="0"/>
      <p:bldP spid="1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65169" y="1530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3745" y="1061720"/>
            <a:ext cx="1016254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2.(2014·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山东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)</a:t>
            </a:r>
            <a:endParaRPr lang="en-US" sz="2400" b="1">
              <a:solidFill>
                <a:srgbClr val="000000"/>
              </a:solidFill>
              <a:latin typeface="+mn-ea"/>
              <a:cs typeface="+mn-ea"/>
            </a:endParaRPr>
          </a:p>
          <a:p>
            <a:pPr indent="0"/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工业上常利用含硫废水生产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Na</a:t>
            </a:r>
            <a:r>
              <a:rPr lang="en-US" sz="2400" b="1" baseline="-25000">
                <a:solidFill>
                  <a:srgbClr val="000000"/>
                </a:solidFill>
                <a:latin typeface="+mn-ea"/>
                <a:cs typeface="+mn-ea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S</a:t>
            </a:r>
            <a:r>
              <a:rPr lang="en-US" sz="2400" b="1" baseline="-25000">
                <a:solidFill>
                  <a:srgbClr val="000000"/>
                </a:solidFill>
                <a:latin typeface="+mn-ea"/>
                <a:cs typeface="+mn-ea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O</a:t>
            </a:r>
            <a:r>
              <a:rPr lang="en-US" sz="2400" b="1" baseline="-25000">
                <a:solidFill>
                  <a:srgbClr val="000000"/>
                </a:solidFill>
                <a:latin typeface="+mn-ea"/>
                <a:cs typeface="+mn-ea"/>
              </a:rPr>
              <a:t>3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·5H</a:t>
            </a:r>
            <a:r>
              <a:rPr lang="en-US" sz="2400" b="1" baseline="-25000">
                <a:solidFill>
                  <a:srgbClr val="000000"/>
                </a:solidFill>
                <a:latin typeface="+mn-ea"/>
                <a:cs typeface="+mn-ea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O,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实验室可用如下装置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(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略去部分夹持仪器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)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模拟生产过程。</a:t>
            </a:r>
            <a:endParaRPr lang="zh-CN" altLang="en-US" sz="2400" b="1">
              <a:solidFill>
                <a:srgbClr val="000000"/>
              </a:solidFill>
              <a:latin typeface="+mn-ea"/>
              <a:cs typeface="+mn-ea"/>
            </a:endParaRPr>
          </a:p>
        </p:txBody>
      </p:sp>
      <p:pic>
        <p:nvPicPr>
          <p:cNvPr id="2542" name="R148.eps" descr="id:2147528257;FounderC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740" y="2560955"/>
            <a:ext cx="4977765" cy="23310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17600" y="5036820"/>
            <a:ext cx="102660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仪器组装完成后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,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关闭两端活塞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,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向装置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B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中的长颈漏斗内注入液体至形成一段液柱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,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若</a:t>
            </a:r>
            <a:r>
              <a:rPr lang="zh-CN" sz="2400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cs typeface="+mn-ea"/>
              </a:rPr>
              <a:t>　　　　　　　　　</a:t>
            </a:r>
            <a:r>
              <a:rPr lang="en-US" altLang="zh-CN" sz="2400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ea"/>
                <a:cs typeface="+mn-ea"/>
              </a:rPr>
              <a:t>                   </a:t>
            </a:r>
            <a:r>
              <a:rPr lang="en-US" sz="2400" b="1">
                <a:solidFill>
                  <a:srgbClr val="000000"/>
                </a:solidFill>
                <a:latin typeface="+mn-ea"/>
                <a:cs typeface="+mn-ea"/>
              </a:rPr>
              <a:t>,</a:t>
            </a:r>
            <a:r>
              <a:rPr lang="zh-CN" sz="2400" b="1">
                <a:solidFill>
                  <a:srgbClr val="000000"/>
                </a:solidFill>
                <a:latin typeface="+mn-ea"/>
                <a:cs typeface="+mn-ea"/>
              </a:rPr>
              <a:t>则整个装置气密性良好。</a:t>
            </a:r>
            <a:endParaRPr lang="zh-CN" altLang="en-US" sz="2400" b="1">
              <a:solidFill>
                <a:srgbClr val="000000"/>
              </a:solidFill>
              <a:latin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600" y="6011545"/>
            <a:ext cx="49098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液柱高度保持不变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69" y="1530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06755" y="914400"/>
            <a:ext cx="10506710" cy="11690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en-US" sz="2400" b="1">
                <a:latin typeface="+mn-ea"/>
                <a:cs typeface="+mn-ea"/>
              </a:rPr>
              <a:t>3</a:t>
            </a:r>
            <a:r>
              <a:rPr lang="zh-CN" sz="2400" b="1">
                <a:latin typeface="+mn-ea"/>
                <a:cs typeface="+mn-ea"/>
              </a:rPr>
              <a:t>．（</a:t>
            </a:r>
            <a:r>
              <a:rPr lang="en-US" sz="2400" b="1">
                <a:latin typeface="+mn-ea"/>
                <a:cs typeface="+mn-ea"/>
              </a:rPr>
              <a:t>2021·</a:t>
            </a:r>
            <a:r>
              <a:rPr lang="zh-CN" sz="2400" b="1">
                <a:latin typeface="+mn-ea"/>
                <a:cs typeface="+mn-ea"/>
              </a:rPr>
              <a:t>福建宁德市</a:t>
            </a:r>
            <a:r>
              <a:rPr lang="en-US" sz="2400" b="1">
                <a:latin typeface="+mn-ea"/>
                <a:cs typeface="+mn-ea"/>
              </a:rPr>
              <a:t>·</a:t>
            </a:r>
            <a:r>
              <a:rPr lang="zh-CN" sz="2400" b="1">
                <a:latin typeface="+mn-ea"/>
                <a:cs typeface="+mn-ea"/>
              </a:rPr>
              <a:t>高三三模）</a:t>
            </a:r>
            <a:endParaRPr lang="zh-CN" sz="2400" b="1">
              <a:latin typeface="+mn-ea"/>
              <a:cs typeface="+mn-ea"/>
            </a:endParaRPr>
          </a:p>
          <a:p>
            <a:pPr indent="0"/>
            <a:r>
              <a:rPr lang="zh-CN" sz="2400" b="1">
                <a:latin typeface="+mn-ea"/>
                <a:cs typeface="+mn-ea"/>
              </a:rPr>
              <a:t>利用如图装置进行</a:t>
            </a:r>
            <a:r>
              <a:rPr lang="en-US" sz="2400" b="1">
                <a:latin typeface="+mn-ea"/>
                <a:cs typeface="+mn-ea"/>
              </a:rPr>
              <a:t>Cl</a:t>
            </a:r>
            <a:r>
              <a:rPr lang="en-US" sz="2400" b="1" baseline="-25000">
                <a:latin typeface="+mn-ea"/>
                <a:cs typeface="+mn-ea"/>
              </a:rPr>
              <a:t>2</a:t>
            </a:r>
            <a:r>
              <a:rPr lang="zh-CN" sz="2400" b="1">
                <a:latin typeface="+mn-ea"/>
                <a:cs typeface="+mn-ea"/>
              </a:rPr>
              <a:t>制备及其化学性质的探究。下列说法错误的是</a:t>
            </a:r>
            <a:endParaRPr lang="zh-CN" altLang="en-US" sz="2400" b="1">
              <a:latin typeface="+mn-ea"/>
              <a:cs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3042285" y="1818005"/>
            <a:ext cx="4721225" cy="22726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5" name="文本框 114"/>
          <p:cNvSpPr txBox="1"/>
          <p:nvPr/>
        </p:nvSpPr>
        <p:spPr>
          <a:xfrm>
            <a:off x="1229360" y="4090670"/>
            <a:ext cx="10675620" cy="26041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l" fontAlgn="auto">
              <a:lnSpc>
                <a:spcPct val="150000"/>
              </a:lnSpc>
            </a:pPr>
            <a:r>
              <a:rPr lang="en-US" sz="2400" b="1">
                <a:latin typeface="+mn-ea"/>
                <a:cs typeface="+mn-ea"/>
              </a:rPr>
              <a:t>A</a:t>
            </a:r>
            <a:r>
              <a:rPr lang="zh-CN" sz="2400" b="1">
                <a:latin typeface="+mn-ea"/>
                <a:cs typeface="+mn-ea"/>
              </a:rPr>
              <a:t>．拉动</a:t>
            </a:r>
            <a:r>
              <a:rPr lang="en-US" sz="2400" b="1">
                <a:latin typeface="+mn-ea"/>
                <a:cs typeface="+mn-ea"/>
              </a:rPr>
              <a:t>a</a:t>
            </a:r>
            <a:r>
              <a:rPr lang="zh-CN" sz="2400" b="1">
                <a:latin typeface="+mn-ea"/>
                <a:cs typeface="+mn-ea"/>
              </a:rPr>
              <a:t>或</a:t>
            </a:r>
            <a:r>
              <a:rPr lang="en-US" sz="2400" b="1">
                <a:latin typeface="+mn-ea"/>
                <a:cs typeface="+mn-ea"/>
              </a:rPr>
              <a:t>b</a:t>
            </a:r>
            <a:r>
              <a:rPr lang="zh-CN" sz="2400" b="1">
                <a:latin typeface="+mn-ea"/>
                <a:cs typeface="+mn-ea"/>
              </a:rPr>
              <a:t>的活塞，可检查装置气密性</a:t>
            </a:r>
            <a:r>
              <a:rPr lang="en-US" sz="2400" b="1">
                <a:latin typeface="+mn-ea"/>
                <a:cs typeface="+mn-ea"/>
              </a:rPr>
              <a:t>B</a:t>
            </a:r>
            <a:r>
              <a:rPr lang="zh-CN" sz="2400" b="1">
                <a:latin typeface="+mn-ea"/>
                <a:cs typeface="+mn-ea"/>
              </a:rPr>
              <a:t>．</a:t>
            </a:r>
            <a:r>
              <a:rPr lang="en-US" sz="2400" b="1">
                <a:latin typeface="+mn-ea"/>
                <a:cs typeface="+mn-ea"/>
              </a:rPr>
              <a:t>c</a:t>
            </a:r>
            <a:r>
              <a:rPr lang="zh-CN" sz="2400" b="1">
                <a:latin typeface="+mn-ea"/>
                <a:cs typeface="+mn-ea"/>
              </a:rPr>
              <a:t>中反应的氧化产物与还原产物的质量比为</a:t>
            </a:r>
            <a:r>
              <a:rPr lang="en-US" sz="2400" b="1">
                <a:latin typeface="+mn-ea"/>
                <a:cs typeface="+mn-ea"/>
              </a:rPr>
              <a:t>6</a:t>
            </a:r>
            <a:r>
              <a:rPr lang="zh-CN" sz="2400" b="1">
                <a:latin typeface="+mn-ea"/>
                <a:cs typeface="+mn-ea"/>
              </a:rPr>
              <a:t>：</a:t>
            </a:r>
            <a:r>
              <a:rPr lang="en-US" sz="2400" b="1">
                <a:latin typeface="+mn-ea"/>
                <a:cs typeface="+mn-ea"/>
              </a:rPr>
              <a:t>1C</a:t>
            </a:r>
            <a:r>
              <a:rPr lang="zh-CN" sz="2400" b="1">
                <a:latin typeface="+mn-ea"/>
                <a:cs typeface="+mn-ea"/>
              </a:rPr>
              <a:t>．</a:t>
            </a:r>
            <a:r>
              <a:rPr lang="en-US" sz="2400" b="1">
                <a:latin typeface="+mn-ea"/>
                <a:cs typeface="+mn-ea"/>
              </a:rPr>
              <a:t>c</a:t>
            </a:r>
            <a:r>
              <a:rPr lang="zh-CN" sz="2400" b="1">
                <a:latin typeface="+mn-ea"/>
                <a:cs typeface="+mn-ea"/>
              </a:rPr>
              <a:t>中产生</a:t>
            </a:r>
            <a:r>
              <a:rPr lang="en-US" sz="2400" b="1">
                <a:latin typeface="+mn-ea"/>
                <a:cs typeface="+mn-ea"/>
              </a:rPr>
              <a:t>Cl</a:t>
            </a:r>
            <a:r>
              <a:rPr lang="en-US" sz="2400" b="1" baseline="-25000">
                <a:latin typeface="+mn-ea"/>
                <a:cs typeface="+mn-ea"/>
              </a:rPr>
              <a:t>2</a:t>
            </a:r>
            <a:r>
              <a:rPr lang="zh-CN" sz="2400" b="1">
                <a:latin typeface="+mn-ea"/>
                <a:cs typeface="+mn-ea"/>
              </a:rPr>
              <a:t>后，</a:t>
            </a:r>
            <a:r>
              <a:rPr lang="en-US" sz="2400" b="1">
                <a:latin typeface="+mn-ea"/>
                <a:cs typeface="+mn-ea"/>
              </a:rPr>
              <a:t>d</a:t>
            </a:r>
            <a:r>
              <a:rPr lang="zh-CN" sz="2400" b="1">
                <a:latin typeface="+mn-ea"/>
                <a:cs typeface="+mn-ea"/>
              </a:rPr>
              <a:t>褪色的原因是次氯酸具有漂白性</a:t>
            </a:r>
            <a:r>
              <a:rPr lang="en-US" sz="2400" b="1">
                <a:latin typeface="+mn-ea"/>
                <a:cs typeface="+mn-ea"/>
              </a:rPr>
              <a:t>D</a:t>
            </a:r>
            <a:r>
              <a:rPr lang="zh-CN" sz="2400" b="1">
                <a:latin typeface="+mn-ea"/>
                <a:cs typeface="+mn-ea"/>
              </a:rPr>
              <a:t>．性质实验结束后，加入</a:t>
            </a:r>
            <a:r>
              <a:rPr lang="en-US" sz="2400" b="1">
                <a:latin typeface="+mn-ea"/>
                <a:cs typeface="+mn-ea"/>
              </a:rPr>
              <a:t>b</a:t>
            </a:r>
            <a:r>
              <a:rPr lang="zh-CN" sz="2400" b="1">
                <a:latin typeface="+mn-ea"/>
                <a:cs typeface="+mn-ea"/>
              </a:rPr>
              <a:t>中溶液除去多余的</a:t>
            </a:r>
            <a:r>
              <a:rPr lang="en-US" sz="2400" b="1">
                <a:latin typeface="+mn-ea"/>
                <a:cs typeface="+mn-ea"/>
              </a:rPr>
              <a:t>Cl</a:t>
            </a:r>
            <a:r>
              <a:rPr lang="en-US" sz="2400" b="1" baseline="-25000">
                <a:latin typeface="+mn-ea"/>
                <a:cs typeface="+mn-ea"/>
              </a:rPr>
              <a:t>2</a:t>
            </a:r>
            <a:r>
              <a:rPr lang="zh-CN" sz="2400" b="1">
                <a:latin typeface="+mn-ea"/>
                <a:cs typeface="+mn-ea"/>
              </a:rPr>
              <a:t>，溶液由红色变为无色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19360" y="1268730"/>
            <a:ext cx="7296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</a:t>
            </a:r>
            <a:endParaRPr lang="en-US" altLang="en-US" sz="2400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4" grpId="1"/>
      <p:bldP spid="115" grpId="0"/>
      <p:bldP spid="115" grpId="1"/>
      <p:bldP spid="3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12464" y="1530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600075" y="1080770"/>
            <a:ext cx="10711815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【答案】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B</a:t>
            </a:r>
            <a:endParaRPr lang="en-US" sz="2200" b="1">
              <a:solidFill>
                <a:srgbClr val="FF0000"/>
              </a:solidFill>
              <a:latin typeface="+mn-ea"/>
              <a:cs typeface="+mn-ea"/>
            </a:endParaRPr>
          </a:p>
          <a:p>
            <a:pPr indent="0"/>
            <a:endParaRPr lang="zh-CN" sz="2200" b="1">
              <a:solidFill>
                <a:srgbClr val="FF0000"/>
              </a:solidFill>
              <a:latin typeface="+mn-ea"/>
              <a:cs typeface="+mn-ea"/>
            </a:endParaRPr>
          </a:p>
          <a:p>
            <a:pPr indent="0"/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【分析】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c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中反应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KClO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3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+6HCl(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浓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)=KCl+3Cl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↑+3H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d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中先发生：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+H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O=HCl+HClO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，实验结束后：加入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b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中溶液除去多余的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+2NaOH=H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O+NaCl+NaClO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。【解析】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A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．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拉动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a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或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b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的活塞，松开后看活塞能否恢复到原位，可检查装置气密性，故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A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正确；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B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．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由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KClO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3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+6HCl(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浓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)=KCl+3Cl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↑+3H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，化合价升高的氯与化合价降低的氯比为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5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：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1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中反应的氧化产物与还原产物的质量比为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5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：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1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，故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B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错误；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C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．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 c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中产生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后，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+H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O=HCl+HClO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HClO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具有强氧化性、漂白性，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d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褪色的原因是次氯酸具有漂白性，故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正确；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D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．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性质实验结束后，加入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b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中溶液除去多余的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Cl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+2NaOH=H</a:t>
            </a:r>
            <a:r>
              <a:rPr lang="en-US" sz="22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O+NaCl+NaClO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，碱性变弱，溶液由红色变为无色，故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D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正确；故选</a:t>
            </a:r>
            <a:r>
              <a:rPr lang="en-US" sz="2200" b="1">
                <a:solidFill>
                  <a:schemeClr val="tx1"/>
                </a:solidFill>
                <a:latin typeface="+mn-ea"/>
                <a:cs typeface="+mn-ea"/>
              </a:rPr>
              <a:t>B</a:t>
            </a:r>
            <a:r>
              <a:rPr lang="zh-CN" sz="2200" b="1">
                <a:solidFill>
                  <a:schemeClr val="tx1"/>
                </a:solidFill>
                <a:latin typeface="+mn-ea"/>
                <a:cs typeface="+mn-ea"/>
              </a:rPr>
              <a:t>。</a:t>
            </a:r>
            <a:endParaRPr lang="zh-CN" altLang="en-US" sz="2200" b="1">
              <a:solidFill>
                <a:schemeClr val="tx1"/>
              </a:solidFill>
              <a:latin typeface="+mn-ea"/>
              <a:cs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70" name="对象 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827723" y="1016953"/>
          <a:ext cx="11354435" cy="3982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Document" r:id="rId2" imgW="11468100" imgH="4029075" progId="Word.Document.8">
                  <p:embed/>
                </p:oleObj>
              </mc:Choice>
              <mc:Fallback>
                <p:oleObj name="Document" r:id="rId2" imgW="11468100" imgH="402907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7723" y="1016953"/>
                        <a:ext cx="11354435" cy="39820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对象 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828199" y="5217478"/>
          <a:ext cx="11180445" cy="593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5" imgW="11544300" imgH="609600" progId="Word.Document.8">
                  <p:embed/>
                </p:oleObj>
              </mc:Choice>
              <mc:Fallback>
                <p:oleObj name="Document" r:id="rId5" imgW="11544300" imgH="6096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8199" y="5217478"/>
                        <a:ext cx="11180445" cy="5930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8"/>
            </p:custDataLst>
          </p:nvPr>
        </p:nvSpPr>
        <p:spPr>
          <a:xfrm>
            <a:off x="142309" y="19046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4" name="对象 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675640" y="1079500"/>
          <a:ext cx="10808970" cy="4045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Document" r:id="rId2" imgW="11468100" imgH="4095750" progId="Word.Document.8">
                  <p:embed/>
                </p:oleObj>
              </mc:Choice>
              <mc:Fallback>
                <p:oleObj name="Document" r:id="rId2" imgW="11468100" imgH="40957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75640" y="1079500"/>
                        <a:ext cx="10808970" cy="40455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对象 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675640" y="5125085"/>
          <a:ext cx="10654030" cy="1167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Document" r:id="rId5" imgW="11544300" imgH="1200150" progId="Word.Document.8">
                  <p:embed/>
                </p:oleObj>
              </mc:Choice>
              <mc:Fallback>
                <p:oleObj name="Document" r:id="rId5" imgW="11544300" imgH="12001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640" y="5125085"/>
                        <a:ext cx="10654030" cy="11671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8"/>
            </p:custDataLst>
          </p:nvPr>
        </p:nvSpPr>
        <p:spPr>
          <a:xfrm>
            <a:off x="171519" y="20443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69" y="19491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2625" y="1076960"/>
            <a:ext cx="105289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latin typeface="+mn-ea"/>
                <a:cs typeface="+mn-ea"/>
              </a:rPr>
              <a:t>6</a:t>
            </a:r>
            <a:r>
              <a:rPr lang="zh-CN" altLang="en-US" sz="2400" b="1">
                <a:latin typeface="+mn-ea"/>
                <a:cs typeface="+mn-ea"/>
              </a:rPr>
              <a:t>．（2022·福建·二模）</a:t>
            </a:r>
            <a:endParaRPr lang="zh-CN" altLang="en-US" sz="2400" b="1">
              <a:latin typeface="+mn-ea"/>
              <a:cs typeface="+mn-ea"/>
            </a:endParaRPr>
          </a:p>
          <a:p>
            <a:r>
              <a:rPr lang="zh-CN" altLang="en-US" sz="2400" b="1">
                <a:latin typeface="+mn-ea"/>
                <a:cs typeface="+mn-ea"/>
              </a:rPr>
              <a:t>三聚氯氰(</a:t>
            </a:r>
            <a:r>
              <a:rPr lang="en-US" altLang="zh-CN" sz="2400" b="1">
                <a:latin typeface="+mn-ea"/>
                <a:cs typeface="+mn-ea"/>
              </a:rPr>
              <a:t>       </a:t>
            </a:r>
            <a:r>
              <a:rPr lang="zh-CN" altLang="en-US" sz="2400" b="1">
                <a:latin typeface="+mn-ea"/>
                <a:cs typeface="+mn-ea"/>
              </a:rPr>
              <a:t>)是许多农药、活性染料和荧光增白剂的重要原料，实验室可用</a:t>
            </a:r>
            <a:endParaRPr lang="zh-CN" altLang="en-US" sz="2400" b="1">
              <a:latin typeface="+mn-ea"/>
              <a:cs typeface="+mn-ea"/>
            </a:endParaRPr>
          </a:p>
          <a:p>
            <a:endParaRPr lang="zh-CN" altLang="en-US" sz="2400" b="1">
              <a:latin typeface="+mn-ea"/>
              <a:cs typeface="+mn-ea"/>
            </a:endParaRPr>
          </a:p>
          <a:p>
            <a:r>
              <a:rPr lang="zh-CN" altLang="en-US" sz="2400" b="1">
                <a:latin typeface="+mn-ea"/>
                <a:cs typeface="+mn-ea"/>
              </a:rPr>
              <a:t>如图所示</a:t>
            </a:r>
            <a:r>
              <a:rPr lang="en-US" altLang="zh-CN" sz="2400" b="1">
                <a:latin typeface="+mn-ea"/>
                <a:cs typeface="+mn-ea"/>
              </a:rPr>
              <a:t> </a:t>
            </a:r>
            <a:r>
              <a:rPr lang="zh-CN" altLang="en-US" sz="2400" b="1">
                <a:latin typeface="+mn-ea"/>
                <a:cs typeface="+mn-ea"/>
              </a:rPr>
              <a:t>装置制备(部分装置省略)。</a:t>
            </a:r>
            <a:endParaRPr lang="zh-CN" altLang="en-US" sz="2400" b="1">
              <a:latin typeface="+mn-ea"/>
              <a:cs typeface="+mn-ea"/>
            </a:endParaRPr>
          </a:p>
        </p:txBody>
      </p:sp>
      <p:pic>
        <p:nvPicPr>
          <p:cNvPr id="100001" name="图片 100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890" y="1468120"/>
            <a:ext cx="590550" cy="708025"/>
          </a:xfrm>
          <a:prstGeom prst="rect">
            <a:avLst/>
          </a:prstGeom>
        </p:spPr>
      </p:pic>
      <p:pic>
        <p:nvPicPr>
          <p:cNvPr id="100002" name="图片 1000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275" y="2645410"/>
            <a:ext cx="5408295" cy="18516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69035" y="4497070"/>
            <a:ext cx="77838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latin typeface="+mn-ea"/>
                <a:cs typeface="+mn-ea"/>
              </a:rPr>
              <a:t>检查装置</a:t>
            </a:r>
            <a:r>
              <a:rPr lang="en-US" sz="2400" b="1">
                <a:latin typeface="+mn-ea"/>
                <a:cs typeface="+mn-ea"/>
              </a:rPr>
              <a:t>B</a:t>
            </a:r>
            <a:r>
              <a:rPr lang="zh-CN" sz="2400" b="1">
                <a:latin typeface="+mn-ea"/>
                <a:cs typeface="+mn-ea"/>
              </a:rPr>
              <a:t>的气密性操作为</a:t>
            </a:r>
            <a:r>
              <a:rPr lang="en-US" sz="2400" b="1">
                <a:latin typeface="+mn-ea"/>
                <a:cs typeface="+mn-ea"/>
              </a:rPr>
              <a:t>___________</a:t>
            </a:r>
            <a:r>
              <a:rPr lang="zh-CN" sz="2400" b="1">
                <a:latin typeface="+mn-ea"/>
                <a:cs typeface="+mn-ea"/>
              </a:rPr>
              <a:t>。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8560" y="5068570"/>
            <a:ext cx="1020127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200" b="1">
                <a:solidFill>
                  <a:srgbClr val="FF0000"/>
                </a:solidFill>
                <a:latin typeface="+mn-ea"/>
                <a:cs typeface="+mn-ea"/>
              </a:rPr>
              <a:t>向装置B中加水至浸没两根长导管，</a:t>
            </a:r>
            <a:r>
              <a:rPr lang="en-US" altLang="zh-CN" sz="2200" b="1">
                <a:solidFill>
                  <a:srgbClr val="FF0000"/>
                </a:solidFill>
                <a:latin typeface="+mn-ea"/>
                <a:cs typeface="+mn-ea"/>
              </a:rPr>
              <a:t>K</a:t>
            </a:r>
            <a:r>
              <a:rPr lang="en-US" altLang="zh-CN" sz="2200" b="1" baseline="-25000">
                <a:solidFill>
                  <a:srgbClr val="FF0000"/>
                </a:solidFill>
                <a:latin typeface="+mn-ea"/>
                <a:cs typeface="+mn-ea"/>
              </a:rPr>
              <a:t>2</a:t>
            </a:r>
            <a:r>
              <a:rPr lang="zh-CN" altLang="en-US" sz="2200" b="1">
                <a:solidFill>
                  <a:srgbClr val="FF0000"/>
                </a:solidFill>
                <a:latin typeface="+mn-ea"/>
                <a:cs typeface="+mn-ea"/>
              </a:rPr>
              <a:t>关闭，</a:t>
            </a:r>
            <a:r>
              <a:rPr lang="en-US" altLang="zh-CN" sz="2200" b="1">
                <a:solidFill>
                  <a:srgbClr val="FF0000"/>
                </a:solidFill>
                <a:latin typeface="+mn-ea"/>
                <a:cs typeface="+mn-ea"/>
              </a:rPr>
              <a:t>K</a:t>
            </a:r>
            <a:r>
              <a:rPr lang="en-US" altLang="zh-CN" sz="2200" b="1" baseline="-25000">
                <a:solidFill>
                  <a:srgbClr val="FF0000"/>
                </a:solidFill>
                <a:latin typeface="+mn-ea"/>
                <a:cs typeface="+mn-ea"/>
              </a:rPr>
              <a:t>1</a:t>
            </a:r>
            <a:r>
              <a:rPr lang="zh-CN" altLang="en-US" sz="2200" b="1">
                <a:solidFill>
                  <a:srgbClr val="FF0000"/>
                </a:solidFill>
                <a:latin typeface="+mn-ea"/>
                <a:cs typeface="+mn-ea"/>
              </a:rPr>
              <a:t>打开，用分液漏斗向圆底烧瓶中加水，在B中观察到有一根导管有气泡放出，另一根导管有水柱形成，关闭分液漏斗活塞，一段时间后B中导管水柱无变化，则装置B气密性良好</a:t>
            </a:r>
            <a:endParaRPr lang="zh-CN" altLang="en-US" sz="2200" b="1">
              <a:solidFill>
                <a:srgbClr val="FF0000"/>
              </a:solidFill>
              <a:latin typeface="+mn-ea"/>
              <a:cs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32149" y="1530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608330" y="929640"/>
            <a:ext cx="1076071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7.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（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2022·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湖南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·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高三阶段练习）</a:t>
            </a:r>
            <a:endParaRPr lang="zh-CN" sz="2400" b="1">
              <a:solidFill>
                <a:schemeClr val="tx1"/>
              </a:solidFill>
              <a:latin typeface="+mn-ea"/>
              <a:cs typeface="+mn-ea"/>
            </a:endParaRPr>
          </a:p>
          <a:p>
            <a:pPr indent="0"/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硫代硫酸钠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(Na</a:t>
            </a:r>
            <a:r>
              <a:rPr lang="en-US" sz="24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S</a:t>
            </a:r>
            <a:r>
              <a:rPr lang="en-US" sz="24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O</a:t>
            </a:r>
            <a:r>
              <a:rPr lang="en-US" sz="2400" b="1" baseline="-25000">
                <a:solidFill>
                  <a:schemeClr val="tx1"/>
                </a:solidFill>
                <a:latin typeface="+mn-ea"/>
                <a:cs typeface="+mn-ea"/>
              </a:rPr>
              <a:t>3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)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广泛用于电镀、鞣制皮革、棉织品漂白后的脱氯剂等。某实验小组的同学用如图装置来制取硫代硫酸钠。已知硫代硫酸钠晶体在中性或碱性溶液中较稳定，酸性溶液中产生浑浊。</a:t>
            </a:r>
            <a:endParaRPr lang="zh-CN" altLang="en-US" sz="2400" b="1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00003" name="图片 1000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310" y="2624455"/>
            <a:ext cx="5539105" cy="18910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15645" y="451548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2400" b="1">
                <a:latin typeface="+mn-ea"/>
                <a:cs typeface="+mn-ea"/>
              </a:rPr>
              <a:t>检查</a:t>
            </a:r>
            <a:r>
              <a:rPr lang="en-US" sz="2400" b="1">
                <a:latin typeface="+mn-ea"/>
                <a:cs typeface="+mn-ea"/>
              </a:rPr>
              <a:t>A</a:t>
            </a:r>
            <a:r>
              <a:rPr lang="zh-CN" sz="2400" b="1">
                <a:latin typeface="+mn-ea"/>
                <a:cs typeface="+mn-ea"/>
              </a:rPr>
              <a:t>装置气密性的方法是</a:t>
            </a:r>
            <a:r>
              <a:rPr lang="en-US" sz="2400" b="1">
                <a:latin typeface="+mn-ea"/>
                <a:cs typeface="+mn-ea"/>
              </a:rPr>
              <a:t>____</a:t>
            </a:r>
            <a:r>
              <a:rPr lang="zh-CN" sz="2400" b="1">
                <a:latin typeface="+mn-ea"/>
                <a:cs typeface="+mn-ea"/>
              </a:rPr>
              <a:t>。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5645" y="4975860"/>
            <a:ext cx="10761345" cy="1445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方法一：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关闭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K</a:t>
            </a:r>
            <a:r>
              <a:rPr lang="en-US" sz="2200" b="1" baseline="-25000">
                <a:solidFill>
                  <a:srgbClr val="FF0000"/>
                </a:solidFill>
                <a:latin typeface="+mn-ea"/>
                <a:cs typeface="+mn-ea"/>
              </a:rPr>
              <a:t>2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，先打开分压漏斗瓶塞再打开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K</a:t>
            </a:r>
            <a:r>
              <a:rPr lang="en-US" sz="2200" b="1" baseline="-25000">
                <a:solidFill>
                  <a:srgbClr val="FF0000"/>
                </a:solidFill>
                <a:latin typeface="+mn-ea"/>
                <a:cs typeface="+mn-ea"/>
              </a:rPr>
              <a:t>1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，然后向分液漏斗中加水，若水不能顺利流下，则装置气密性良好，否则装置气密性不好</a:t>
            </a:r>
            <a:endParaRPr lang="zh-CN" sz="2200" b="1">
              <a:solidFill>
                <a:srgbClr val="FF0000"/>
              </a:solidFill>
              <a:latin typeface="+mn-ea"/>
              <a:cs typeface="+mn-ea"/>
            </a:endParaRPr>
          </a:p>
          <a:p>
            <a:pPr indent="0"/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方法二：关闭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K</a:t>
            </a:r>
            <a:r>
              <a:rPr lang="en-US" sz="2200" b="1" baseline="-25000">
                <a:solidFill>
                  <a:srgbClr val="FF0000"/>
                </a:solidFill>
                <a:latin typeface="+mn-ea"/>
                <a:cs typeface="+mn-ea"/>
              </a:rPr>
              <a:t>1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，将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A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装置导管末端接入盛水烧杯中，手捂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(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微热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)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烧瓶，若导管口有气泡产生，手拿开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(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停止加热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)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后，导管内形成一段稳定水柱，则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A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装置气密性好</a:t>
            </a:r>
            <a:endParaRPr lang="en-US" altLang="en-US" sz="2200" b="1">
              <a:solidFill>
                <a:srgbClr val="FF0000"/>
              </a:solidFill>
              <a:latin typeface="+mn-ea"/>
              <a:cs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6" grpId="1"/>
      <p:bldP spid="2" grpId="0"/>
      <p:bldP spid="2" grpId="1"/>
      <p:bldP spid="3" grpId="0"/>
      <p:bldP spid="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757555" y="980440"/>
            <a:ext cx="105600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1">
                <a:latin typeface="+mn-ea"/>
                <a:cs typeface="+mn-ea"/>
              </a:rPr>
              <a:t>8.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（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2022·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云南昭通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·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高三期末）</a:t>
            </a:r>
            <a:endParaRPr lang="zh-CN" sz="2400" b="1">
              <a:solidFill>
                <a:schemeClr val="tx1"/>
              </a:solidFill>
              <a:latin typeface="+mn-ea"/>
              <a:cs typeface="+mn-ea"/>
            </a:endParaRPr>
          </a:p>
          <a:p>
            <a:pPr indent="0"/>
            <a:r>
              <a:rPr lang="zh-CN" sz="2400" b="1">
                <a:latin typeface="+mn-ea"/>
                <a:cs typeface="+mn-ea"/>
              </a:rPr>
              <a:t>硫代硫酸钠又名大苏打，为氰化物的解毒剂。工业上常利用含硫废水生产</a:t>
            </a:r>
            <a:r>
              <a:rPr lang="en-US" sz="2400" b="1">
                <a:latin typeface="+mn-ea"/>
                <a:cs typeface="+mn-ea"/>
              </a:rPr>
              <a:t>Na</a:t>
            </a:r>
            <a:r>
              <a:rPr lang="en-US" sz="2400" b="1" baseline="-25000">
                <a:latin typeface="+mn-ea"/>
                <a:cs typeface="+mn-ea"/>
              </a:rPr>
              <a:t>2</a:t>
            </a:r>
            <a:r>
              <a:rPr lang="en-US" sz="2400" b="1">
                <a:latin typeface="+mn-ea"/>
                <a:cs typeface="+mn-ea"/>
              </a:rPr>
              <a:t>S</a:t>
            </a:r>
            <a:r>
              <a:rPr lang="en-US" sz="2400" b="1" baseline="-25000">
                <a:latin typeface="+mn-ea"/>
                <a:cs typeface="+mn-ea"/>
              </a:rPr>
              <a:t>2</a:t>
            </a:r>
            <a:r>
              <a:rPr lang="en-US" sz="2400" b="1">
                <a:latin typeface="+mn-ea"/>
                <a:cs typeface="+mn-ea"/>
              </a:rPr>
              <a:t>O</a:t>
            </a:r>
            <a:r>
              <a:rPr lang="en-US" sz="2400" b="1" baseline="-25000">
                <a:latin typeface="+mn-ea"/>
                <a:cs typeface="+mn-ea"/>
              </a:rPr>
              <a:t>3</a:t>
            </a:r>
            <a:r>
              <a:rPr lang="en-US" sz="2400" b="1">
                <a:latin typeface="+mn-ea"/>
                <a:cs typeface="+mn-ea"/>
              </a:rPr>
              <a:t>·5H</a:t>
            </a:r>
            <a:r>
              <a:rPr lang="en-US" sz="2400" b="1" baseline="-25000">
                <a:latin typeface="+mn-ea"/>
                <a:cs typeface="+mn-ea"/>
              </a:rPr>
              <a:t>2</a:t>
            </a:r>
            <a:r>
              <a:rPr lang="en-US" sz="2400" b="1">
                <a:latin typeface="+mn-ea"/>
                <a:cs typeface="+mn-ea"/>
              </a:rPr>
              <a:t>O</a:t>
            </a:r>
            <a:r>
              <a:rPr lang="zh-CN" sz="2400" b="1">
                <a:latin typeface="+mn-ea"/>
                <a:cs typeface="+mn-ea"/>
              </a:rPr>
              <a:t>，实验室可用如图所示装置</a:t>
            </a:r>
            <a:r>
              <a:rPr lang="en-US" sz="2400" b="1">
                <a:latin typeface="+mn-ea"/>
                <a:cs typeface="+mn-ea"/>
              </a:rPr>
              <a:t>(</a:t>
            </a:r>
            <a:r>
              <a:rPr lang="zh-CN" sz="2400" b="1">
                <a:latin typeface="+mn-ea"/>
                <a:cs typeface="+mn-ea"/>
              </a:rPr>
              <a:t>略去部分夹持仪器</a:t>
            </a:r>
            <a:r>
              <a:rPr lang="en-US" sz="2400" b="1">
                <a:latin typeface="+mn-ea"/>
                <a:cs typeface="+mn-ea"/>
              </a:rPr>
              <a:t>)</a:t>
            </a:r>
            <a:r>
              <a:rPr lang="zh-CN" sz="2400" b="1">
                <a:latin typeface="+mn-ea"/>
                <a:cs typeface="+mn-ea"/>
              </a:rPr>
              <a:t>模拟生产过程。</a:t>
            </a:r>
            <a:endParaRPr lang="zh-CN" altLang="en-US" sz="2400" b="1">
              <a:latin typeface="+mn-ea"/>
              <a:cs typeface="+mn-ea"/>
            </a:endParaRPr>
          </a:p>
        </p:txBody>
      </p:sp>
      <p:pic>
        <p:nvPicPr>
          <p:cNvPr id="100005" name="图片 1000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335" y="2164080"/>
            <a:ext cx="6588125" cy="22123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7555" y="4376420"/>
            <a:ext cx="105600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latin typeface="+mn-ea"/>
                <a:cs typeface="+mn-ea"/>
              </a:rPr>
              <a:t>装置</a:t>
            </a:r>
            <a:r>
              <a:rPr lang="en-US" sz="2400" b="1">
                <a:latin typeface="+mn-ea"/>
                <a:cs typeface="+mn-ea"/>
              </a:rPr>
              <a:t>B</a:t>
            </a:r>
            <a:r>
              <a:rPr lang="zh-CN" sz="2400" b="1">
                <a:latin typeface="+mn-ea"/>
                <a:cs typeface="+mn-ea"/>
              </a:rPr>
              <a:t>有多重作用，其一可以用于整套装置气密性检查，请写出操作及现象：</a:t>
            </a:r>
            <a:r>
              <a:rPr lang="en-US" sz="2400" b="1">
                <a:latin typeface="+mn-ea"/>
                <a:cs typeface="+mn-ea"/>
              </a:rPr>
              <a:t>_______</a:t>
            </a:r>
            <a:r>
              <a:rPr lang="en-US" sz="2400" b="1">
                <a:latin typeface="+mn-ea"/>
                <a:cs typeface="+mn-ea"/>
                <a:sym typeface="+mn-ea"/>
              </a:rPr>
              <a:t>___________________________________</a:t>
            </a:r>
            <a:r>
              <a:rPr lang="en-US" sz="2400" b="1">
                <a:latin typeface="+mn-ea"/>
                <a:cs typeface="+mn-ea"/>
              </a:rPr>
              <a:t>  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7555" y="5206365"/>
            <a:ext cx="1041082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仪器组装完成后，关闭两端活塞，向装置</a:t>
            </a:r>
            <a:r>
              <a:rPr lang="en-US" sz="2200" b="1">
                <a:solidFill>
                  <a:srgbClr val="FF0000"/>
                </a:solidFill>
                <a:latin typeface="+mn-ea"/>
                <a:cs typeface="+mn-ea"/>
              </a:rPr>
              <a:t>B</a:t>
            </a:r>
            <a:r>
              <a:rPr lang="zh-CN" sz="2200" b="1">
                <a:solidFill>
                  <a:srgbClr val="FF0000"/>
                </a:solidFill>
                <a:latin typeface="+mn-ea"/>
                <a:cs typeface="+mn-ea"/>
              </a:rPr>
              <a:t>中的长颈漏斗内注入液体至形成一段液柱，若液柱高度保持不变，则气密性良好</a:t>
            </a:r>
            <a:endParaRPr lang="zh-CN" sz="2200" b="1">
              <a:solidFill>
                <a:srgbClr val="FF0000"/>
              </a:solidFill>
              <a:latin typeface="+mn-ea"/>
              <a:cs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6" grpId="1"/>
      <p:bldP spid="3" grpId="0"/>
      <p:bldP spid="3" grpId="1"/>
      <p:bldP spid="4" grpId="0"/>
      <p:bldP spid="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59454" y="1530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重温经典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608330" y="1044575"/>
            <a:ext cx="1073848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9.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（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2021·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天津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·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耀华中学高三阶段练习）</a:t>
            </a:r>
            <a:endParaRPr lang="zh-CN" sz="2400" b="1">
              <a:solidFill>
                <a:schemeClr val="tx1"/>
              </a:solidFill>
              <a:latin typeface="+mn-ea"/>
              <a:cs typeface="+mn-ea"/>
            </a:endParaRPr>
          </a:p>
          <a:p>
            <a:pPr indent="0"/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氨基甲酸铵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(H</a:t>
            </a:r>
            <a:r>
              <a:rPr lang="en-US" sz="2400" b="1" baseline="-25000">
                <a:solidFill>
                  <a:schemeClr val="tx1"/>
                </a:solidFill>
                <a:latin typeface="+mn-ea"/>
                <a:cs typeface="+mn-ea"/>
              </a:rPr>
              <a:t>2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NCOONH</a:t>
            </a:r>
            <a:r>
              <a:rPr lang="en-US" sz="2400" b="1" baseline="-25000">
                <a:solidFill>
                  <a:schemeClr val="tx1"/>
                </a:solidFill>
                <a:latin typeface="+mn-ea"/>
                <a:cs typeface="+mn-ea"/>
              </a:rPr>
              <a:t>4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</a:rPr>
              <a:t>)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</a:rPr>
              <a:t>是一种重要的化工原料，可用作化学肥料、灭火剂洗涤剂等。某化学兴趣小组用以下装置制取氨基甲酸铵。</a:t>
            </a:r>
            <a:endParaRPr lang="zh-CN" altLang="en-US" sz="2400" b="1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00006" name="图片 1000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035" y="2243455"/>
            <a:ext cx="8702040" cy="1873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8330" y="4353560"/>
            <a:ext cx="50793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latin typeface="+mn-ea"/>
                <a:cs typeface="+mn-ea"/>
              </a:rPr>
              <a:t>检查装置1气密性的操作是______</a:t>
            </a:r>
            <a:endParaRPr lang="zh-CN" sz="2400" b="1">
              <a:latin typeface="+mn-ea"/>
              <a:cs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8330" y="4910455"/>
            <a:ext cx="105257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solidFill>
                  <a:srgbClr val="FF0000"/>
                </a:solidFill>
                <a:latin typeface="+mn-ea"/>
              </a:rPr>
              <a:t>关闭止水夹，向长颈漏斗中加水至长颈漏斗中液面高于试管中液面，静置一段时间，观察液面高度差是否变化</a:t>
            </a:r>
            <a:endParaRPr lang="zh-CN" altLang="en-US" sz="2400" b="1">
              <a:solidFill>
                <a:srgbClr val="FF0000"/>
              </a:solidFill>
              <a:latin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6" grpId="1"/>
      <p:bldP spid="6" grpId="0"/>
      <p:bldP spid="6" grpId="1"/>
      <p:bldP spid="7" grpId="0"/>
      <p:bldP spid="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9" name="任意多边形 254"/>
          <p:cNvSpPr/>
          <p:nvPr>
            <p:custDataLst>
              <p:tags r:id="rId2"/>
            </p:custDataLst>
          </p:nvPr>
        </p:nvSpPr>
        <p:spPr>
          <a:xfrm>
            <a:off x="7063105" y="329819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任意多边形 255"/>
          <p:cNvSpPr/>
          <p:nvPr>
            <p:custDataLst>
              <p:tags r:id="rId3"/>
            </p:custDataLst>
          </p:nvPr>
        </p:nvSpPr>
        <p:spPr>
          <a:xfrm>
            <a:off x="7188835" y="341947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7588250" y="3113405"/>
            <a:ext cx="4029075" cy="626110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重温经典</a:t>
            </a:r>
            <a:endParaRPr lang="zh-CN" altLang="en-US" sz="2800" b="1" spc="3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任意多边形 261"/>
          <p:cNvSpPr/>
          <p:nvPr>
            <p:custDataLst>
              <p:tags r:id="rId5"/>
            </p:custDataLst>
          </p:nvPr>
        </p:nvSpPr>
        <p:spPr>
          <a:xfrm>
            <a:off x="7063105" y="417957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62"/>
          <p:cNvSpPr/>
          <p:nvPr>
            <p:custDataLst>
              <p:tags r:id="rId6"/>
            </p:custDataLst>
          </p:nvPr>
        </p:nvSpPr>
        <p:spPr>
          <a:xfrm>
            <a:off x="7188835" y="43014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7"/>
            </p:custDataLst>
          </p:nvPr>
        </p:nvSpPr>
        <p:spPr>
          <a:xfrm>
            <a:off x="7588250" y="4039870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模型建构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8"/>
          <p:cNvSpPr/>
          <p:nvPr>
            <p:custDataLst>
              <p:tags r:id="rId8"/>
            </p:custDataLst>
          </p:nvPr>
        </p:nvSpPr>
        <p:spPr>
          <a:xfrm>
            <a:off x="7063105" y="506158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69"/>
          <p:cNvSpPr/>
          <p:nvPr>
            <p:custDataLst>
              <p:tags r:id="rId9"/>
            </p:custDataLst>
          </p:nvPr>
        </p:nvSpPr>
        <p:spPr>
          <a:xfrm>
            <a:off x="7188835" y="518350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7588250" y="5010785"/>
            <a:ext cx="4029075" cy="44132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名师导学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28320" y="1822493"/>
            <a:ext cx="4682721" cy="3679245"/>
            <a:chOff x="528320" y="1822493"/>
            <a:chExt cx="4682721" cy="3679245"/>
          </a:xfrm>
        </p:grpSpPr>
        <p:sp>
          <p:nvSpPr>
            <p:cNvPr id="47" name="矩形 46"/>
            <p:cNvSpPr/>
            <p:nvPr/>
          </p:nvSpPr>
          <p:spPr>
            <a:xfrm rot="2700000">
              <a:off x="507528" y="2050573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矩形 47"/>
            <p:cNvSpPr/>
            <p:nvPr/>
          </p:nvSpPr>
          <p:spPr>
            <a:xfrm rot="2700000">
              <a:off x="512660" y="3396361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48"/>
            <p:cNvSpPr/>
            <p:nvPr/>
          </p:nvSpPr>
          <p:spPr>
            <a:xfrm rot="2700000">
              <a:off x="1282103" y="2504155"/>
              <a:ext cx="1410904" cy="13491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49"/>
            <p:cNvSpPr/>
            <p:nvPr/>
          </p:nvSpPr>
          <p:spPr>
            <a:xfrm rot="2700000">
              <a:off x="2110746" y="3602947"/>
              <a:ext cx="1718758" cy="1643548"/>
            </a:xfrm>
            <a:prstGeom prst="rect">
              <a:avLst/>
            </a:prstGeom>
            <a:blipFill dpi="0" rotWithShape="0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35000" contras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4922" t="649" r="-83752" b="-12197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1" name="矩形 50"/>
            <p:cNvSpPr/>
            <p:nvPr/>
          </p:nvSpPr>
          <p:spPr>
            <a:xfrm rot="2700000">
              <a:off x="1418342" y="3970371"/>
              <a:ext cx="466337" cy="4459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2" name="矩形 51"/>
            <p:cNvSpPr/>
            <p:nvPr/>
          </p:nvSpPr>
          <p:spPr>
            <a:xfrm rot="2700000">
              <a:off x="882114" y="440651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3" name="矩形 52"/>
            <p:cNvSpPr/>
            <p:nvPr/>
          </p:nvSpPr>
          <p:spPr>
            <a:xfrm rot="2700000">
              <a:off x="2613936" y="1853362"/>
              <a:ext cx="1410904" cy="1349165"/>
            </a:xfrm>
            <a:prstGeom prst="rect">
              <a:avLst/>
            </a:prstGeom>
            <a:blipFill dpi="0" rotWithShape="0">
              <a:blip r:embed="rId13" cstate="print"/>
              <a:srcRect/>
              <a:stretch>
                <a:fillRect l="-9274" t="-11800" r="-93228" b="-23200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/>
            <p:cNvSpPr/>
            <p:nvPr/>
          </p:nvSpPr>
          <p:spPr>
            <a:xfrm rot="2700000">
              <a:off x="3558405" y="2980486"/>
              <a:ext cx="1194115" cy="11418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/>
            <p:cNvSpPr/>
            <p:nvPr/>
          </p:nvSpPr>
          <p:spPr>
            <a:xfrm rot="2700000">
              <a:off x="3712420" y="4635043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矩形 55"/>
            <p:cNvSpPr/>
            <p:nvPr/>
          </p:nvSpPr>
          <p:spPr>
            <a:xfrm rot="2700000">
              <a:off x="4344346" y="225206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91795" y="2870319"/>
              <a:ext cx="141224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Gothic-EB" panose="02010609010101010101" pitchFamily="1" charset="-128"/>
                  <a:ea typeface="DFGothic-EB" panose="02010609010101010101" pitchFamily="1" charset="-128"/>
                </a:rPr>
                <a:t>2023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sp>
        <p:nvSpPr>
          <p:cNvPr id="2" name="任意多边形 261"/>
          <p:cNvSpPr/>
          <p:nvPr>
            <p:custDataLst>
              <p:tags r:id="rId14"/>
            </p:custDataLst>
          </p:nvPr>
        </p:nvSpPr>
        <p:spPr>
          <a:xfrm>
            <a:off x="7085330" y="237299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15"/>
            </p:custDataLst>
          </p:nvPr>
        </p:nvSpPr>
        <p:spPr>
          <a:xfrm>
            <a:off x="7610475" y="2233295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>
            <a:no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知识重构</a:t>
            </a:r>
            <a:endParaRPr lang="zh-CN" altLang="en-US" sz="2800" b="1" spc="3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16"/>
            </p:custDataLst>
          </p:nvPr>
        </p:nvCxnSpPr>
        <p:spPr>
          <a:xfrm>
            <a:off x="7714615" y="30187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262"/>
          <p:cNvSpPr/>
          <p:nvPr>
            <p:custDataLst>
              <p:tags r:id="rId17"/>
            </p:custDataLst>
          </p:nvPr>
        </p:nvSpPr>
        <p:spPr>
          <a:xfrm>
            <a:off x="7220585" y="24853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>
            <p:custDataLst>
              <p:tags r:id="rId18"/>
            </p:custDataLst>
          </p:nvPr>
        </p:nvCxnSpPr>
        <p:spPr>
          <a:xfrm>
            <a:off x="7684135" y="389001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19"/>
            </p:custDataLst>
          </p:nvPr>
        </p:nvCxnSpPr>
        <p:spPr>
          <a:xfrm>
            <a:off x="7714615" y="483870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0"/>
            </p:custDataLst>
          </p:nvPr>
        </p:nvCxnSpPr>
        <p:spPr>
          <a:xfrm>
            <a:off x="7714615" y="56603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70230" y="942975"/>
            <a:ext cx="10518140" cy="674370"/>
          </a:xfrm>
          <a:prstGeom prst="rect">
            <a:avLst/>
          </a:prstGeom>
        </p:spPr>
        <p:txBody>
          <a:bodyPr wrap="square" lIns="121870" tIns="60934" rIns="121870" bIns="60934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b="1" kern="100" spc="-100" dirty="0">
                <a:latin typeface="+mn-ea"/>
                <a:cs typeface="Times New Roman" panose="02020603050405020304" charset="0"/>
              </a:rPr>
              <a:t>检查装置气密性的基本思路是使装置内外压强不等，观察气泡或液面变化。</a:t>
            </a:r>
            <a:endParaRPr lang="zh-CN" altLang="zh-CN" b="1" kern="100" spc="-100" dirty="0">
              <a:latin typeface="+mn-ea"/>
              <a:cs typeface="Courier New" panose="02070309020205020404" pitchFamily="49" charset="0"/>
            </a:endParaRPr>
          </a:p>
        </p:txBody>
      </p:sp>
      <p:pic>
        <p:nvPicPr>
          <p:cNvPr id="396290" name="Picture 2" descr="A96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372" y="1824601"/>
            <a:ext cx="5454865" cy="18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6291" name="Picture 3" descr="A96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7396" y="1835178"/>
            <a:ext cx="5382616" cy="222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570230" y="3992880"/>
            <a:ext cx="11078845" cy="1228090"/>
          </a:xfrm>
          <a:prstGeom prst="rect">
            <a:avLst/>
          </a:prstGeom>
        </p:spPr>
        <p:txBody>
          <a:bodyPr wrap="square" lIns="121870" tIns="60934" rIns="121870" bIns="60934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b="1" kern="100" dirty="0">
                <a:latin typeface="+mn-ea"/>
                <a:cs typeface="+mn-ea"/>
              </a:rPr>
              <a:t>(1)</a:t>
            </a:r>
            <a:r>
              <a:rPr lang="zh-CN" altLang="zh-CN" b="1" kern="100" dirty="0">
                <a:latin typeface="+mn-ea"/>
                <a:cs typeface="+mn-ea"/>
              </a:rPr>
              <a:t>微热法：如图</a:t>
            </a:r>
            <a:r>
              <a:rPr lang="en-US" altLang="zh-CN" b="1" kern="100" dirty="0">
                <a:latin typeface="+mn-ea"/>
                <a:cs typeface="+mn-ea"/>
              </a:rPr>
              <a:t>a</a:t>
            </a:r>
            <a:r>
              <a:rPr lang="zh-CN" altLang="zh-CN" b="1" kern="100" dirty="0">
                <a:latin typeface="+mn-ea"/>
                <a:cs typeface="+mn-ea"/>
              </a:rPr>
              <a:t>。用酒精灯微热或用手捂热试管，导管口</a:t>
            </a:r>
            <a:r>
              <a:rPr lang="en-US" altLang="zh-CN" b="1" kern="100" dirty="0">
                <a:latin typeface="+mn-ea"/>
                <a:cs typeface="+mn-ea"/>
              </a:rPr>
              <a:t>_________</a:t>
            </a:r>
            <a:r>
              <a:rPr lang="zh-CN" altLang="zh-CN" b="1" kern="100" dirty="0">
                <a:latin typeface="+mn-ea"/>
                <a:cs typeface="+mn-ea"/>
              </a:rPr>
              <a:t>，停止加热或松开手后导管内</a:t>
            </a:r>
            <a:r>
              <a:rPr lang="en-US" altLang="zh-CN" b="1" kern="100" dirty="0">
                <a:latin typeface="+mn-ea"/>
                <a:cs typeface="+mn-ea"/>
              </a:rPr>
              <a:t>_____________</a:t>
            </a:r>
            <a:r>
              <a:rPr lang="zh-CN" altLang="zh-CN" b="1" kern="100" dirty="0">
                <a:latin typeface="+mn-ea"/>
                <a:cs typeface="+mn-ea"/>
              </a:rPr>
              <a:t>，证明装置不漏气。</a:t>
            </a:r>
            <a:endParaRPr lang="en-US" altLang="zh-CN" b="1" kern="100" dirty="0"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55134" y="4057331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产生气泡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34587" y="4668500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形成一段水柱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Title 6"/>
          <p:cNvSpPr txBox="1"/>
          <p:nvPr>
            <p:custDataLst>
              <p:tags r:id="rId4"/>
            </p:custDataLst>
          </p:nvPr>
        </p:nvSpPr>
        <p:spPr>
          <a:xfrm>
            <a:off x="113825" y="-317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2" descr="A96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4762" y="1091891"/>
            <a:ext cx="6270228" cy="211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878840" y="3206750"/>
            <a:ext cx="10365105" cy="2336165"/>
          </a:xfrm>
          <a:prstGeom prst="rect">
            <a:avLst/>
          </a:prstGeom>
        </p:spPr>
        <p:txBody>
          <a:bodyPr wrap="square" lIns="121870" tIns="60934" rIns="121870" bIns="60934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b="1" kern="100" dirty="0">
                <a:latin typeface="+mn-ea"/>
                <a:cs typeface="+mn-ea"/>
              </a:rPr>
              <a:t>(2)</a:t>
            </a:r>
            <a:r>
              <a:rPr lang="zh-CN" altLang="zh-CN" b="1" kern="100" dirty="0">
                <a:latin typeface="+mn-ea"/>
                <a:cs typeface="+mn-ea"/>
              </a:rPr>
              <a:t>液差法：如图</a:t>
            </a:r>
            <a:r>
              <a:rPr lang="en-US" altLang="zh-CN" b="1" kern="100" dirty="0">
                <a:latin typeface="+mn-ea"/>
                <a:cs typeface="+mn-ea"/>
              </a:rPr>
              <a:t>b</a:t>
            </a:r>
            <a:r>
              <a:rPr lang="zh-CN" altLang="zh-CN" b="1" kern="100" dirty="0">
                <a:latin typeface="+mn-ea"/>
                <a:cs typeface="+mn-ea"/>
              </a:rPr>
              <a:t>、</a:t>
            </a:r>
            <a:r>
              <a:rPr lang="en-US" altLang="zh-CN" b="1" kern="100" dirty="0">
                <a:latin typeface="+mn-ea"/>
                <a:cs typeface="+mn-ea"/>
              </a:rPr>
              <a:t>c</a:t>
            </a:r>
            <a:r>
              <a:rPr lang="zh-CN" altLang="zh-CN" b="1" kern="100" dirty="0">
                <a:latin typeface="+mn-ea"/>
                <a:cs typeface="+mn-ea"/>
              </a:rPr>
              <a:t>。连接好仪器，</a:t>
            </a:r>
            <a:r>
              <a:rPr lang="en-US" altLang="zh-CN" b="1" kern="100" dirty="0">
                <a:latin typeface="+mn-ea"/>
                <a:cs typeface="+mn-ea"/>
              </a:rPr>
              <a:t>b</a:t>
            </a:r>
            <a:r>
              <a:rPr lang="zh-CN" altLang="zh-CN" b="1" kern="100" dirty="0">
                <a:latin typeface="+mn-ea"/>
                <a:cs typeface="+mn-ea"/>
              </a:rPr>
              <a:t>中夹紧弹簧夹，从长颈漏斗中注入适量水，使</a:t>
            </a:r>
            <a:r>
              <a:rPr lang="en-US" altLang="zh-CN" b="1" kern="100" dirty="0">
                <a:latin typeface="+mn-ea"/>
                <a:cs typeface="+mn-ea"/>
              </a:rPr>
              <a:t>b</a:t>
            </a:r>
            <a:r>
              <a:rPr lang="zh-CN" altLang="zh-CN" b="1" kern="100" dirty="0">
                <a:latin typeface="+mn-ea"/>
                <a:cs typeface="+mn-ea"/>
              </a:rPr>
              <a:t>中长颈漏斗中的液面</a:t>
            </a:r>
            <a:r>
              <a:rPr lang="en-US" altLang="zh-CN" b="1" kern="100" dirty="0">
                <a:latin typeface="+mn-ea"/>
                <a:cs typeface="+mn-ea"/>
                <a:sym typeface="+mn-ea"/>
              </a:rPr>
              <a:t>______________</a:t>
            </a:r>
            <a:r>
              <a:rPr lang="zh-CN" altLang="zh-CN" b="1" kern="100" dirty="0">
                <a:latin typeface="+mn-ea"/>
                <a:cs typeface="+mn-ea"/>
              </a:rPr>
              <a:t>锥形瓶中的液面，静置，若</a:t>
            </a:r>
            <a:r>
              <a:rPr lang="en-US" altLang="zh-CN" b="1" kern="100" dirty="0">
                <a:latin typeface="+mn-ea"/>
                <a:cs typeface="+mn-ea"/>
              </a:rPr>
              <a:t>_________________</a:t>
            </a:r>
            <a:r>
              <a:rPr lang="zh-CN" altLang="zh-CN" b="1" kern="100" dirty="0">
                <a:latin typeface="+mn-ea"/>
                <a:cs typeface="+mn-ea"/>
              </a:rPr>
              <a:t>，证明装置不漏气。</a:t>
            </a:r>
            <a:r>
              <a:rPr lang="en-US" altLang="zh-CN" b="1" kern="100" dirty="0">
                <a:latin typeface="+mn-ea"/>
                <a:cs typeface="+mn-ea"/>
              </a:rPr>
              <a:t>c</a:t>
            </a:r>
            <a:r>
              <a:rPr lang="zh-CN" altLang="zh-CN" b="1" kern="100" dirty="0">
                <a:latin typeface="+mn-ea"/>
                <a:cs typeface="+mn-ea"/>
              </a:rPr>
              <a:t>中，从乙管加入适量水，使乙管液面</a:t>
            </a:r>
            <a:r>
              <a:rPr lang="en-US" altLang="zh-CN" b="1" kern="100" dirty="0">
                <a:latin typeface="+mn-ea"/>
                <a:cs typeface="+mn-ea"/>
              </a:rPr>
              <a:t>_____</a:t>
            </a:r>
            <a:r>
              <a:rPr lang="zh-CN" altLang="zh-CN" b="1" kern="100" dirty="0">
                <a:latin typeface="+mn-ea"/>
                <a:cs typeface="+mn-ea"/>
              </a:rPr>
              <a:t>甲管液面，静置，若液面</a:t>
            </a:r>
            <a:r>
              <a:rPr lang="en-US" altLang="zh-CN" b="1" kern="100" dirty="0">
                <a:latin typeface="+mn-ea"/>
                <a:cs typeface="+mn-ea"/>
              </a:rPr>
              <a:t>_____________</a:t>
            </a:r>
            <a:r>
              <a:rPr lang="zh-CN" altLang="zh-CN" b="1" kern="100" dirty="0">
                <a:latin typeface="+mn-ea"/>
                <a:cs typeface="+mn-ea"/>
              </a:rPr>
              <a:t>，证明装置不漏气。</a:t>
            </a:r>
            <a:endParaRPr lang="en-US" altLang="zh-CN" b="1" kern="100" dirty="0"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28787" y="3835522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高于</a:t>
            </a:r>
            <a:endParaRPr lang="zh-CN" altLang="zh-CN" sz="2400" b="1" kern="100" dirty="0">
              <a:solidFill>
                <a:srgbClr val="C00000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8552" y="4295706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液面位置保持不变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8647" y="4921819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高于</a:t>
            </a:r>
            <a:endParaRPr lang="zh-CN" altLang="zh-CN" sz="2400" b="1" kern="100" dirty="0">
              <a:solidFill>
                <a:srgbClr val="C00000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90061" y="4921728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位置保持不变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Title 6"/>
          <p:cNvSpPr txBox="1"/>
          <p:nvPr>
            <p:custDataLst>
              <p:tags r:id="rId3"/>
            </p:custDataLst>
          </p:nvPr>
        </p:nvSpPr>
        <p:spPr>
          <a:xfrm>
            <a:off x="268765" y="13063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7" grpId="0"/>
      <p:bldP spid="7" grpId="1"/>
      <p:bldP spid="10" grpId="0"/>
      <p:bldP spid="10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08355" y="3479800"/>
            <a:ext cx="10408285" cy="1782445"/>
          </a:xfrm>
          <a:prstGeom prst="rect">
            <a:avLst/>
          </a:prstGeom>
        </p:spPr>
        <p:txBody>
          <a:bodyPr wrap="square" lIns="121870" tIns="60934" rIns="121870" bIns="60934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b="1" kern="100" dirty="0">
                <a:latin typeface="+mn-ea"/>
                <a:cs typeface="+mn-ea"/>
              </a:rPr>
              <a:t>(3)</a:t>
            </a:r>
            <a:r>
              <a:rPr lang="zh-CN" altLang="zh-CN" b="1" kern="100" dirty="0">
                <a:latin typeface="+mn-ea"/>
                <a:cs typeface="+mn-ea"/>
              </a:rPr>
              <a:t>滴液法：如图</a:t>
            </a:r>
            <a:r>
              <a:rPr lang="en-US" altLang="zh-CN" b="1" kern="100" dirty="0">
                <a:latin typeface="+mn-ea"/>
                <a:cs typeface="+mn-ea"/>
              </a:rPr>
              <a:t>d</a:t>
            </a:r>
            <a:r>
              <a:rPr lang="zh-CN" altLang="zh-CN" b="1" kern="100" dirty="0">
                <a:latin typeface="+mn-ea"/>
                <a:cs typeface="+mn-ea"/>
              </a:rPr>
              <a:t>。向分液漏斗中注入适量水，关闭弹簧夹，打开分液漏斗活塞，水在下端形成一段水柱，如果</a:t>
            </a:r>
            <a:r>
              <a:rPr lang="en-US" altLang="zh-CN" b="1" kern="100" dirty="0">
                <a:latin typeface="+mn-ea"/>
                <a:cs typeface="+mn-ea"/>
              </a:rPr>
              <a:t>_________________________________</a:t>
            </a:r>
            <a:r>
              <a:rPr lang="zh-CN" altLang="zh-CN" b="1" kern="100" dirty="0">
                <a:latin typeface="+mn-ea"/>
                <a:cs typeface="+mn-ea"/>
              </a:rPr>
              <a:t>，则证明装置气密性良好。</a:t>
            </a:r>
            <a:endParaRPr lang="zh-CN" altLang="zh-CN" b="1" kern="100" dirty="0">
              <a:latin typeface="+mn-ea"/>
              <a:cs typeface="+mn-ea"/>
            </a:endParaRPr>
          </a:p>
        </p:txBody>
      </p:sp>
      <p:pic>
        <p:nvPicPr>
          <p:cNvPr id="5" name="Picture 3" descr="A96A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9517" y="973161"/>
            <a:ext cx="6005216" cy="247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770026" y="4109062"/>
            <a:ext cx="3840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一段时间后，水柱的水位不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66202" y="4109376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会下降</a:t>
            </a:r>
            <a:endParaRPr lang="zh-CN" altLang="en-US" sz="24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242639" y="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49630" y="3368675"/>
            <a:ext cx="10507980" cy="2890520"/>
          </a:xfrm>
          <a:prstGeom prst="rect">
            <a:avLst/>
          </a:prstGeom>
        </p:spPr>
        <p:txBody>
          <a:bodyPr wrap="square" lIns="121870" tIns="60934" rIns="121870" bIns="60934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en-US" altLang="zh-CN" sz="2400" b="1" kern="100" dirty="0">
                <a:latin typeface="+mn-ea"/>
                <a:cs typeface="+mn-ea"/>
              </a:rPr>
              <a:t>(4)抽气(吹气)法：如图e、f。e中关闭分液漏斗的活塞，轻轻向外拉动或向里推动注射器的活塞，一段时间后，活塞________________，证明装置的气密性良好。f中打开弹簧夹，向导管口吹气，如果长颈漏斗中的液面_____，且停止吹气后，夹上弹簧夹，长颈漏斗液面__________，则证明装置的气密性良好。(液差法的拓展)</a:t>
            </a:r>
            <a:endParaRPr lang="en-US" altLang="zh-CN" sz="2400" b="1" kern="100" dirty="0">
              <a:latin typeface="+mn-ea"/>
              <a:cs typeface="+mn-ea"/>
            </a:endParaRPr>
          </a:p>
        </p:txBody>
      </p:sp>
      <p:pic>
        <p:nvPicPr>
          <p:cNvPr id="5" name="Picture 3" descr="A96A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9518" y="1051538"/>
            <a:ext cx="6005216" cy="247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6402831" y="3972934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能回到原来的位置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0863" y="4560068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上升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21878" y="5107529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+mn-ea"/>
                <a:cs typeface="Times New Roman" panose="02020603050405020304" charset="0"/>
              </a:rPr>
              <a:t>保持稳定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242639" y="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3" grpId="1"/>
      <p:bldP spid="15" grpId="0"/>
      <p:bldP spid="15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对象 1"/>
          <p:cNvGraphicFramePr>
            <a:graphicFrameLocks noChangeAspect="1"/>
          </p:cNvGraphicFramePr>
          <p:nvPr/>
        </p:nvGraphicFramePr>
        <p:xfrm>
          <a:off x="660400" y="919480"/>
          <a:ext cx="10565130" cy="467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Document" r:id="rId1" imgW="8258175" imgH="4762500" progId="Word.Document.8">
                  <p:embed/>
                </p:oleObj>
              </mc:Choice>
              <mc:Fallback>
                <p:oleObj name="Document" r:id="rId1" imgW="8258175" imgH="4762500" progId="Word.Document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919480"/>
                        <a:ext cx="10565130" cy="46793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4"/>
            </p:custDataLst>
          </p:nvPr>
        </p:nvSpPr>
        <p:spPr>
          <a:xfrm>
            <a:off x="69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aphicFrame>
        <p:nvGraphicFramePr>
          <p:cNvPr id="8194" name="对象 1"/>
          <p:cNvGraphicFramePr>
            <a:graphicFrameLocks noChangeAspect="1"/>
          </p:cNvGraphicFramePr>
          <p:nvPr/>
        </p:nvGraphicFramePr>
        <p:xfrm>
          <a:off x="749935" y="1400175"/>
          <a:ext cx="1077087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Document" r:id="rId2" imgW="8248015" imgH="3558540" progId="Word.Document.8">
                  <p:embed/>
                </p:oleObj>
              </mc:Choice>
              <mc:Fallback>
                <p:oleObj name="Document" r:id="rId2" imgW="8248015" imgH="3558540" progId="Word.Document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935" y="1400175"/>
                        <a:ext cx="10770870" cy="434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6"/>
          <p:cNvSpPr txBox="1"/>
          <p:nvPr>
            <p:custDataLst>
              <p:tags r:id="rId4"/>
            </p:custDataLst>
          </p:nvPr>
        </p:nvSpPr>
        <p:spPr>
          <a:xfrm>
            <a:off x="69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92785" y="897255"/>
            <a:ext cx="10805795" cy="479361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0745" y="897255"/>
            <a:ext cx="1002665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 dirty="0">
                <a:latin typeface="+mn-ea"/>
                <a:cs typeface="+mn-ea"/>
              </a:rPr>
              <a:t>装置气密性的检查方法与答题规范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 dirty="0">
                <a:latin typeface="+mn-ea"/>
                <a:cs typeface="+mn-ea"/>
              </a:rPr>
              <a:t>装置气密性检查必须在放入药品之前进行。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(1)</a:t>
            </a:r>
            <a:r>
              <a:rPr lang="zh-CN" altLang="zh-CN" sz="2400" b="1" kern="100" dirty="0">
                <a:latin typeface="+mn-ea"/>
                <a:cs typeface="+mn-ea"/>
              </a:rPr>
              <a:t>气密性检查的基本思路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 dirty="0">
                <a:latin typeface="+mn-ea"/>
                <a:cs typeface="+mn-ea"/>
              </a:rPr>
              <a:t>使装置内外压强不等，观察气泡或液面变化。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(2)</a:t>
            </a:r>
            <a:r>
              <a:rPr lang="zh-CN" altLang="zh-CN" sz="2400" b="1" kern="100" dirty="0">
                <a:latin typeface="+mn-ea"/>
                <a:cs typeface="+mn-ea"/>
              </a:rPr>
              <a:t>气密性检查的答题规范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 dirty="0">
                <a:latin typeface="+mn-ea"/>
                <a:cs typeface="+mn-ea"/>
              </a:rPr>
              <a:t>简答题应注意答题规范，对装置气密性的检查可按如下文字进行答题：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①</a:t>
            </a:r>
            <a:r>
              <a:rPr lang="zh-CN" altLang="zh-CN" sz="2400" b="1" kern="100" dirty="0">
                <a:latin typeface="+mn-ea"/>
                <a:cs typeface="+mn-ea"/>
              </a:rPr>
              <a:t>装置形成封闭体系</a:t>
            </a:r>
            <a:r>
              <a:rPr lang="en-US" altLang="zh-CN" sz="2400" b="1" kern="100" dirty="0">
                <a:latin typeface="+mn-ea"/>
                <a:cs typeface="+mn-ea"/>
              </a:rPr>
              <a:t>→</a:t>
            </a:r>
            <a:r>
              <a:rPr lang="zh-CN" altLang="zh-CN" sz="2400" b="1" kern="100" dirty="0">
                <a:latin typeface="+mn-ea"/>
                <a:cs typeface="+mn-ea"/>
              </a:rPr>
              <a:t>操作</a:t>
            </a:r>
            <a:r>
              <a:rPr lang="en-US" altLang="zh-CN" sz="2400" b="1" kern="100" dirty="0">
                <a:latin typeface="+mn-ea"/>
                <a:cs typeface="+mn-ea"/>
              </a:rPr>
              <a:t>(</a:t>
            </a:r>
            <a:r>
              <a:rPr lang="zh-CN" altLang="zh-CN" sz="2400" b="1" kern="100" dirty="0">
                <a:latin typeface="+mn-ea"/>
                <a:cs typeface="+mn-ea"/>
              </a:rPr>
              <a:t>微热、手捂、热毛巾捂、加水等</a:t>
            </a:r>
            <a:r>
              <a:rPr lang="en-US" altLang="zh-CN" sz="2400" b="1" kern="100" dirty="0">
                <a:latin typeface="+mn-ea"/>
                <a:cs typeface="+mn-ea"/>
              </a:rPr>
              <a:t>)→</a:t>
            </a:r>
            <a:r>
              <a:rPr lang="zh-CN" altLang="zh-CN" sz="2400" b="1" kern="100" dirty="0">
                <a:latin typeface="+mn-ea"/>
                <a:cs typeface="+mn-ea"/>
              </a:rPr>
              <a:t>描述现象</a:t>
            </a:r>
            <a:r>
              <a:rPr lang="en-US" altLang="zh-CN" sz="2400" b="1" kern="100" dirty="0">
                <a:latin typeface="+mn-ea"/>
                <a:cs typeface="+mn-ea"/>
              </a:rPr>
              <a:t>→</a:t>
            </a:r>
            <a:r>
              <a:rPr lang="zh-CN" altLang="zh-CN" sz="2400" b="1" kern="100" dirty="0">
                <a:latin typeface="+mn-ea"/>
                <a:cs typeface="+mn-ea"/>
              </a:rPr>
              <a:t>得出结论。</a:t>
            </a:r>
            <a:endParaRPr lang="zh-CN" altLang="zh-CN" sz="2400" b="1" kern="100" dirty="0"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Title 6"/>
          <p:cNvSpPr txBox="1"/>
          <p:nvPr>
            <p:custDataLst>
              <p:tags r:id="rId2"/>
            </p:custDataLst>
          </p:nvPr>
        </p:nvSpPr>
        <p:spPr>
          <a:xfrm>
            <a:off x="116002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26415" y="1184910"/>
            <a:ext cx="10448290" cy="375602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7380" y="1184910"/>
            <a:ext cx="10937875" cy="35598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②</a:t>
            </a:r>
            <a:r>
              <a:rPr lang="zh-CN" altLang="zh-CN" sz="2400" b="1" kern="100" dirty="0">
                <a:latin typeface="+mn-ea"/>
                <a:cs typeface="+mn-ea"/>
              </a:rPr>
              <a:t>微热法检查的关键词是封闭、微热、气泡、水柱。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③</a:t>
            </a:r>
            <a:r>
              <a:rPr lang="zh-CN" altLang="zh-CN" sz="2400" b="1" kern="100" dirty="0">
                <a:latin typeface="+mn-ea"/>
                <a:cs typeface="+mn-ea"/>
              </a:rPr>
              <a:t>液差</a:t>
            </a:r>
            <a:r>
              <a:rPr lang="en-US" altLang="zh-CN" sz="2400" b="1" kern="100" dirty="0">
                <a:latin typeface="+mn-ea"/>
                <a:cs typeface="+mn-ea"/>
              </a:rPr>
              <a:t>(</a:t>
            </a:r>
            <a:r>
              <a:rPr lang="zh-CN" altLang="zh-CN" sz="2400" b="1" kern="100" dirty="0">
                <a:latin typeface="+mn-ea"/>
                <a:cs typeface="+mn-ea"/>
              </a:rPr>
              <a:t>封</a:t>
            </a:r>
            <a:r>
              <a:rPr lang="en-US" altLang="zh-CN" sz="2400" b="1" kern="100" dirty="0">
                <a:latin typeface="+mn-ea"/>
                <a:cs typeface="+mn-ea"/>
              </a:rPr>
              <a:t>)</a:t>
            </a:r>
            <a:r>
              <a:rPr lang="zh-CN" altLang="zh-CN" sz="2400" b="1" kern="100" dirty="0">
                <a:latin typeface="+mn-ea"/>
                <a:cs typeface="+mn-ea"/>
              </a:rPr>
              <a:t>法的关键词是封闭、液差。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④</a:t>
            </a:r>
            <a:r>
              <a:rPr lang="zh-CN" altLang="zh-CN" sz="2400" b="1" kern="100" dirty="0">
                <a:latin typeface="+mn-ea"/>
                <a:cs typeface="+mn-ea"/>
              </a:rPr>
              <a:t>答题时易忽略的几句关键性的文字叙述：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a.</a:t>
            </a:r>
            <a:r>
              <a:rPr lang="zh-CN" altLang="zh-CN" sz="2400" b="1" kern="100" dirty="0">
                <a:latin typeface="+mn-ea"/>
                <a:cs typeface="+mn-ea"/>
              </a:rPr>
              <a:t>将导管末端浸入水中；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b.</a:t>
            </a:r>
            <a:r>
              <a:rPr lang="zh-CN" altLang="zh-CN" sz="2400" b="1" kern="100" dirty="0">
                <a:latin typeface="+mn-ea"/>
                <a:cs typeface="+mn-ea"/>
              </a:rPr>
              <a:t>关闭或者开启某些气体通道的活塞或弹簧夹；</a:t>
            </a:r>
            <a:endParaRPr lang="zh-CN" altLang="zh-CN" sz="2400" b="1" kern="100" dirty="0">
              <a:latin typeface="+mn-ea"/>
              <a:cs typeface="+mn-ea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b="1" kern="100" dirty="0">
                <a:latin typeface="+mn-ea"/>
                <a:cs typeface="+mn-ea"/>
              </a:rPr>
              <a:t>c.</a:t>
            </a:r>
            <a:r>
              <a:rPr lang="zh-CN" altLang="zh-CN" sz="2400" b="1" kern="100" dirty="0">
                <a:latin typeface="+mn-ea"/>
                <a:cs typeface="+mn-ea"/>
              </a:rPr>
              <a:t>加水至</a:t>
            </a:r>
            <a:r>
              <a:rPr lang="en-US" altLang="zh-CN" sz="2400" b="1" kern="100" dirty="0">
                <a:latin typeface="+mn-ea"/>
                <a:cs typeface="+mn-ea"/>
              </a:rPr>
              <a:t>“</a:t>
            </a:r>
            <a:r>
              <a:rPr lang="zh-CN" altLang="zh-CN" sz="2400" b="1" kern="100" dirty="0">
                <a:latin typeface="+mn-ea"/>
                <a:cs typeface="+mn-ea"/>
              </a:rPr>
              <a:t>将长颈漏斗下口浸没</a:t>
            </a:r>
            <a:r>
              <a:rPr lang="en-US" altLang="zh-CN" sz="2400" b="1" kern="100" dirty="0">
                <a:latin typeface="+mn-ea"/>
                <a:cs typeface="+mn-ea"/>
              </a:rPr>
              <a:t>”</a:t>
            </a:r>
            <a:r>
              <a:rPr lang="zh-CN" altLang="zh-CN" sz="2400" b="1" kern="100" dirty="0">
                <a:latin typeface="+mn-ea"/>
                <a:cs typeface="+mn-ea"/>
              </a:rPr>
              <a:t>。</a:t>
            </a:r>
            <a:endParaRPr lang="zh-CN" altLang="zh-CN" sz="2400" b="1" kern="100" dirty="0"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Title 6"/>
          <p:cNvSpPr txBox="1"/>
          <p:nvPr>
            <p:custDataLst>
              <p:tags r:id="rId2"/>
            </p:custDataLst>
          </p:nvPr>
        </p:nvSpPr>
        <p:spPr>
          <a:xfrm>
            <a:off x="-203" y="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5" grpId="0" bldLvl="0" animBg="1"/>
      <p:bldP spid="5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1" name="对象 1"/>
          <p:cNvGraphicFramePr>
            <a:graphicFrameLocks noChangeAspect="1"/>
          </p:cNvGraphicFramePr>
          <p:nvPr/>
        </p:nvGraphicFramePr>
        <p:xfrm>
          <a:off x="767715" y="1236980"/>
          <a:ext cx="10372090" cy="168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文档" r:id="rId1" imgW="11830050" imgH="1790700" progId="Word.Document.12">
                  <p:embed/>
                </p:oleObj>
              </mc:Choice>
              <mc:Fallback>
                <p:oleObj name="文档" r:id="rId1" imgW="11830050" imgH="1790700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15" y="1236980"/>
                        <a:ext cx="10372090" cy="1681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3" descr="C12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8" y="2918461"/>
            <a:ext cx="47529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 descr="C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355" y="2822576"/>
            <a:ext cx="5040313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Title 6"/>
          <p:cNvSpPr txBox="1"/>
          <p:nvPr>
            <p:custDataLst>
              <p:tags r:id="rId6"/>
            </p:custDataLst>
          </p:nvPr>
        </p:nvSpPr>
        <p:spPr>
          <a:xfrm>
            <a:off x="164262" y="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5" name="对象 1"/>
          <p:cNvGraphicFramePr>
            <a:graphicFrameLocks noChangeAspect="1"/>
          </p:cNvGraphicFramePr>
          <p:nvPr/>
        </p:nvGraphicFramePr>
        <p:xfrm>
          <a:off x="692785" y="1266190"/>
          <a:ext cx="10807065" cy="4081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" r:id="rId1" imgW="11696700" imgH="4162425" progId="Word.Document.12">
                  <p:embed/>
                </p:oleObj>
              </mc:Choice>
              <mc:Fallback>
                <p:oleObj name="" r:id="rId1" imgW="11696700" imgH="4162425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785" y="1266190"/>
                        <a:ext cx="10807065" cy="4081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4"/>
            </p:custDataLst>
          </p:nvPr>
        </p:nvSpPr>
        <p:spPr>
          <a:xfrm>
            <a:off x="115367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9" name="对象 1"/>
          <p:cNvGraphicFramePr>
            <a:graphicFrameLocks noChangeAspect="1"/>
          </p:cNvGraphicFramePr>
          <p:nvPr/>
        </p:nvGraphicFramePr>
        <p:xfrm>
          <a:off x="753110" y="1066165"/>
          <a:ext cx="10386060" cy="467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11696700" imgH="4762500" progId="Word.Document.12">
                  <p:embed/>
                </p:oleObj>
              </mc:Choice>
              <mc:Fallback>
                <p:oleObj name="" r:id="rId1" imgW="11696700" imgH="4762500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110" y="1066165"/>
                        <a:ext cx="10386060" cy="46716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4"/>
            </p:custDataLst>
          </p:nvPr>
        </p:nvSpPr>
        <p:spPr>
          <a:xfrm>
            <a:off x="164262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模型建构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9" name="任意多边形 254"/>
          <p:cNvSpPr/>
          <p:nvPr>
            <p:custDataLst>
              <p:tags r:id="rId2"/>
            </p:custDataLst>
          </p:nvPr>
        </p:nvSpPr>
        <p:spPr>
          <a:xfrm>
            <a:off x="7063105" y="329819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任意多边形 255"/>
          <p:cNvSpPr/>
          <p:nvPr>
            <p:custDataLst>
              <p:tags r:id="rId3"/>
            </p:custDataLst>
          </p:nvPr>
        </p:nvSpPr>
        <p:spPr>
          <a:xfrm>
            <a:off x="7188835" y="341947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7588250" y="3113405"/>
            <a:ext cx="4029075" cy="626110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重温经典</a:t>
            </a:r>
            <a:endParaRPr lang="zh-CN" altLang="en-US" sz="2800" b="1" spc="3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任意多边形 261"/>
          <p:cNvSpPr/>
          <p:nvPr>
            <p:custDataLst>
              <p:tags r:id="rId5"/>
            </p:custDataLst>
          </p:nvPr>
        </p:nvSpPr>
        <p:spPr>
          <a:xfrm>
            <a:off x="7063105" y="4179570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62"/>
          <p:cNvSpPr/>
          <p:nvPr>
            <p:custDataLst>
              <p:tags r:id="rId6"/>
            </p:custDataLst>
          </p:nvPr>
        </p:nvSpPr>
        <p:spPr>
          <a:xfrm>
            <a:off x="7188835" y="43014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7"/>
            </p:custDataLst>
          </p:nvPr>
        </p:nvSpPr>
        <p:spPr>
          <a:xfrm>
            <a:off x="7588250" y="4039870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模型建构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8"/>
          <p:cNvSpPr/>
          <p:nvPr>
            <p:custDataLst>
              <p:tags r:id="rId8"/>
            </p:custDataLst>
          </p:nvPr>
        </p:nvSpPr>
        <p:spPr>
          <a:xfrm>
            <a:off x="7063105" y="506158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69"/>
          <p:cNvSpPr/>
          <p:nvPr>
            <p:custDataLst>
              <p:tags r:id="rId9"/>
            </p:custDataLst>
          </p:nvPr>
        </p:nvSpPr>
        <p:spPr>
          <a:xfrm>
            <a:off x="7188835" y="5183505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7588250" y="5010785"/>
            <a:ext cx="4029075" cy="441325"/>
          </a:xfrm>
          <a:prstGeom prst="rect">
            <a:avLst/>
          </a:prstGeom>
        </p:spPr>
        <p:txBody>
          <a:bodyPr wrap="square" lIns="91440" tIns="45720" rIns="91440" bIns="0"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800" b="1" spc="3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名师导学</a:t>
            </a:r>
            <a:endParaRPr lang="zh-CN" altLang="en-US" sz="28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28320" y="1822493"/>
            <a:ext cx="4682721" cy="3679245"/>
            <a:chOff x="528320" y="1822493"/>
            <a:chExt cx="4682721" cy="3679245"/>
          </a:xfrm>
        </p:grpSpPr>
        <p:sp>
          <p:nvSpPr>
            <p:cNvPr id="47" name="矩形 46"/>
            <p:cNvSpPr/>
            <p:nvPr/>
          </p:nvSpPr>
          <p:spPr>
            <a:xfrm rot="2700000">
              <a:off x="507528" y="2050573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矩形 47"/>
            <p:cNvSpPr/>
            <p:nvPr/>
          </p:nvSpPr>
          <p:spPr>
            <a:xfrm rot="2700000">
              <a:off x="512660" y="3396361"/>
              <a:ext cx="950307" cy="90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48"/>
            <p:cNvSpPr/>
            <p:nvPr/>
          </p:nvSpPr>
          <p:spPr>
            <a:xfrm rot="2700000">
              <a:off x="1282103" y="2504155"/>
              <a:ext cx="1410904" cy="13491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49"/>
            <p:cNvSpPr/>
            <p:nvPr/>
          </p:nvSpPr>
          <p:spPr>
            <a:xfrm rot="2700000">
              <a:off x="2110746" y="3602947"/>
              <a:ext cx="1718758" cy="1643548"/>
            </a:xfrm>
            <a:prstGeom prst="rect">
              <a:avLst/>
            </a:prstGeom>
            <a:blipFill dpi="0" rotWithShape="0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35000" contras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4922" t="649" r="-83752" b="-12197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1" name="矩形 50"/>
            <p:cNvSpPr/>
            <p:nvPr/>
          </p:nvSpPr>
          <p:spPr>
            <a:xfrm rot="2700000">
              <a:off x="1418342" y="3970371"/>
              <a:ext cx="466337" cy="4459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2" name="矩形 51"/>
            <p:cNvSpPr/>
            <p:nvPr/>
          </p:nvSpPr>
          <p:spPr>
            <a:xfrm rot="2700000">
              <a:off x="882114" y="440651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3" name="矩形 52"/>
            <p:cNvSpPr/>
            <p:nvPr/>
          </p:nvSpPr>
          <p:spPr>
            <a:xfrm rot="2700000">
              <a:off x="2613936" y="1853362"/>
              <a:ext cx="1410904" cy="1349165"/>
            </a:xfrm>
            <a:prstGeom prst="rect">
              <a:avLst/>
            </a:prstGeom>
            <a:blipFill dpi="0" rotWithShape="0">
              <a:blip r:embed="rId13" cstate="print"/>
              <a:srcRect/>
              <a:stretch>
                <a:fillRect l="-9274" t="-11800" r="-93228" b="-23200"/>
              </a:stretch>
            </a:blip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/>
            <p:cNvSpPr/>
            <p:nvPr/>
          </p:nvSpPr>
          <p:spPr>
            <a:xfrm rot="2700000">
              <a:off x="3558405" y="2980486"/>
              <a:ext cx="1194115" cy="11418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/>
            <p:cNvSpPr/>
            <p:nvPr/>
          </p:nvSpPr>
          <p:spPr>
            <a:xfrm rot="2700000">
              <a:off x="3712420" y="4635043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矩形 55"/>
            <p:cNvSpPr/>
            <p:nvPr/>
          </p:nvSpPr>
          <p:spPr>
            <a:xfrm rot="2700000">
              <a:off x="4344346" y="2252066"/>
              <a:ext cx="886082" cy="847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91795" y="2870319"/>
              <a:ext cx="141224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FGothic-EB" panose="02010609010101010101" pitchFamily="1" charset="-128"/>
                  <a:ea typeface="DFGothic-EB" panose="02010609010101010101" pitchFamily="1" charset="-128"/>
                </a:rPr>
                <a:t>2023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sp>
        <p:nvSpPr>
          <p:cNvPr id="2" name="任意多边形 261"/>
          <p:cNvSpPr/>
          <p:nvPr>
            <p:custDataLst>
              <p:tags r:id="rId14"/>
            </p:custDataLst>
          </p:nvPr>
        </p:nvSpPr>
        <p:spPr>
          <a:xfrm>
            <a:off x="7085330" y="2372995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15"/>
            </p:custDataLst>
          </p:nvPr>
        </p:nvSpPr>
        <p:spPr>
          <a:xfrm>
            <a:off x="7610475" y="2233295"/>
            <a:ext cx="4029075" cy="626745"/>
          </a:xfrm>
          <a:prstGeom prst="rect">
            <a:avLst/>
          </a:prstGeom>
        </p:spPr>
        <p:txBody>
          <a:bodyPr wrap="square" lIns="91440" tIns="45720" rIns="91440" bIns="0" anchor="ctr">
            <a:no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知识重构</a:t>
            </a:r>
            <a:endParaRPr lang="zh-CN" altLang="en-US" sz="2800" b="1" spc="3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16"/>
            </p:custDataLst>
          </p:nvPr>
        </p:nvCxnSpPr>
        <p:spPr>
          <a:xfrm>
            <a:off x="7714615" y="30187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262"/>
          <p:cNvSpPr/>
          <p:nvPr>
            <p:custDataLst>
              <p:tags r:id="rId17"/>
            </p:custDataLst>
          </p:nvPr>
        </p:nvSpPr>
        <p:spPr>
          <a:xfrm>
            <a:off x="7220585" y="2485390"/>
            <a:ext cx="160020" cy="167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>
            <p:custDataLst>
              <p:tags r:id="rId18"/>
            </p:custDataLst>
          </p:nvPr>
        </p:nvCxnSpPr>
        <p:spPr>
          <a:xfrm>
            <a:off x="7684135" y="389001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19"/>
            </p:custDataLst>
          </p:nvPr>
        </p:nvCxnSpPr>
        <p:spPr>
          <a:xfrm>
            <a:off x="7714615" y="483870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0"/>
            </p:custDataLst>
          </p:nvPr>
        </p:nvCxnSpPr>
        <p:spPr>
          <a:xfrm>
            <a:off x="7714615" y="5660390"/>
            <a:ext cx="2623820" cy="0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2" name="Text Box 50"/>
          <p:cNvSpPr txBox="1">
            <a:spLocks noChangeArrowheads="1"/>
          </p:cNvSpPr>
          <p:nvPr/>
        </p:nvSpPr>
        <p:spPr bwMode="auto">
          <a:xfrm>
            <a:off x="4813935" y="2202180"/>
            <a:ext cx="6555105" cy="3195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noAutofit/>
          </a:bodyPr>
          <a:lstStyle/>
          <a:p>
            <a:pPr defTabSz="914400"/>
            <a:r>
              <a:rPr lang="en-US" altLang="zh-CN" sz="2375" b="1"/>
              <a:t>1.</a:t>
            </a:r>
            <a:r>
              <a:rPr lang="zh-CN" altLang="zh-CN" sz="2375" b="1"/>
              <a:t>用左图中的简易装置可以进行气体的发生和收集</a:t>
            </a:r>
            <a:r>
              <a:rPr lang="en-US" altLang="zh-CN" sz="2375" b="1"/>
              <a:t>.</a:t>
            </a:r>
            <a:endParaRPr lang="en-US" altLang="zh-CN" sz="2375" b="1"/>
          </a:p>
          <a:p>
            <a:pPr defTabSz="914400"/>
            <a:r>
              <a:rPr lang="en-US" altLang="zh-CN" sz="2375" b="1"/>
              <a:t>(1)</a:t>
            </a:r>
            <a:r>
              <a:rPr lang="zh-CN" altLang="en-US" sz="2375" b="1"/>
              <a:t>实验前应如何检查该装置的气密性</a:t>
            </a:r>
            <a:endParaRPr lang="zh-CN" altLang="en-US" sz="2375" u="sng"/>
          </a:p>
          <a:p>
            <a:pPr defTabSz="914400"/>
            <a:endParaRPr lang="zh-CN" altLang="en-US" sz="2375" u="sng"/>
          </a:p>
          <a:p>
            <a:pPr defTabSz="914400"/>
            <a:endParaRPr lang="zh-CN" altLang="en-US" sz="1780" u="sng"/>
          </a:p>
          <a:p>
            <a:pPr defTabSz="914400"/>
            <a:endParaRPr lang="zh-CN" altLang="en-US" sz="1780" u="sng"/>
          </a:p>
        </p:txBody>
      </p:sp>
      <p:sp>
        <p:nvSpPr>
          <p:cNvPr id="41013" name="Line 51"/>
          <p:cNvSpPr>
            <a:spLocks noChangeShapeType="1"/>
          </p:cNvSpPr>
          <p:nvPr/>
        </p:nvSpPr>
        <p:spPr bwMode="auto">
          <a:xfrm>
            <a:off x="5027246" y="3571940"/>
            <a:ext cx="6484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41014" name="Line 52"/>
          <p:cNvSpPr>
            <a:spLocks noChangeShapeType="1"/>
          </p:cNvSpPr>
          <p:nvPr/>
        </p:nvSpPr>
        <p:spPr bwMode="auto">
          <a:xfrm>
            <a:off x="5027246" y="3999191"/>
            <a:ext cx="634121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2" name="Text Box 54"/>
          <p:cNvSpPr txBox="1">
            <a:spLocks noChangeArrowheads="1"/>
          </p:cNvSpPr>
          <p:nvPr/>
        </p:nvSpPr>
        <p:spPr bwMode="auto">
          <a:xfrm>
            <a:off x="4956560" y="3144690"/>
            <a:ext cx="6484156" cy="11893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375" b="1">
                <a:solidFill>
                  <a:schemeClr val="hlink"/>
                </a:solidFill>
              </a:rPr>
              <a:t>连接好装置，将导管口浸入水槽中，用手捂热试管，若导管口有气泡冒出，松开手后，导管中形成一段稳定水柱，说明装置气密性良好。</a:t>
            </a:r>
            <a:endParaRPr lang="zh-CN" altLang="en-US" sz="2375" b="1">
              <a:solidFill>
                <a:schemeClr val="hlink"/>
              </a:solidFill>
            </a:endParaRPr>
          </a:p>
        </p:txBody>
      </p:sp>
      <p:sp>
        <p:nvSpPr>
          <p:cNvPr id="41016" name="Line 55"/>
          <p:cNvSpPr>
            <a:spLocks noChangeShapeType="1"/>
          </p:cNvSpPr>
          <p:nvPr/>
        </p:nvSpPr>
        <p:spPr bwMode="auto">
          <a:xfrm>
            <a:off x="5027246" y="4426442"/>
            <a:ext cx="634121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41017" name="Rectangle 46"/>
          <p:cNvSpPr>
            <a:spLocks noChangeArrowheads="1"/>
          </p:cNvSpPr>
          <p:nvPr/>
        </p:nvSpPr>
        <p:spPr bwMode="auto">
          <a:xfrm>
            <a:off x="65170" y="2341672"/>
            <a:ext cx="30988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 sz="1780"/>
          </a:p>
        </p:txBody>
      </p:sp>
      <p:graphicFrame>
        <p:nvGraphicFramePr>
          <p:cNvPr id="41005" name="Object 45"/>
          <p:cNvGraphicFramePr>
            <a:graphicFrameLocks noChangeAspect="1"/>
          </p:cNvGraphicFramePr>
          <p:nvPr/>
        </p:nvGraphicFramePr>
        <p:xfrm>
          <a:off x="813590" y="2511739"/>
          <a:ext cx="3705456" cy="2428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04717850" imgH="68665725" progId="">
                  <p:embed/>
                </p:oleObj>
              </mc:Choice>
              <mc:Fallback>
                <p:oleObj name="" r:id="rId1" imgW="104717850" imgH="68665725" progId="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13590" y="2511739"/>
                        <a:ext cx="3705456" cy="242841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1" name="Line 91"/>
          <p:cNvSpPr>
            <a:spLocks noChangeShapeType="1"/>
          </p:cNvSpPr>
          <p:nvPr/>
        </p:nvSpPr>
        <p:spPr bwMode="auto">
          <a:xfrm flipH="1">
            <a:off x="6737818" y="3215375"/>
            <a:ext cx="106813" cy="356565"/>
          </a:xfrm>
          <a:prstGeom prst="line">
            <a:avLst/>
          </a:prstGeom>
          <a:noFill/>
          <a:ln w="66675" cmpd="thinThick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41052" name="Line 92"/>
          <p:cNvSpPr>
            <a:spLocks noChangeShapeType="1"/>
          </p:cNvSpPr>
          <p:nvPr/>
        </p:nvSpPr>
        <p:spPr bwMode="auto">
          <a:xfrm flipH="1">
            <a:off x="9730144" y="3215375"/>
            <a:ext cx="106813" cy="356565"/>
          </a:xfrm>
          <a:prstGeom prst="line">
            <a:avLst/>
          </a:prstGeom>
          <a:noFill/>
          <a:ln w="66675" cmpd="thinThick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41053" name="Line 93"/>
          <p:cNvSpPr>
            <a:spLocks noChangeShapeType="1"/>
          </p:cNvSpPr>
          <p:nvPr/>
        </p:nvSpPr>
        <p:spPr bwMode="auto">
          <a:xfrm flipH="1">
            <a:off x="5811062" y="3571940"/>
            <a:ext cx="106813" cy="356566"/>
          </a:xfrm>
          <a:prstGeom prst="line">
            <a:avLst/>
          </a:prstGeom>
          <a:noFill/>
          <a:ln w="66675" cmpd="thinThick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68648" name="Text Box 40"/>
          <p:cNvSpPr txBox="1">
            <a:spLocks noChangeArrowheads="1"/>
          </p:cNvSpPr>
          <p:nvPr/>
        </p:nvSpPr>
        <p:spPr bwMode="auto">
          <a:xfrm>
            <a:off x="5097930" y="3072434"/>
            <a:ext cx="1495377" cy="36512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1</a:t>
            </a:r>
            <a:r>
              <a:rPr lang="zh-CN" altLang="en-US" sz="1780" b="1"/>
              <a:t>连接装置</a:t>
            </a:r>
            <a:endParaRPr lang="zh-CN" altLang="en-US" sz="1780" b="1"/>
          </a:p>
        </p:txBody>
      </p:sp>
      <p:sp>
        <p:nvSpPr>
          <p:cNvPr id="41055" name="Text Box 41"/>
          <p:cNvSpPr txBox="1">
            <a:spLocks noChangeArrowheads="1"/>
          </p:cNvSpPr>
          <p:nvPr/>
        </p:nvSpPr>
        <p:spPr bwMode="auto">
          <a:xfrm>
            <a:off x="7235754" y="2788125"/>
            <a:ext cx="2067139" cy="63881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2</a:t>
            </a:r>
            <a:r>
              <a:rPr lang="zh-CN" altLang="en-US" sz="1780" b="1"/>
              <a:t>使装置形成密封体系</a:t>
            </a:r>
            <a:endParaRPr lang="zh-CN" altLang="en-US" sz="1780" b="1"/>
          </a:p>
        </p:txBody>
      </p:sp>
      <p:sp>
        <p:nvSpPr>
          <p:cNvPr id="41056" name="Text Box 42"/>
          <p:cNvSpPr txBox="1">
            <a:spLocks noChangeArrowheads="1"/>
          </p:cNvSpPr>
          <p:nvPr/>
        </p:nvSpPr>
        <p:spPr bwMode="auto">
          <a:xfrm>
            <a:off x="10014453" y="2745713"/>
            <a:ext cx="1639888" cy="63881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3</a:t>
            </a:r>
            <a:r>
              <a:rPr lang="zh-CN" altLang="en-US" sz="1780" b="1"/>
              <a:t>通过操作形成压强差</a:t>
            </a:r>
            <a:endParaRPr lang="zh-CN" altLang="en-US" sz="1780" b="1"/>
          </a:p>
        </p:txBody>
      </p:sp>
      <p:sp>
        <p:nvSpPr>
          <p:cNvPr id="41057" name="Text Box 43"/>
          <p:cNvSpPr txBox="1">
            <a:spLocks noChangeArrowheads="1"/>
          </p:cNvSpPr>
          <p:nvPr/>
        </p:nvSpPr>
        <p:spPr bwMode="auto">
          <a:xfrm>
            <a:off x="6737818" y="3713310"/>
            <a:ext cx="2565075" cy="3651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4</a:t>
            </a:r>
            <a:r>
              <a:rPr lang="zh-CN" altLang="en-US" sz="1780" b="1"/>
              <a:t>根据现象得出结论</a:t>
            </a:r>
            <a:endParaRPr lang="zh-CN" altLang="en-US" sz="1780" b="1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813435" y="1068070"/>
            <a:ext cx="108407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+mn-ea"/>
                <a:sym typeface="+mn-ea"/>
              </a:rPr>
              <a:t>考纲要求：</a:t>
            </a:r>
            <a:r>
              <a:rPr lang="zh-CN" altLang="zh-CN" sz="2400" b="1" noProof="0" smtClean="0">
                <a:ln>
                  <a:noFill/>
                </a:ln>
                <a:effectLst/>
                <a:uLnTx/>
                <a:uFillTx/>
                <a:latin typeface="+mn-ea"/>
                <a:sym typeface="+mn-ea"/>
              </a:rPr>
              <a:t>掌</a:t>
            </a:r>
            <a:r>
              <a:rPr lang="zh-CN" altLang="zh-CN" sz="2400" b="1" noProof="0">
                <a:ln>
                  <a:noFill/>
                </a:ln>
                <a:effectLst/>
                <a:uLnTx/>
                <a:uFillTx/>
                <a:latin typeface="+mn-ea"/>
                <a:sym typeface="+mn-ea"/>
              </a:rPr>
              <a:t>握装置气密性检验的基本操作，</a:t>
            </a:r>
            <a:r>
              <a:rPr lang="zh-CN" altLang="zh-CN" sz="2400" b="1" noProof="0" smtClean="0">
                <a:ln>
                  <a:noFill/>
                </a:ln>
                <a:effectLst/>
                <a:uLnTx/>
                <a:uFillTx/>
                <a:latin typeface="+mn-ea"/>
                <a:sym typeface="+mn-ea"/>
              </a:rPr>
              <a:t>能准确描述气密性检验的步骤及方法</a:t>
            </a:r>
            <a:endParaRPr lang="zh-CN" altLang="zh-CN" sz="2400" b="1" noProof="0" smtClean="0">
              <a:ln>
                <a:noFill/>
              </a:ln>
              <a:effectLst/>
              <a:uLnTx/>
              <a:uFillTx/>
              <a:latin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Title 6"/>
          <p:cNvSpPr txBox="1"/>
          <p:nvPr>
            <p:custDataLst>
              <p:tags r:id="rId5"/>
            </p:custDataLst>
          </p:nvPr>
        </p:nvSpPr>
        <p:spPr>
          <a:xfrm>
            <a:off x="151834" y="1657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名师导学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915035" y="1942465"/>
            <a:ext cx="1097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气密性检查答题模板</a:t>
            </a:r>
            <a:endParaRPr lang="zh-CN" altLang="en-US" sz="2400" b="1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051" grpId="0" bldLvl="0" animBg="1"/>
      <p:bldP spid="41052" grpId="0" bldLvl="0" animBg="1"/>
      <p:bldP spid="41053" grpId="0" bldLvl="0" animBg="1"/>
      <p:bldP spid="68648" grpId="0" bldLvl="0" animBg="1"/>
      <p:bldP spid="68648" grpId="1" bldLvl="0" animBg="1"/>
      <p:bldP spid="41055" grpId="0" bldLvl="0" animBg="1"/>
      <p:bldP spid="41055" grpId="1" bldLvl="0" animBg="1"/>
      <p:bldP spid="41056" grpId="0" bldLvl="0" animBg="1"/>
      <p:bldP spid="41056" grpId="1" bldLvl="0" animBg="1"/>
      <p:bldP spid="41057" grpId="0" bldLvl="0" animBg="1"/>
      <p:bldP spid="41057" grpId="1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Text Box 41"/>
          <p:cNvSpPr txBox="1">
            <a:spLocks noChangeArrowheads="1"/>
          </p:cNvSpPr>
          <p:nvPr/>
        </p:nvSpPr>
        <p:spPr bwMode="auto">
          <a:xfrm>
            <a:off x="1393825" y="2004060"/>
            <a:ext cx="10170795" cy="20567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noAutofit/>
          </a:bodyPr>
          <a:lstStyle/>
          <a:p>
            <a:pPr defTabSz="914400"/>
            <a:r>
              <a:rPr lang="en-US" altLang="zh-CN" sz="2375" b="1"/>
              <a:t>2.</a:t>
            </a:r>
            <a:r>
              <a:rPr lang="zh-CN" altLang="zh-CN" sz="2375" b="1"/>
              <a:t>某试验小组利用如下装置（部分固定装置略）制备氮化钙（</a:t>
            </a:r>
            <a:r>
              <a:rPr lang="en-US" altLang="zh-CN" sz="2375" b="1"/>
              <a:t>Ca</a:t>
            </a:r>
            <a:r>
              <a:rPr lang="en-US" altLang="zh-CN" sz="2375" b="1" baseline="-25000"/>
              <a:t>3</a:t>
            </a:r>
            <a:r>
              <a:rPr lang="en-US" altLang="zh-CN" sz="2375" b="1"/>
              <a:t>N</a:t>
            </a:r>
            <a:r>
              <a:rPr lang="en-US" altLang="zh-CN" sz="2375" b="1" baseline="-25000"/>
              <a:t>2</a:t>
            </a:r>
            <a:r>
              <a:rPr lang="zh-CN" altLang="en-US" sz="2375" b="1"/>
              <a:t>），并探究其实验式。（</a:t>
            </a:r>
            <a:r>
              <a:rPr lang="en-US" altLang="zh-CN" sz="2375" b="1"/>
              <a:t>1</a:t>
            </a:r>
            <a:r>
              <a:rPr lang="zh-CN" altLang="en-US" sz="2375" b="1"/>
              <a:t>）按图连接好实验装置。检查装置的气密性，方法是</a:t>
            </a:r>
            <a:r>
              <a:rPr lang="en-US" altLang="zh-CN" sz="1780" b="1"/>
              <a:t>______________________________________________________________</a:t>
            </a:r>
            <a:endParaRPr lang="zh-CN" altLang="en-US" sz="1780" b="1"/>
          </a:p>
          <a:p>
            <a:pPr defTabSz="914400"/>
            <a:endParaRPr lang="zh-CN" altLang="en-US" sz="1780" b="1"/>
          </a:p>
        </p:txBody>
      </p:sp>
      <p:pic>
        <p:nvPicPr>
          <p:cNvPr id="43016" name="Picture 4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32973" y="3509475"/>
            <a:ext cx="6025490" cy="258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509" name="Text Box 45"/>
          <p:cNvSpPr txBox="1">
            <a:spLocks noChangeArrowheads="1"/>
          </p:cNvSpPr>
          <p:nvPr/>
        </p:nvSpPr>
        <p:spPr bwMode="auto">
          <a:xfrm>
            <a:off x="1394045" y="2681312"/>
            <a:ext cx="9903732" cy="11893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375" b="1">
                <a:solidFill>
                  <a:srgbClr val="0000FF"/>
                </a:solidFill>
              </a:rPr>
              <a:t>关闭活塞</a:t>
            </a:r>
            <a:r>
              <a:rPr lang="en-US" altLang="zh-CN" sz="2375" b="1">
                <a:solidFill>
                  <a:srgbClr val="0000FF"/>
                </a:solidFill>
              </a:rPr>
              <a:t>K</a:t>
            </a:r>
            <a:r>
              <a:rPr lang="zh-CN" altLang="en-US" sz="2375" b="1">
                <a:solidFill>
                  <a:srgbClr val="0000FF"/>
                </a:solidFill>
              </a:rPr>
              <a:t>，向</a:t>
            </a:r>
            <a:r>
              <a:rPr lang="en-US" altLang="zh-CN" sz="2375" b="1">
                <a:solidFill>
                  <a:srgbClr val="0000FF"/>
                </a:solidFill>
              </a:rPr>
              <a:t>A</a:t>
            </a:r>
            <a:r>
              <a:rPr lang="zh-CN" altLang="en-US" sz="2375" b="1">
                <a:solidFill>
                  <a:srgbClr val="0000FF"/>
                </a:solidFill>
              </a:rPr>
              <a:t>试管中加水浸没导管口，用酒精灯微热硬质玻璃管，导管口有气泡冒出，停止加热后，导管中形成一段稳定水柱，说明装置气密性良好</a:t>
            </a:r>
            <a:r>
              <a:rPr lang="zh-CN" altLang="en-US" sz="1780"/>
              <a:t>。 </a:t>
            </a:r>
            <a:endParaRPr lang="zh-CN" altLang="en-US" sz="1780"/>
          </a:p>
        </p:txBody>
      </p:sp>
      <p:sp>
        <p:nvSpPr>
          <p:cNvPr id="43051" name="Line 43"/>
          <p:cNvSpPr>
            <a:spLocks noChangeShapeType="1"/>
          </p:cNvSpPr>
          <p:nvPr/>
        </p:nvSpPr>
        <p:spPr bwMode="auto">
          <a:xfrm flipH="1">
            <a:off x="6915316" y="2717439"/>
            <a:ext cx="106813" cy="356566"/>
          </a:xfrm>
          <a:prstGeom prst="line">
            <a:avLst/>
          </a:prstGeom>
          <a:noFill/>
          <a:ln w="66675" cmpd="thinThick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 flipH="1">
            <a:off x="10550088" y="2788125"/>
            <a:ext cx="106813" cy="356565"/>
          </a:xfrm>
          <a:prstGeom prst="line">
            <a:avLst/>
          </a:prstGeom>
          <a:noFill/>
          <a:ln w="66675" cmpd="thinThick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 sz="1780"/>
          </a:p>
        </p:txBody>
      </p:sp>
      <p:sp>
        <p:nvSpPr>
          <p:cNvPr id="43053" name="Text Box 41"/>
          <p:cNvSpPr txBox="1">
            <a:spLocks noChangeArrowheads="1"/>
          </p:cNvSpPr>
          <p:nvPr/>
        </p:nvSpPr>
        <p:spPr bwMode="auto">
          <a:xfrm>
            <a:off x="2034920" y="2574499"/>
            <a:ext cx="3205951" cy="36512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2</a:t>
            </a:r>
            <a:r>
              <a:rPr lang="zh-CN" altLang="en-US" sz="1780" b="1"/>
              <a:t>使装置形成密封体系</a:t>
            </a:r>
            <a:endParaRPr lang="zh-CN" altLang="en-US" sz="1780" b="1"/>
          </a:p>
        </p:txBody>
      </p:sp>
      <p:sp>
        <p:nvSpPr>
          <p:cNvPr id="43054" name="Text Box 42"/>
          <p:cNvSpPr txBox="1">
            <a:spLocks noChangeArrowheads="1"/>
          </p:cNvSpPr>
          <p:nvPr/>
        </p:nvSpPr>
        <p:spPr bwMode="auto">
          <a:xfrm>
            <a:off x="7378694" y="2715869"/>
            <a:ext cx="2992325" cy="3651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3</a:t>
            </a:r>
            <a:r>
              <a:rPr lang="zh-CN" altLang="en-US" sz="1780" b="1"/>
              <a:t>通过操作形成压强差</a:t>
            </a:r>
            <a:endParaRPr lang="zh-CN" altLang="en-US" sz="1780" b="1"/>
          </a:p>
        </p:txBody>
      </p:sp>
      <p:sp>
        <p:nvSpPr>
          <p:cNvPr id="43055" name="Text Box 43"/>
          <p:cNvSpPr txBox="1">
            <a:spLocks noChangeArrowheads="1"/>
          </p:cNvSpPr>
          <p:nvPr/>
        </p:nvSpPr>
        <p:spPr bwMode="auto">
          <a:xfrm>
            <a:off x="1821295" y="3144690"/>
            <a:ext cx="3348891" cy="3651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4</a:t>
            </a:r>
            <a:r>
              <a:rPr lang="zh-CN" altLang="en-US" sz="1780" b="1"/>
              <a:t>根据现象得出结论</a:t>
            </a:r>
            <a:endParaRPr lang="zh-CN" altLang="en-US" sz="1780" b="1"/>
          </a:p>
        </p:txBody>
      </p:sp>
      <p:sp>
        <p:nvSpPr>
          <p:cNvPr id="68648" name="Text Box 40"/>
          <p:cNvSpPr txBox="1">
            <a:spLocks noChangeArrowheads="1"/>
          </p:cNvSpPr>
          <p:nvPr/>
        </p:nvSpPr>
        <p:spPr bwMode="auto">
          <a:xfrm>
            <a:off x="5097930" y="2217933"/>
            <a:ext cx="1495377" cy="36512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altLang="zh-CN" sz="1780" b="1"/>
              <a:t>1</a:t>
            </a:r>
            <a:r>
              <a:rPr lang="zh-CN" altLang="en-US" sz="1780" b="1"/>
              <a:t>连接装置</a:t>
            </a:r>
            <a:endParaRPr lang="zh-CN" altLang="en-US" sz="1780" b="1"/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Title 6"/>
          <p:cNvSpPr txBox="1"/>
          <p:nvPr>
            <p:custDataLst>
              <p:tags r:id="rId3"/>
            </p:custDataLst>
          </p:nvPr>
        </p:nvSpPr>
        <p:spPr>
          <a:xfrm>
            <a:off x="151834" y="16570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名师导学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93725" y="1000760"/>
            <a:ext cx="1097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气密性检查答题模板</a:t>
            </a:r>
            <a:endParaRPr lang="zh-CN" altLang="en-US" sz="2400" b="1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09" grpId="0"/>
      <p:bldP spid="43051" grpId="0" bldLvl="0" animBg="1"/>
      <p:bldP spid="43052" grpId="0" bldLvl="0" animBg="1"/>
      <p:bldP spid="43053" grpId="0" bldLvl="0" animBg="1"/>
      <p:bldP spid="43053" grpId="1" bldLvl="0" animBg="1"/>
      <p:bldP spid="43054" grpId="0" bldLvl="0" animBg="1"/>
      <p:bldP spid="43054" grpId="1" bldLvl="0" animBg="1"/>
      <p:bldP spid="43055" grpId="0" bldLvl="0" animBg="1"/>
      <p:bldP spid="43055" grpId="1" bldLvl="0" animBg="1"/>
      <p:bldP spid="68648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64262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名师导学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7395" y="1283335"/>
            <a:ext cx="10718165" cy="41611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just" defTabSz="913130">
              <a:lnSpc>
                <a:spcPct val="150000"/>
              </a:lnSpc>
              <a:tabLst>
                <a:tab pos="2700020" algn="l"/>
              </a:tabLst>
            </a:pPr>
            <a:r>
              <a:rPr lang="zh-CN" altLang="zh-CN" sz="2375" b="1">
                <a:sym typeface="+mn-ea"/>
              </a:rPr>
              <a:t>3.工业上测量 SO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、N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、O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 混合气体中 SO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 含量的装置如右图；反应管中装有碘的淀粉溶液。SO</a:t>
            </a:r>
            <a:r>
              <a:rPr lang="zh-CN" altLang="zh-CN" sz="2375" b="1" baseline="-25000">
                <a:sym typeface="+mn-ea"/>
              </a:rPr>
              <a:t>2 </a:t>
            </a:r>
            <a:r>
              <a:rPr lang="zh-CN" altLang="zh-CN" sz="2375" b="1">
                <a:sym typeface="+mn-ea"/>
              </a:rPr>
              <a:t>和 I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 发生的反应为（ N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、O</a:t>
            </a:r>
            <a:r>
              <a:rPr lang="zh-CN" altLang="zh-CN" sz="2375" b="1" baseline="-25000">
                <a:sym typeface="+mn-ea"/>
              </a:rPr>
              <a:t>2 </a:t>
            </a:r>
            <a:r>
              <a:rPr lang="zh-CN" altLang="zh-CN" sz="2375" b="1">
                <a:sym typeface="+mn-ea"/>
              </a:rPr>
              <a:t>不与 I</a:t>
            </a:r>
            <a:r>
              <a:rPr lang="zh-CN" altLang="zh-CN" sz="2375" b="1" baseline="-25000">
                <a:sym typeface="+mn-ea"/>
              </a:rPr>
              <a:t>2 </a:t>
            </a:r>
            <a:r>
              <a:rPr lang="zh-CN" altLang="zh-CN" sz="2375" b="1">
                <a:sym typeface="+mn-ea"/>
              </a:rPr>
              <a:t>反应）：SO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 + I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 ＋ 2H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O = H</a:t>
            </a:r>
            <a:r>
              <a:rPr lang="zh-CN" altLang="zh-CN" sz="2375" b="1" baseline="-25000">
                <a:sym typeface="+mn-ea"/>
              </a:rPr>
              <a:t>2</a:t>
            </a:r>
            <a:r>
              <a:rPr lang="zh-CN" altLang="zh-CN" sz="2375" b="1">
                <a:sym typeface="+mn-ea"/>
              </a:rPr>
              <a:t>SO</a:t>
            </a:r>
            <a:r>
              <a:rPr lang="zh-CN" altLang="zh-CN" sz="2375" b="1" baseline="-25000">
                <a:sym typeface="+mn-ea"/>
              </a:rPr>
              <a:t>4 </a:t>
            </a:r>
            <a:r>
              <a:rPr lang="zh-CN" altLang="zh-CN" sz="2375" b="1">
                <a:sym typeface="+mn-ea"/>
              </a:rPr>
              <a:t>＋ 2HI</a:t>
            </a:r>
            <a:endParaRPr lang="zh-CN" altLang="zh-CN" sz="2375" b="1"/>
          </a:p>
          <a:p>
            <a:pPr algn="just" defTabSz="913130">
              <a:lnSpc>
                <a:spcPct val="150000"/>
              </a:lnSpc>
              <a:tabLst>
                <a:tab pos="2700020" algn="l"/>
              </a:tabLst>
            </a:pPr>
            <a:r>
              <a:rPr lang="zh-CN" altLang="en-US" sz="2000">
                <a:latin typeface="微软雅黑" panose="020B0503020204020204" charset="-122"/>
                <a:sym typeface="+mn-ea"/>
              </a:rPr>
              <a:t>      </a:t>
            </a:r>
            <a:endParaRPr lang="zh-CN" altLang="en-US" sz="2000">
              <a:latin typeface="微软雅黑" panose="020B0503020204020204" charset="-122"/>
              <a:sym typeface="+mn-ea"/>
            </a:endParaRPr>
          </a:p>
          <a:p>
            <a:pPr algn="just" defTabSz="913130">
              <a:lnSpc>
                <a:spcPct val="150000"/>
              </a:lnSpc>
              <a:tabLst>
                <a:tab pos="2700020" algn="l"/>
              </a:tabLst>
            </a:pPr>
            <a:endParaRPr lang="zh-CN" altLang="en-US" sz="2000">
              <a:latin typeface="微软雅黑" panose="020B0503020204020204" charset="-122"/>
              <a:sym typeface="+mn-ea"/>
            </a:endParaRPr>
          </a:p>
          <a:p>
            <a:pPr algn="just" defTabSz="913130">
              <a:lnSpc>
                <a:spcPct val="150000"/>
              </a:lnSpc>
              <a:tabLst>
                <a:tab pos="2700020" algn="l"/>
              </a:tabLst>
            </a:pPr>
            <a:endParaRPr lang="zh-CN" altLang="en-US" sz="2000">
              <a:latin typeface="微软雅黑" panose="020B0503020204020204" charset="-122"/>
              <a:sym typeface="+mn-ea"/>
            </a:endParaRPr>
          </a:p>
          <a:p>
            <a:pPr algn="just" defTabSz="913130">
              <a:lnSpc>
                <a:spcPct val="150000"/>
              </a:lnSpc>
              <a:tabLst>
                <a:tab pos="2700020" algn="l"/>
              </a:tabLs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（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1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）混合气体进入反应管后，量气管内增加的水的体积等于</a:t>
            </a:r>
            <a:r>
              <a:rPr lang="zh-CN" altLang="en-US" sz="2400" b="1" u="sng">
                <a:latin typeface="+mn-ea"/>
                <a:cs typeface="+mn-ea"/>
                <a:sym typeface="+mn-ea"/>
              </a:rPr>
              <a:t>   　　　 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的体积（填写气体的分子式）。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747395" y="5357495"/>
            <a:ext cx="10718165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indent="0" defTabSz="913130" fontAlgn="auto">
              <a:lnSpc>
                <a:spcPct val="150000"/>
              </a:lnSpc>
            </a:pPr>
            <a:r>
              <a:rPr lang="en-US" altLang="zh-CN" sz="2000">
                <a:solidFill>
                  <a:srgbClr val="C00000"/>
                </a:solidFill>
                <a:cs typeface="Times New Roman" panose="02020603050405020304" charset="0"/>
              </a:rPr>
              <a:t> </a:t>
            </a:r>
            <a:r>
              <a:rPr lang="en-US" altLang="zh-CN" sz="2000" b="1">
                <a:solidFill>
                  <a:srgbClr val="C00000"/>
                </a:solidFill>
                <a:latin typeface="+mn-ea"/>
                <a:cs typeface="+mn-ea"/>
              </a:rPr>
              <a:t>【</a:t>
            </a:r>
            <a:r>
              <a:rPr lang="zh-CN" altLang="zh-CN" sz="2000" b="1">
                <a:solidFill>
                  <a:srgbClr val="C00000"/>
                </a:solidFill>
                <a:latin typeface="+mn-ea"/>
                <a:cs typeface="+mn-ea"/>
              </a:rPr>
              <a:t>解析</a:t>
            </a:r>
            <a:r>
              <a:rPr lang="en-US" altLang="zh-CN" sz="2000" b="1">
                <a:solidFill>
                  <a:srgbClr val="C00000"/>
                </a:solidFill>
                <a:latin typeface="+mn-ea"/>
                <a:cs typeface="+mn-ea"/>
              </a:rPr>
              <a:t>】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混合气体进入反应管中，其中 </a:t>
            </a:r>
            <a:r>
              <a:rPr lang="en-US" altLang="zh-CN" sz="2000" b="1">
                <a:latin typeface="+mn-ea"/>
                <a:cs typeface="+mn-ea"/>
              </a:rPr>
              <a:t>SO</a:t>
            </a:r>
            <a:r>
              <a:rPr lang="en-US" altLang="zh-CN" sz="2000" b="1" baseline="-25000">
                <a:latin typeface="+mn-ea"/>
                <a:cs typeface="+mn-ea"/>
              </a:rPr>
              <a:t>2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与 </a:t>
            </a:r>
            <a:r>
              <a:rPr lang="en-US" altLang="zh-CN" sz="2000" b="1">
                <a:latin typeface="+mn-ea"/>
                <a:cs typeface="+mn-ea"/>
              </a:rPr>
              <a:t>I</a:t>
            </a:r>
            <a:r>
              <a:rPr lang="en-US" altLang="zh-CN" sz="2000" b="1" baseline="-25000">
                <a:latin typeface="+mn-ea"/>
                <a:cs typeface="+mn-ea"/>
              </a:rPr>
              <a:t>2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发生反应：</a:t>
            </a:r>
            <a:r>
              <a:rPr lang="en-US" altLang="zh-CN" sz="2000" b="1">
                <a:latin typeface="+mn-ea"/>
                <a:cs typeface="+mn-ea"/>
              </a:rPr>
              <a:t>SO</a:t>
            </a:r>
            <a:r>
              <a:rPr lang="en-US" altLang="zh-CN" sz="2000" b="1" baseline="-25000">
                <a:latin typeface="+mn-ea"/>
                <a:cs typeface="+mn-ea"/>
              </a:rPr>
              <a:t>2</a:t>
            </a:r>
            <a:r>
              <a:rPr lang="zh-CN" altLang="en-US" sz="2000" b="1">
                <a:latin typeface="+mn-ea"/>
                <a:cs typeface="+mn-ea"/>
              </a:rPr>
              <a:t>＋</a:t>
            </a:r>
            <a:r>
              <a:rPr lang="en-US" altLang="zh-CN" sz="2000" b="1">
                <a:latin typeface="+mn-ea"/>
                <a:cs typeface="+mn-ea"/>
              </a:rPr>
              <a:t>I</a:t>
            </a:r>
            <a:r>
              <a:rPr lang="en-US" altLang="zh-CN" sz="2000" b="1" baseline="-25000">
                <a:latin typeface="+mn-ea"/>
                <a:cs typeface="+mn-ea"/>
              </a:rPr>
              <a:t>2</a:t>
            </a:r>
            <a:r>
              <a:rPr lang="zh-CN" altLang="en-US" sz="2000" b="1">
                <a:latin typeface="+mn-ea"/>
                <a:cs typeface="+mn-ea"/>
              </a:rPr>
              <a:t>＋</a:t>
            </a:r>
            <a:r>
              <a:rPr lang="en-US" altLang="zh-CN" sz="2000" b="1">
                <a:latin typeface="+mn-ea"/>
                <a:cs typeface="+mn-ea"/>
              </a:rPr>
              <a:t>2H</a:t>
            </a:r>
            <a:r>
              <a:rPr lang="en-US" altLang="zh-CN" sz="2000" b="1" baseline="-25000">
                <a:latin typeface="+mn-ea"/>
                <a:cs typeface="+mn-ea"/>
              </a:rPr>
              <a:t>2</a:t>
            </a:r>
            <a:r>
              <a:rPr lang="en-US" altLang="zh-CN" sz="2000" b="1">
                <a:latin typeface="+mn-ea"/>
                <a:cs typeface="+mn-ea"/>
              </a:rPr>
              <a:t>O = H</a:t>
            </a:r>
            <a:r>
              <a:rPr lang="en-US" altLang="zh-CN" sz="2000" b="1" baseline="-25000">
                <a:latin typeface="+mn-ea"/>
                <a:cs typeface="+mn-ea"/>
              </a:rPr>
              <a:t>2</a:t>
            </a:r>
            <a:r>
              <a:rPr lang="en-US" altLang="zh-CN" sz="2000" b="1">
                <a:latin typeface="+mn-ea"/>
                <a:cs typeface="+mn-ea"/>
              </a:rPr>
              <a:t>SO</a:t>
            </a:r>
            <a:r>
              <a:rPr lang="en-US" altLang="zh-CN" sz="2000" b="1" baseline="-25000">
                <a:latin typeface="+mn-ea"/>
                <a:cs typeface="+mn-ea"/>
              </a:rPr>
              <a:t>4</a:t>
            </a:r>
            <a:r>
              <a:rPr lang="zh-CN" altLang="en-US" sz="2000" b="1">
                <a:latin typeface="+mn-ea"/>
                <a:cs typeface="+mn-ea"/>
              </a:rPr>
              <a:t>＋</a:t>
            </a:r>
            <a:r>
              <a:rPr lang="en-US" altLang="zh-CN" sz="2000" b="1">
                <a:latin typeface="+mn-ea"/>
                <a:cs typeface="+mn-ea"/>
              </a:rPr>
              <a:t>2HI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不产生气体，剩余的气体仅有 </a:t>
            </a:r>
            <a:r>
              <a:rPr lang="en-US" altLang="zh-CN" sz="2000" b="1">
                <a:latin typeface="+mn-ea"/>
                <a:cs typeface="+mn-ea"/>
              </a:rPr>
              <a:t>N</a:t>
            </a:r>
            <a:r>
              <a:rPr lang="en-US" altLang="zh-CN" sz="2000" b="1" baseline="-25000">
                <a:latin typeface="+mn-ea"/>
                <a:cs typeface="+mn-ea"/>
              </a:rPr>
              <a:t>2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和 </a:t>
            </a:r>
            <a:r>
              <a:rPr lang="en-US" altLang="zh-CN" sz="2000" b="1">
                <a:latin typeface="+mn-ea"/>
                <a:cs typeface="+mn-ea"/>
              </a:rPr>
              <a:t>O</a:t>
            </a:r>
            <a:r>
              <a:rPr lang="en-US" altLang="zh-CN" sz="2000" b="1" baseline="-25000">
                <a:latin typeface="+mn-ea"/>
                <a:cs typeface="+mn-ea"/>
              </a:rPr>
              <a:t>2</a:t>
            </a:r>
            <a:r>
              <a:rPr lang="en-US" altLang="zh-CN" sz="2000" b="1" baseline="-30000">
                <a:solidFill>
                  <a:srgbClr val="000000"/>
                </a:solidFill>
                <a:latin typeface="+mn-ea"/>
                <a:cs typeface="+mn-ea"/>
              </a:rPr>
              <a:t>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，量器管内增加的水的体积等于 </a:t>
            </a:r>
            <a:r>
              <a:rPr lang="en-US" altLang="zh-CN" sz="2000" b="1">
                <a:latin typeface="+mn-ea"/>
                <a:cs typeface="+mn-ea"/>
              </a:rPr>
              <a:t>N</a:t>
            </a:r>
            <a:r>
              <a:rPr lang="en-US" altLang="zh-CN" sz="2000" b="1" baseline="-25000">
                <a:latin typeface="+mn-ea"/>
                <a:cs typeface="+mn-ea"/>
              </a:rPr>
              <a:t>2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和 </a:t>
            </a:r>
            <a:r>
              <a:rPr lang="en-US" altLang="zh-CN" sz="2000" b="1">
                <a:latin typeface="+mn-ea"/>
                <a:cs typeface="+mn-ea"/>
              </a:rPr>
              <a:t>O</a:t>
            </a:r>
            <a:r>
              <a:rPr lang="en-US" altLang="zh-CN" sz="2000" b="1" baseline="-25000">
                <a:latin typeface="+mn-ea"/>
                <a:cs typeface="+mn-ea"/>
              </a:rPr>
              <a:t>2 </a:t>
            </a: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</a:rPr>
              <a:t>的总体积。</a:t>
            </a:r>
            <a:endParaRPr lang="zh-CN" altLang="en-US" sz="2000" b="1">
              <a:latin typeface="+mn-ea"/>
              <a:cs typeface="+mn-ea"/>
            </a:endParaRPr>
          </a:p>
        </p:txBody>
      </p:sp>
      <p:sp>
        <p:nvSpPr>
          <p:cNvPr id="97327" name="Rectangle 41"/>
          <p:cNvSpPr>
            <a:spLocks noChangeArrowheads="1"/>
          </p:cNvSpPr>
          <p:nvPr/>
        </p:nvSpPr>
        <p:spPr bwMode="auto">
          <a:xfrm>
            <a:off x="9251633" y="4388486"/>
            <a:ext cx="163512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r>
              <a:rPr lang="en-US" altLang="zh-CN" sz="2400" b="1">
                <a:solidFill>
                  <a:srgbClr val="FF3300"/>
                </a:solidFill>
                <a:latin typeface="+mn-ea"/>
                <a:cs typeface="+mn-ea"/>
              </a:rPr>
              <a:t>N</a:t>
            </a:r>
            <a:r>
              <a:rPr lang="en-US" altLang="zh-CN" sz="2400" b="1" baseline="-25000">
                <a:solidFill>
                  <a:srgbClr val="FF3300"/>
                </a:solidFill>
                <a:latin typeface="+mn-ea"/>
                <a:cs typeface="+mn-ea"/>
              </a:rPr>
              <a:t>2</a:t>
            </a:r>
            <a:r>
              <a:rPr lang="zh-CN" altLang="en-US" sz="2400" b="1">
                <a:solidFill>
                  <a:srgbClr val="FF3300"/>
                </a:solidFill>
                <a:latin typeface="+mn-ea"/>
                <a:cs typeface="+mn-ea"/>
              </a:rPr>
              <a:t>、</a:t>
            </a:r>
            <a:r>
              <a:rPr lang="en-US" altLang="zh-CN" sz="2400" b="1">
                <a:solidFill>
                  <a:srgbClr val="FF3300"/>
                </a:solidFill>
                <a:latin typeface="+mn-ea"/>
                <a:cs typeface="+mn-ea"/>
              </a:rPr>
              <a:t>O</a:t>
            </a:r>
            <a:r>
              <a:rPr lang="en-US" altLang="zh-CN" sz="2400" b="1" baseline="-25000">
                <a:solidFill>
                  <a:srgbClr val="FF3300"/>
                </a:solidFill>
                <a:latin typeface="+mn-ea"/>
                <a:cs typeface="+mn-ea"/>
              </a:rPr>
              <a:t>2</a:t>
            </a:r>
            <a:r>
              <a:rPr lang="zh-CN" altLang="en-US" sz="2400" b="1">
                <a:solidFill>
                  <a:srgbClr val="FF3300"/>
                </a:solidFill>
                <a:latin typeface="+mn-ea"/>
                <a:cs typeface="+mn-ea"/>
              </a:rPr>
              <a:t>　 </a:t>
            </a:r>
            <a:endParaRPr lang="zh-CN" altLang="en-US" sz="2400" b="1">
              <a:solidFill>
                <a:srgbClr val="FF3300"/>
              </a:solidFill>
              <a:latin typeface="+mn-ea"/>
              <a:cs typeface="+mn-ea"/>
            </a:endParaRPr>
          </a:p>
        </p:txBody>
      </p:sp>
      <p:graphicFrame>
        <p:nvGraphicFramePr>
          <p:cNvPr id="98342" name="Object 78"/>
          <p:cNvGraphicFramePr>
            <a:graphicFrameLocks noChangeAspect="1"/>
          </p:cNvGraphicFramePr>
          <p:nvPr/>
        </p:nvGraphicFramePr>
        <p:xfrm>
          <a:off x="7858125" y="2512695"/>
          <a:ext cx="3028950" cy="1804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Flash Document" r:id="rId3" imgW="78362175" imgH="65712975" progId="Flash.Movie">
                  <p:embed/>
                </p:oleObj>
              </mc:Choice>
              <mc:Fallback>
                <p:oleObj name="Flash Document" r:id="rId3" imgW="78362175" imgH="65712975" progId="Flash.Movie">
                  <p:embed/>
                  <p:pic>
                    <p:nvPicPr>
                      <p:cNvPr id="0" name="图片 3072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8125" y="2512695"/>
                        <a:ext cx="3028950" cy="180403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10870" y="822960"/>
            <a:ext cx="1097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量气装置答题模板</a:t>
            </a:r>
            <a:endParaRPr lang="zh-CN" altLang="en-US" sz="2400" b="1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97327" grpId="0"/>
      <p:bldP spid="97327" grpId="1"/>
      <p:bldP spid="27" grpId="0"/>
      <p:bldP spid="27" grpId="1"/>
      <p:bldP spid="7" grpId="0"/>
      <p:bldP spid="7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-203" y="68580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名师导学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5945" y="1351280"/>
            <a:ext cx="102774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3130">
              <a:lnSpc>
                <a:spcPct val="150000"/>
              </a:lnSpc>
              <a:tabLst>
                <a:tab pos="2700020" algn="l"/>
              </a:tabLst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（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2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）反应管内溶液蓝色消失后，没有及时停止通气，则测得的 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SO</a:t>
            </a:r>
            <a:r>
              <a:rPr lang="en-US" altLang="zh-CN" sz="2400" b="1" baseline="-25000">
                <a:latin typeface="+mn-ea"/>
                <a:cs typeface="+mn-ea"/>
                <a:sym typeface="+mn-ea"/>
              </a:rPr>
              <a:t>2 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含量</a:t>
            </a:r>
            <a:r>
              <a:rPr lang="zh-CN" altLang="en-US" sz="2400" b="1" u="sng">
                <a:latin typeface="+mn-ea"/>
                <a:cs typeface="+mn-ea"/>
                <a:sym typeface="+mn-ea"/>
              </a:rPr>
              <a:t>  </a:t>
            </a:r>
            <a:r>
              <a:rPr lang="zh-CN" altLang="en-US" sz="2400" b="1">
                <a:sym typeface="+mn-ea"/>
              </a:rPr>
              <a:t>_____________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（选填：偏高，偏低，不受影响）。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  <p:sp>
        <p:nvSpPr>
          <p:cNvPr id="98397" name="Rectangle 40"/>
          <p:cNvSpPr>
            <a:spLocks noChangeArrowheads="1"/>
          </p:cNvSpPr>
          <p:nvPr/>
        </p:nvSpPr>
        <p:spPr bwMode="auto">
          <a:xfrm>
            <a:off x="1410335" y="1904048"/>
            <a:ext cx="88328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r>
              <a:rPr lang="zh-CN" altLang="en-US" sz="2400" b="1">
                <a:solidFill>
                  <a:srgbClr val="FF3300"/>
                </a:solidFill>
                <a:latin typeface="微软雅黑" panose="020B0503020204020204" charset="-122"/>
                <a:cs typeface="Times New Roman" panose="02020603050405020304" charset="0"/>
              </a:rPr>
              <a:t>偏低</a:t>
            </a:r>
            <a:r>
              <a:rPr lang="zh-CN" altLang="en-US" sz="2400" b="1">
                <a:solidFill>
                  <a:srgbClr val="FF3300"/>
                </a:solidFill>
                <a:latin typeface="微软雅黑" panose="020B0503020204020204" charset="-122"/>
              </a:rPr>
              <a:t> </a:t>
            </a:r>
            <a:endParaRPr lang="zh-CN" altLang="en-US" sz="2400" b="1">
              <a:solidFill>
                <a:srgbClr val="FF3300"/>
              </a:solidFill>
              <a:latin typeface="微软雅黑" panose="020B0503020204020204" charset="-122"/>
            </a:endParaRPr>
          </a:p>
        </p:txBody>
      </p:sp>
      <p:grpSp>
        <p:nvGrpSpPr>
          <p:cNvPr id="98432" name="Group 128"/>
          <p:cNvGrpSpPr/>
          <p:nvPr/>
        </p:nvGrpSpPr>
        <p:grpSpPr bwMode="auto">
          <a:xfrm>
            <a:off x="575945" y="4468495"/>
            <a:ext cx="10617200" cy="1938338"/>
            <a:chOff x="634" y="2222"/>
            <a:chExt cx="6688" cy="1221"/>
          </a:xfrm>
        </p:grpSpPr>
        <p:sp>
          <p:nvSpPr>
            <p:cNvPr id="98419" name="矩形 2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34" y="2222"/>
              <a:ext cx="6688" cy="12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defTabSz="913130">
                <a:lnSpc>
                  <a:spcPct val="150000"/>
                </a:lnSpc>
              </a:pPr>
              <a:r>
                <a:rPr lang="en-US" altLang="zh-CN" sz="2000" b="1">
                  <a:solidFill>
                    <a:srgbClr val="C00000"/>
                  </a:solidFill>
                  <a:latin typeface="+mn-ea"/>
                  <a:cs typeface="+mn-ea"/>
                </a:rPr>
                <a:t>【</a:t>
              </a:r>
              <a:r>
                <a:rPr lang="zh-CN" altLang="zh-CN" sz="2000" b="1">
                  <a:solidFill>
                    <a:srgbClr val="C00000"/>
                  </a:solidFill>
                  <a:latin typeface="+mn-ea"/>
                  <a:cs typeface="+mn-ea"/>
                </a:rPr>
                <a:t>解析</a:t>
              </a:r>
              <a:r>
                <a:rPr lang="en-US" altLang="zh-CN" sz="2000" b="1">
                  <a:solidFill>
                    <a:srgbClr val="C00000"/>
                  </a:solidFill>
                  <a:latin typeface="+mn-ea"/>
                  <a:cs typeface="+mn-ea"/>
                </a:rPr>
                <a:t>】</a:t>
              </a:r>
              <a:r>
                <a:rPr lang="zh-CN" altLang="en-US" sz="2000" b="1">
                  <a:latin typeface="+mn-ea"/>
                  <a:cs typeface="+mn-ea"/>
                </a:rPr>
                <a:t>根据反应：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zh-CN" altLang="en-US" sz="2000" b="1">
                  <a:latin typeface="+mn-ea"/>
                  <a:cs typeface="+mn-ea"/>
                </a:rPr>
                <a:t>＋</a:t>
              </a:r>
              <a:r>
                <a:rPr lang="en-US" altLang="zh-CN" sz="2000" b="1">
                  <a:latin typeface="+mn-ea"/>
                  <a:cs typeface="+mn-ea"/>
                </a:rPr>
                <a:t>I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zh-CN" altLang="en-US" sz="2000" b="1">
                  <a:latin typeface="+mn-ea"/>
                  <a:cs typeface="+mn-ea"/>
                </a:rPr>
                <a:t>＋</a:t>
              </a:r>
              <a:r>
                <a:rPr lang="en-US" altLang="zh-CN" sz="2000" b="1">
                  <a:latin typeface="+mn-ea"/>
                  <a:cs typeface="+mn-ea"/>
                </a:rPr>
                <a:t>2H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O = H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4</a:t>
              </a:r>
              <a:r>
                <a:rPr lang="zh-CN" altLang="en-US" sz="2000" b="1">
                  <a:latin typeface="+mn-ea"/>
                  <a:cs typeface="+mn-ea"/>
                </a:rPr>
                <a:t>＋</a:t>
              </a:r>
              <a:r>
                <a:rPr lang="en-US" altLang="zh-CN" sz="2000" b="1">
                  <a:latin typeface="+mn-ea"/>
                  <a:cs typeface="+mn-ea"/>
                </a:rPr>
                <a:t>2HI </a:t>
              </a:r>
              <a:r>
                <a:rPr lang="zh-CN" altLang="en-US" sz="2000" b="1">
                  <a:latin typeface="+mn-ea"/>
                  <a:cs typeface="+mn-ea"/>
                </a:rPr>
                <a:t>可求出吸收的 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体积：</a:t>
              </a:r>
              <a:r>
                <a:rPr lang="en-US" altLang="zh-CN" sz="2000" b="1">
                  <a:latin typeface="+mn-ea"/>
                  <a:cs typeface="+mn-ea"/>
                </a:rPr>
                <a:t>V</a:t>
              </a:r>
              <a:r>
                <a:rPr lang="zh-CN" altLang="en-US" sz="2000" b="1">
                  <a:latin typeface="+mn-ea"/>
                  <a:cs typeface="+mn-ea"/>
                </a:rPr>
                <a:t>（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）</a:t>
              </a:r>
              <a:r>
                <a:rPr lang="en-US" altLang="zh-CN" sz="2000" b="1">
                  <a:latin typeface="+mn-ea"/>
                  <a:cs typeface="+mn-ea"/>
                </a:rPr>
                <a:t>=Vm× n</a:t>
              </a:r>
              <a:r>
                <a:rPr lang="zh-CN" altLang="en-US" sz="2000" b="1">
                  <a:latin typeface="+mn-ea"/>
                  <a:cs typeface="+mn-ea"/>
                </a:rPr>
                <a:t>（ </a:t>
              </a:r>
              <a:r>
                <a:rPr lang="en-US" altLang="zh-CN" sz="2000" b="1">
                  <a:latin typeface="+mn-ea"/>
                  <a:cs typeface="+mn-ea"/>
                </a:rPr>
                <a:t>I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），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的体积百分含量 </a:t>
              </a:r>
              <a:r>
                <a:rPr lang="en-US" altLang="zh-CN" sz="2000" b="1">
                  <a:latin typeface="+mn-ea"/>
                  <a:cs typeface="+mn-ea"/>
                </a:rPr>
                <a:t>φ</a:t>
              </a:r>
              <a:r>
                <a:rPr lang="zh-CN" altLang="en-US" sz="2000" b="1">
                  <a:latin typeface="+mn-ea"/>
                  <a:cs typeface="+mn-ea"/>
                </a:rPr>
                <a:t>（ 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） </a:t>
              </a:r>
              <a:r>
                <a:rPr lang="en-US" altLang="zh-CN" sz="2000" b="1">
                  <a:latin typeface="+mn-ea"/>
                  <a:cs typeface="+mn-ea"/>
                </a:rPr>
                <a:t>=                      </a:t>
              </a:r>
              <a:r>
                <a:rPr lang="zh-CN" altLang="en-US" sz="2000" b="1">
                  <a:latin typeface="+mn-ea"/>
                  <a:cs typeface="+mn-ea"/>
                </a:rPr>
                <a:t>，式中</a:t>
              </a:r>
              <a:r>
                <a:rPr lang="en-US" altLang="zh-CN" sz="2000" b="1">
                  <a:latin typeface="+mn-ea"/>
                  <a:cs typeface="+mn-ea"/>
                </a:rPr>
                <a:t>V(</a:t>
              </a:r>
              <a:r>
                <a:rPr lang="zh-CN" altLang="en-US" sz="2000" b="1">
                  <a:latin typeface="+mn-ea"/>
                  <a:cs typeface="+mn-ea"/>
                </a:rPr>
                <a:t>（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）的量是由 </a:t>
              </a:r>
              <a:r>
                <a:rPr lang="en-US" altLang="zh-CN" sz="2000" b="1">
                  <a:latin typeface="+mn-ea"/>
                  <a:cs typeface="+mn-ea"/>
                </a:rPr>
                <a:t>n</a:t>
              </a:r>
              <a:r>
                <a:rPr lang="zh-CN" altLang="en-US" sz="2000" b="1">
                  <a:latin typeface="+mn-ea"/>
                  <a:cs typeface="+mn-ea"/>
                </a:rPr>
                <a:t>（ </a:t>
              </a:r>
              <a:r>
                <a:rPr lang="en-US" altLang="zh-CN" sz="2000" b="1">
                  <a:latin typeface="+mn-ea"/>
                  <a:cs typeface="+mn-ea"/>
                </a:rPr>
                <a:t>I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）决定的，而没有及时停止通气就会使得 </a:t>
              </a:r>
              <a:r>
                <a:rPr lang="en-US" altLang="zh-CN" sz="2000" b="1">
                  <a:latin typeface="+mn-ea"/>
                  <a:cs typeface="+mn-ea"/>
                </a:rPr>
                <a:t>V</a:t>
              </a:r>
              <a:r>
                <a:rPr lang="zh-CN" altLang="en-US" sz="2000" b="1">
                  <a:latin typeface="+mn-ea"/>
                  <a:cs typeface="+mn-ea"/>
                </a:rPr>
                <a:t>（混合气体）增大，所以 </a:t>
              </a:r>
              <a:r>
                <a:rPr lang="en-US" altLang="zh-CN" sz="2000" b="1">
                  <a:latin typeface="+mn-ea"/>
                  <a:cs typeface="+mn-ea"/>
                </a:rPr>
                <a:t>SO</a:t>
              </a:r>
              <a:r>
                <a:rPr lang="en-US" altLang="zh-CN" sz="2000" b="1" baseline="-25000">
                  <a:latin typeface="+mn-ea"/>
                  <a:cs typeface="+mn-ea"/>
                </a:rPr>
                <a:t>2</a:t>
              </a:r>
              <a:r>
                <a:rPr lang="en-US" altLang="zh-CN" sz="2000" b="1">
                  <a:latin typeface="+mn-ea"/>
                  <a:cs typeface="+mn-ea"/>
                </a:rPr>
                <a:t> </a:t>
              </a:r>
              <a:r>
                <a:rPr lang="zh-CN" altLang="en-US" sz="2000" b="1">
                  <a:latin typeface="+mn-ea"/>
                  <a:cs typeface="+mn-ea"/>
                </a:rPr>
                <a:t>的体积百分含量偏低。</a:t>
              </a:r>
              <a:endParaRPr lang="en-US" altLang="zh-CN" sz="2000" b="1">
                <a:latin typeface="+mn-ea"/>
                <a:cs typeface="+mn-ea"/>
              </a:endParaRPr>
            </a:p>
          </p:txBody>
        </p:sp>
        <p:graphicFrame>
          <p:nvGraphicFramePr>
            <p:cNvPr id="98388" name="Object 84"/>
            <p:cNvGraphicFramePr>
              <a:graphicFrameLocks noChangeAspect="1"/>
            </p:cNvGraphicFramePr>
            <p:nvPr>
              <p:custDataLst>
                <p:tags r:id="rId4"/>
              </p:custDataLst>
            </p:nvPr>
          </p:nvGraphicFramePr>
          <p:xfrm>
            <a:off x="4652" y="2484"/>
            <a:ext cx="862" cy="4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公式" r:id="rId5" imgW="21336000" imgH="10058400" progId="Equation.3">
                    <p:embed/>
                  </p:oleObj>
                </mc:Choice>
                <mc:Fallback>
                  <p:oleObj name="公式" r:id="rId5" imgW="21336000" imgH="10058400" progId="Equation.3">
                    <p:embed/>
                    <p:pic>
                      <p:nvPicPr>
                        <p:cNvPr id="0" name="图片 409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52" y="2484"/>
                          <a:ext cx="862" cy="40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8342" name="Object 38"/>
          <p:cNvGraphicFramePr>
            <a:graphicFrameLocks noChangeAspect="1"/>
          </p:cNvGraphicFramePr>
          <p:nvPr/>
        </p:nvGraphicFramePr>
        <p:xfrm>
          <a:off x="7863840" y="2029143"/>
          <a:ext cx="2803525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Flash Document" r:id="rId7" imgW="78362175" imgH="65712975" progId="Flash.Movie">
                  <p:embed/>
                </p:oleObj>
              </mc:Choice>
              <mc:Fallback>
                <p:oleObj name="Flash Document" r:id="rId7" imgW="78362175" imgH="65712975" progId="Flash.Movie">
                  <p:embed/>
                  <p:pic>
                    <p:nvPicPr>
                      <p:cNvPr id="0" name="图片 4096"/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63840" y="2029143"/>
                        <a:ext cx="2803525" cy="2352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75945" y="846455"/>
            <a:ext cx="1097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量气装置答题模板</a:t>
            </a:r>
            <a:endParaRPr lang="zh-CN" altLang="en-US" sz="2400" b="1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8397" grpId="0"/>
      <p:bldP spid="98397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47752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名师导学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7690" y="1263015"/>
            <a:ext cx="108362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defTabSz="913130">
              <a:lnSpc>
                <a:spcPct val="150000"/>
              </a:lnSpc>
              <a:tabLst>
                <a:tab pos="2700020" algn="l"/>
              </a:tabLst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4.</a:t>
            </a:r>
            <a:r>
              <a:rPr lang="zh-CN" altLang="zh-CN" sz="2400" b="1">
                <a:latin typeface="+mn-ea"/>
                <a:cs typeface="+mn-ea"/>
                <a:sym typeface="+mn-ea"/>
              </a:rPr>
              <a:t>在室温和大气压强下，用图示的装置进行实验，测得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 </a:t>
            </a:r>
            <a:r>
              <a:rPr lang="en-US" altLang="zh-CN" sz="2400" b="1" i="1">
                <a:latin typeface="+mn-ea"/>
                <a:cs typeface="+mn-ea"/>
                <a:sym typeface="+mn-ea"/>
              </a:rPr>
              <a:t>a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 g 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含 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CaC</a:t>
            </a:r>
            <a:r>
              <a:rPr lang="en-US" altLang="zh-CN" sz="2400" b="1" baseline="-25000">
                <a:latin typeface="+mn-ea"/>
                <a:cs typeface="+mn-ea"/>
                <a:sym typeface="+mn-ea"/>
              </a:rPr>
              <a:t>2  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90% 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的样品与水完全反应产生的气体体积为 </a:t>
            </a:r>
            <a:r>
              <a:rPr lang="en-US" altLang="zh-CN" sz="2400" b="1" i="1">
                <a:latin typeface="+mn-ea"/>
                <a:cs typeface="+mn-ea"/>
                <a:sym typeface="+mn-ea"/>
              </a:rPr>
              <a:t>b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 L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。现欲在相同条件下，测定某电石试样中 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CaC</a:t>
            </a:r>
            <a:r>
              <a:rPr lang="en-US" altLang="zh-CN" sz="2400" b="1" baseline="-25000">
                <a:latin typeface="+mn-ea"/>
                <a:cs typeface="+mn-ea"/>
                <a:sym typeface="+mn-ea"/>
              </a:rPr>
              <a:t>2 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的质量分数。</a:t>
            </a:r>
            <a:endParaRPr lang="zh-CN" altLang="en-US" sz="2400" b="1">
              <a:latin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9415" y="2882265"/>
            <a:ext cx="9211945" cy="1660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（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1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）若反应刚结束时，观察到的实验现象如图所示，这时不能立即取出导气管，理由是</a:t>
            </a:r>
            <a:r>
              <a:rPr lang="zh-CN" altLang="en-US" sz="2000">
                <a:sym typeface="+mn-ea"/>
              </a:rPr>
              <a:t>  </a:t>
            </a:r>
            <a:r>
              <a:rPr lang="zh-CN" altLang="en-US" sz="2000" b="1">
                <a:sym typeface="+mn-ea"/>
              </a:rPr>
              <a:t>_______________________________________。</a:t>
            </a:r>
            <a:r>
              <a:rPr lang="zh-CN" altLang="en-US" sz="2000">
                <a:sym typeface="+mn-ea"/>
              </a:rPr>
              <a:t> </a:t>
            </a:r>
            <a:r>
              <a:rPr lang="en-US" sz="2000" b="1">
                <a:latin typeface="+mn-ea"/>
                <a:cs typeface="+mn-ea"/>
                <a:sym typeface="+mn-ea"/>
              </a:rPr>
              <a:t>                   </a:t>
            </a:r>
            <a:r>
              <a:rPr lang="zh-CN" altLang="en-US" sz="2000" u="sng">
                <a:sym typeface="+mn-ea"/>
              </a:rPr>
              <a:t>                                                                                                                                                                                              </a:t>
            </a:r>
            <a:endParaRPr lang="zh-CN" altLang="en-US" sz="2000" u="sng"/>
          </a:p>
          <a:p>
            <a:pPr marL="457200" indent="-457200">
              <a:lnSpc>
                <a:spcPct val="150000"/>
              </a:lnSpc>
            </a:pPr>
            <a:r>
              <a:rPr lang="zh-CN" altLang="en-US" sz="2000" u="sng">
                <a:sym typeface="+mn-ea"/>
              </a:rPr>
              <a:t>                                                                                                  </a:t>
            </a:r>
            <a:endParaRPr lang="zh-CN" altLang="en-US" sz="2000">
              <a:sym typeface="+mn-ea"/>
            </a:endParaRPr>
          </a:p>
        </p:txBody>
      </p:sp>
      <p:sp>
        <p:nvSpPr>
          <p:cNvPr id="100361" name="Rectangle 13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72783" y="4201478"/>
            <a:ext cx="941768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r>
              <a:rPr lang="zh-CN" altLang="en-US" sz="2400" b="1">
                <a:solidFill>
                  <a:srgbClr val="FF3300"/>
                </a:solidFill>
                <a:latin typeface="微软雅黑" panose="020B0503020204020204" charset="-122"/>
              </a:rPr>
              <a:t>因为装置内气体的温度没有恢复到室温，气体压强还不等于大气压强 </a:t>
            </a:r>
            <a:endParaRPr lang="zh-CN" altLang="en-US" sz="2400" b="1">
              <a:solidFill>
                <a:srgbClr val="FF3300"/>
              </a:solidFill>
              <a:latin typeface="微软雅黑" panose="020B050302020402020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73100" y="4836160"/>
            <a:ext cx="10730865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defTabSz="913130">
              <a:lnSpc>
                <a:spcPct val="150000"/>
              </a:lnSpc>
            </a:pP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【</a:t>
            </a:r>
            <a:r>
              <a:rPr lang="zh-CN" altLang="zh-CN" sz="2400" b="1">
                <a:solidFill>
                  <a:srgbClr val="C00000"/>
                </a:solidFill>
                <a:latin typeface="+mn-ea"/>
                <a:cs typeface="+mn-ea"/>
              </a:rPr>
              <a:t>解析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】</a:t>
            </a:r>
            <a:r>
              <a:rPr lang="zh-CN" altLang="en-US" sz="2400" b="1">
                <a:solidFill>
                  <a:srgbClr val="000000"/>
                </a:solidFill>
                <a:latin typeface="+mn-ea"/>
                <a:cs typeface="+mn-ea"/>
              </a:rPr>
              <a:t>由于 </a:t>
            </a:r>
            <a:r>
              <a:rPr lang="en-US" altLang="zh-CN" sz="2400" b="1">
                <a:solidFill>
                  <a:srgbClr val="000000"/>
                </a:solidFill>
                <a:latin typeface="+mn-ea"/>
                <a:cs typeface="+mn-ea"/>
              </a:rPr>
              <a:t>CaC</a:t>
            </a:r>
            <a:r>
              <a:rPr lang="en-US" altLang="zh-CN" sz="2400" b="1" baseline="-30000">
                <a:solidFill>
                  <a:srgbClr val="000000"/>
                </a:solidFill>
                <a:latin typeface="+mn-ea"/>
                <a:cs typeface="+mn-ea"/>
              </a:rPr>
              <a:t>2</a:t>
            </a:r>
            <a:r>
              <a:rPr lang="en-US" altLang="zh-CN" sz="2400" b="1">
                <a:solidFill>
                  <a:srgbClr val="000000"/>
                </a:solidFill>
                <a:latin typeface="+mn-ea"/>
                <a:cs typeface="+mn-ea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+mn-ea"/>
                <a:cs typeface="+mn-ea"/>
              </a:rPr>
              <a:t>和 </a:t>
            </a:r>
            <a:r>
              <a:rPr lang="en-US" altLang="zh-CN" sz="2400" b="1">
                <a:solidFill>
                  <a:srgbClr val="000000"/>
                </a:solidFill>
                <a:latin typeface="+mn-ea"/>
                <a:cs typeface="+mn-ea"/>
              </a:rPr>
              <a:t>H</a:t>
            </a:r>
            <a:r>
              <a:rPr lang="en-US" altLang="zh-CN" sz="2400" b="1" baseline="-30000">
                <a:solidFill>
                  <a:srgbClr val="000000"/>
                </a:solidFill>
                <a:latin typeface="+mn-ea"/>
                <a:cs typeface="+mn-ea"/>
              </a:rPr>
              <a:t>2</a:t>
            </a:r>
            <a:r>
              <a:rPr lang="en-US" altLang="zh-CN" sz="2400" b="1">
                <a:solidFill>
                  <a:srgbClr val="000000"/>
                </a:solidFill>
                <a:latin typeface="+mn-ea"/>
                <a:cs typeface="+mn-ea"/>
              </a:rPr>
              <a:t>O </a:t>
            </a:r>
            <a:r>
              <a:rPr lang="zh-CN" altLang="en-US" sz="2400" b="1">
                <a:solidFill>
                  <a:srgbClr val="000000"/>
                </a:solidFill>
                <a:latin typeface="+mn-ea"/>
                <a:cs typeface="+mn-ea"/>
              </a:rPr>
              <a:t>的反应为剧烈的放热反应，故在没有恢复到室温，内部气体压强不等于大气压，故不能取出导气管。</a:t>
            </a:r>
            <a:endParaRPr lang="zh-CN" altLang="en-US" sz="2400" b="1">
              <a:solidFill>
                <a:srgbClr val="000000"/>
              </a:solidFill>
              <a:latin typeface="+mn-ea"/>
              <a:cs typeface="+mn-ea"/>
            </a:endParaRPr>
          </a:p>
        </p:txBody>
      </p:sp>
      <p:pic>
        <p:nvPicPr>
          <p:cNvPr id="100360" name="Picture 1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11360" y="2514600"/>
            <a:ext cx="1927225" cy="168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/>
          <p:nvPr/>
        </p:nvSpPr>
        <p:spPr>
          <a:xfrm>
            <a:off x="567690" y="802640"/>
            <a:ext cx="1097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量气装置答题模板</a:t>
            </a:r>
            <a:endParaRPr lang="zh-CN" altLang="en-US" sz="2400" b="1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1" grpId="0"/>
      <p:bldP spid="27" grpId="1"/>
      <p:bldP spid="7" grpId="0"/>
      <p:bldP spid="7" grpId="1"/>
      <p:bldP spid="2" grpId="0"/>
      <p:bldP spid="2" grpId="1"/>
      <p:bldP spid="3" grpId="0"/>
      <p:bldP spid="3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-91440"/>
            <a:ext cx="12192000" cy="914400"/>
          </a:xfrm>
          <a:prstGeom prst="rect">
            <a:avLst/>
          </a:prstGeom>
          <a:solidFill>
            <a:schemeClr val="dk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Title 6"/>
          <p:cNvSpPr txBox="1"/>
          <p:nvPr>
            <p:custDataLst>
              <p:tags r:id="rId2"/>
            </p:custDataLst>
          </p:nvPr>
        </p:nvSpPr>
        <p:spPr>
          <a:xfrm>
            <a:off x="147752" y="61595"/>
            <a:ext cx="10974649" cy="608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b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zh-CN" altLang="en-US" sz="3200" b="1" spc="150" dirty="0">
                <a:ln w="3175">
                  <a:noFill/>
                  <a:prstDash val="dash"/>
                </a:ln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名师导学</a:t>
            </a:r>
            <a:endParaRPr lang="zh-CN" altLang="en-US" sz="3200" b="1" spc="150" dirty="0">
              <a:ln w="3175">
                <a:noFill/>
                <a:prstDash val="dash"/>
              </a:ln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3110" y="1323975"/>
            <a:ext cx="8510270" cy="2360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latin typeface="+mn-ea"/>
                <a:cs typeface="+mn-ea"/>
                <a:sym typeface="+mn-ea"/>
              </a:rPr>
              <a:t>（</a:t>
            </a:r>
            <a:r>
              <a:rPr lang="en-US" altLang="zh-CN" sz="2400" b="1">
                <a:latin typeface="+mn-ea"/>
                <a:cs typeface="+mn-ea"/>
                <a:sym typeface="+mn-ea"/>
              </a:rPr>
              <a:t>2</a:t>
            </a:r>
            <a:r>
              <a:rPr lang="zh-CN" altLang="en-US" sz="2400" b="1">
                <a:latin typeface="+mn-ea"/>
                <a:cs typeface="+mn-ea"/>
                <a:sym typeface="+mn-ea"/>
              </a:rPr>
              <a:t>）本实验中测量气体体积时应注意的事项是</a:t>
            </a:r>
            <a:r>
              <a:rPr lang="zh-CN" altLang="en-US" sz="2400" b="1" u="sng">
                <a:latin typeface="+mn-ea"/>
                <a:cs typeface="+mn-ea"/>
                <a:sym typeface="+mn-ea"/>
              </a:rPr>
              <a:t>                               </a:t>
            </a:r>
            <a:r>
              <a:rPr lang="zh-CN" altLang="en-US" sz="2000" u="sng">
                <a:latin typeface="微软雅黑" panose="020B0503020204020204" charset="-122"/>
                <a:sym typeface="+mn-ea"/>
              </a:rPr>
              <a:t>                                                                                                                                                                         </a:t>
            </a:r>
            <a:endParaRPr lang="zh-CN" altLang="en-US" sz="2000" u="sng">
              <a:latin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000" u="sng">
              <a:latin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000" u="sng">
              <a:latin typeface="微软雅黑" panose="020B0503020204020204" charset="-122"/>
            </a:endParaRPr>
          </a:p>
        </p:txBody>
      </p:sp>
      <p:sp>
        <p:nvSpPr>
          <p:cNvPr id="101385" name="Rectangle 47"/>
          <p:cNvSpPr>
            <a:spLocks noChangeArrowheads="1"/>
          </p:cNvSpPr>
          <p:nvPr/>
        </p:nvSpPr>
        <p:spPr bwMode="auto">
          <a:xfrm>
            <a:off x="752793" y="2140585"/>
            <a:ext cx="8804275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00"/>
                </a:solidFill>
                <a:latin typeface="+mn-ea"/>
                <a:cs typeface="+mn-ea"/>
              </a:rPr>
              <a:t>待装置内气体的温度恢复到室温后，调节量筒使其内外液面持平</a:t>
            </a:r>
            <a:r>
              <a:rPr lang="en-US" altLang="zh-CN" sz="2400" b="1">
                <a:solidFill>
                  <a:srgbClr val="FF3300"/>
                </a:solidFill>
                <a:latin typeface="+mn-ea"/>
                <a:cs typeface="+mn-ea"/>
              </a:rPr>
              <a:t>,</a:t>
            </a:r>
            <a:endParaRPr lang="en-US" altLang="zh-CN" sz="2400" b="1">
              <a:solidFill>
                <a:srgbClr val="FF3300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FF3300"/>
                </a:solidFill>
                <a:latin typeface="+mn-ea"/>
                <a:cs typeface="+mn-ea"/>
              </a:rPr>
              <a:t>读数时视线要与凹液面的最低点相平。</a:t>
            </a:r>
            <a:endParaRPr lang="zh-CN" altLang="en-US" sz="2400" b="1">
              <a:solidFill>
                <a:srgbClr val="FF3300"/>
              </a:solidFill>
              <a:latin typeface="+mn-ea"/>
              <a:cs typeface="+mn-ea"/>
            </a:endParaRPr>
          </a:p>
        </p:txBody>
      </p:sp>
      <p:pic>
        <p:nvPicPr>
          <p:cNvPr id="101383" name="Picture 1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63063" y="1996440"/>
            <a:ext cx="2184400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752793" y="3684270"/>
            <a:ext cx="10399712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p>
            <a:pPr defTabSz="913130">
              <a:lnSpc>
                <a:spcPct val="150000"/>
              </a:lnSpc>
            </a:pP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【</a:t>
            </a:r>
            <a:r>
              <a:rPr lang="zh-CN" altLang="zh-CN" sz="2400" b="1">
                <a:solidFill>
                  <a:srgbClr val="C00000"/>
                </a:solidFill>
                <a:latin typeface="+mn-ea"/>
                <a:cs typeface="+mn-ea"/>
              </a:rPr>
              <a:t>解析</a:t>
            </a:r>
            <a:r>
              <a:rPr lang="en-US" altLang="zh-CN" sz="2400" b="1">
                <a:solidFill>
                  <a:srgbClr val="C00000"/>
                </a:solidFill>
                <a:latin typeface="+mn-ea"/>
                <a:cs typeface="+mn-ea"/>
              </a:rPr>
              <a:t>】</a:t>
            </a:r>
            <a:r>
              <a:rPr lang="zh-CN" altLang="en-US" sz="2400" b="1">
                <a:latin typeface="+mn-ea"/>
                <a:cs typeface="+mn-ea"/>
              </a:rPr>
              <a:t>解答该量器装置读数时的答题模板：</a:t>
            </a:r>
            <a:endParaRPr lang="zh-CN" altLang="en-US" sz="2400" b="1">
              <a:latin typeface="+mn-ea"/>
              <a:cs typeface="+mn-ea"/>
            </a:endParaRPr>
          </a:p>
          <a:p>
            <a:pPr defTabSz="913130">
              <a:lnSpc>
                <a:spcPct val="150000"/>
              </a:lnSpc>
            </a:pPr>
            <a:r>
              <a:rPr lang="zh-CN" altLang="en-US" sz="2400" b="1">
                <a:latin typeface="+mn-ea"/>
                <a:cs typeface="+mn-ea"/>
              </a:rPr>
              <a:t>               ① 将</a:t>
            </a:r>
            <a:r>
              <a:rPr lang="en-US" altLang="zh-CN" sz="2400" b="1">
                <a:latin typeface="+mn-ea"/>
                <a:cs typeface="+mn-ea"/>
              </a:rPr>
              <a:t>××××</a:t>
            </a:r>
            <a:r>
              <a:rPr lang="zh-CN" altLang="en-US" sz="2400" b="1">
                <a:latin typeface="+mn-ea"/>
                <a:cs typeface="+mn-ea"/>
              </a:rPr>
              <a:t>恢复至室温 。</a:t>
            </a:r>
            <a:endParaRPr lang="zh-CN" altLang="en-US" sz="2400" b="1">
              <a:latin typeface="+mn-ea"/>
              <a:cs typeface="+mn-ea"/>
            </a:endParaRPr>
          </a:p>
          <a:p>
            <a:pPr defTabSz="913130">
              <a:lnSpc>
                <a:spcPct val="150000"/>
              </a:lnSpc>
            </a:pPr>
            <a:r>
              <a:rPr lang="zh-CN" altLang="en-US" sz="2400" b="1">
                <a:latin typeface="+mn-ea"/>
                <a:cs typeface="+mn-ea"/>
              </a:rPr>
              <a:t>               ② 调节</a:t>
            </a:r>
            <a:r>
              <a:rPr lang="en-US" altLang="zh-CN" sz="2400" b="1">
                <a:latin typeface="+mn-ea"/>
                <a:cs typeface="+mn-ea"/>
              </a:rPr>
              <a:t>×××</a:t>
            </a:r>
            <a:r>
              <a:rPr lang="zh-CN" altLang="en-US" sz="2400" b="1">
                <a:latin typeface="+mn-ea"/>
                <a:cs typeface="+mn-ea"/>
              </a:rPr>
              <a:t> 两端液面相平。</a:t>
            </a:r>
            <a:endParaRPr lang="zh-CN" altLang="en-US" sz="2400" b="1">
              <a:latin typeface="+mn-ea"/>
              <a:cs typeface="+mn-ea"/>
            </a:endParaRPr>
          </a:p>
          <a:p>
            <a:pPr defTabSz="913130">
              <a:lnSpc>
                <a:spcPct val="150000"/>
              </a:lnSpc>
            </a:pPr>
            <a:r>
              <a:rPr lang="en-US" altLang="zh-CN" sz="2400" b="1">
                <a:latin typeface="+mn-ea"/>
                <a:cs typeface="+mn-ea"/>
              </a:rPr>
              <a:t>               ③ </a:t>
            </a:r>
            <a:r>
              <a:rPr lang="zh-CN" altLang="en-US" sz="2400" b="1">
                <a:latin typeface="+mn-ea"/>
                <a:cs typeface="+mn-ea"/>
              </a:rPr>
              <a:t>视线与</a:t>
            </a:r>
            <a:r>
              <a:rPr lang="en-US" altLang="zh-CN" sz="2400" b="1">
                <a:latin typeface="+mn-ea"/>
                <a:cs typeface="+mn-ea"/>
              </a:rPr>
              <a:t>×××</a:t>
            </a:r>
            <a:r>
              <a:rPr lang="zh-CN" altLang="en-US" sz="2400" b="1">
                <a:latin typeface="+mn-ea"/>
                <a:cs typeface="+mn-ea"/>
              </a:rPr>
              <a:t> 在同一水平线上 。</a:t>
            </a:r>
            <a:endParaRPr lang="zh-CN" altLang="en-US" sz="2400" b="1">
              <a:latin typeface="+mn-ea"/>
              <a:cs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0870" y="833120"/>
            <a:ext cx="10970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accent1"/>
                </a:solidFill>
                <a:sym typeface="+mn-ea"/>
              </a:rPr>
              <a:t>量气装置答题模板</a:t>
            </a:r>
            <a:endParaRPr lang="zh-CN" altLang="en-US" sz="2400" b="1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5" grpId="0"/>
      <p:bldP spid="101385" grpId="1"/>
      <p:bldP spid="27" grpId="0"/>
      <p:bldP spid="27" grpId="1"/>
      <p:bldP spid="7" grpId="0"/>
      <p:bldP spid="7" grpId="1"/>
      <p:bldP spid="2" grpId="0"/>
      <p:bldP spid="2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/击/此/处/添/加/副/标/题/内/容"/>
  <p:tag name="KSO_WM_UNIT_NOCLEAR" val="0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820b359ba1854bd3a15824d026f41afc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35"/>
  <p:tag name="KSO_WM_UNIT_TEXT_FILL_FORE_SCHEMECOLOR_INDEX" val="13"/>
  <p:tag name="KSO_WM_UNIT_TEXT_FILL_TYPE" val="1"/>
  <p:tag name="KSO_WM_TEMPLATE_ASSEMBLE_XID" val="5fab3f17b46e6ebd99076d0a"/>
  <p:tag name="KSO_WM_TEMPLATE_ASSEMBLE_GROUPID" val="5faa41e40f63d42c4847739d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追逐梦想 勇往直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60;80;4"/>
  <p:tag name="KSO_WM_UNIT_BLOCK" val="0"/>
  <p:tag name="KSO_WM_UNIT_DEC_AREA_ID" val="448321a4422a4ff9a56594f4cc870c89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d0a"/>
  <p:tag name="KSO_WM_TEMPLATE_ASSEMBLE_GROUPID" val="5faa41e40f63d42c4847739d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2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9f"/>
  <p:tag name="KSO_WM_UNIT_DEC_AREA_ID" val="8f35c3469d004840b6ce6cbe661daf73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d70faa1b13584720b82f22a7599fe4fd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0611e43eb80b41e184a8443503efa4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b1d4579fb1485c8a044e9b21c1211c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0a7c88671fbe423597183ea936273e7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96b54f6f50f4e0189ba8aed226434cd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37cb1827c6254ff3a8ce0a003e3a0086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35"/>
  <p:tag name="KSO_WM_UNIT_TEXT_FILL_FORE_SCHEMECOLOR_INDEX" val="13"/>
  <p:tag name="KSO_WM_UNIT_TEXT_FILL_TYPE" val="1"/>
  <p:tag name="KSO_WM_TEMPLATE_ASSEMBLE_XID" val="5fab3f17b46e6ebd99076cd4"/>
  <p:tag name="KSO_WM_TEMPLATE_ASSEMBLE_GROUPID" val="5faa41e40f63d42c4847739d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cd4"/>
  <p:tag name="KSO_WM_TEMPLATE_ASSEMBLE_GROUPID" val="5faa41e40f63d42c4847739d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2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9f"/>
  <p:tag name="KSO_WM_UNIT_DEC_AREA_ID" val="d0f831481c364412bd9df5e87e23d1f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86a0e3ac51cf46ed957b949866745a5d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d4df5d64ece24983a5431869add205c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14c8357b1ff4479b3fa18ed865430fb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THANKS"/>
  <p:tag name="KSO_WM_UNIT_DEFAULT_FONT" val="24;80;4"/>
  <p:tag name="KSO_WM_UNIT_BLOCK" val="0"/>
  <p:tag name="KSO_WM_UNIT_DEC_AREA_ID" val="82b7c928a14848fb99d4b9a7b154c5c2"/>
  <p:tag name="KSO_WM_CHIP_GROUPID" val="5ebdf5a90ac41c4a0a525507"/>
  <p:tag name="KSO_WM_CHIP_XID" val="5ebdf5a90ac41c4a0a525508"/>
  <p:tag name="KSO_WM_CHIP_FILLAREA_FILL_RULE" val="{&quot;fill_align&quot;:&quot;cm&quot;,&quot;fill_mode&quot;:&quot;adaptive&quot;,&quot;sacle_strategy&quot;:&quot;smart&quot;}"/>
  <p:tag name="KSO_WM_ASSEMBLE_CHIP_INDEX" val="ec5be99acbce4758b3eaf20c51969ed6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d12"/>
  <p:tag name="KSO_WM_TEMPLATE_ASSEMBLE_GROUPID" val="5faa41e40f63d42c4847739d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</p:tagLst>
</file>

<file path=ppt/tags/tag87.xml><?xml version="1.0" encoding="utf-8"?>
<p:tagLst xmlns:p="http://schemas.openxmlformats.org/presentationml/2006/main">
  <p:tag name="KSO_WM_SLIDE_BACKGROUND_TYPE" val="general"/>
</p:tagLst>
</file>

<file path=ppt/tags/tag88.xml><?xml version="1.0" encoding="utf-8"?>
<p:tagLst xmlns:p="http://schemas.openxmlformats.org/presentationml/2006/main">
  <p:tag name="KSO_WM_SLIDE_BACKGROUND_TYPE" val="general"/>
</p:tagLst>
</file>

<file path=ppt/tags/tag89.xml><?xml version="1.0" encoding="utf-8"?>
<p:tagLst xmlns:p="http://schemas.openxmlformats.org/presentationml/2006/main">
  <p:tag name="KSO_WM_SLIDE_BACKGROUND_TYPE" val="general"/>
</p:tagLst>
</file>

<file path=ppt/tags/tag90.xml><?xml version="1.0" encoding="utf-8"?>
<p:tagLst xmlns:p="http://schemas.openxmlformats.org/presentationml/2006/main">
  <p:tag name="KSO_WM_SLIDE_BACKGROUND_TYPE" val="genera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497d139e3a2749d29f540bf9d723e4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40a33859c04feb8950504561c367f2"/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3b629913616641edb96b8fcda9b6431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6d44519715c4017840b114bc21a18a8"/>
  <p:tag name="KSO_WM_SLIDE_BACKGROUND_TYPE" val="frame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e6882bca53b54aa1b1a52c7d46e2333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6fc64c9bbdf401fa3cad0a483bbfda6"/>
  <p:tag name="KSO_WM_SLIDE_BACKGROUND_TYPE" val="frame"/>
</p:tagLst>
</file>

<file path=ppt/tags/tag94.xml><?xml version="1.0" encoding="utf-8"?>
<p:tagLst xmlns:p="http://schemas.openxmlformats.org/presentationml/2006/main">
  <p:tag name="KSO_WM_SLIDE_BACKGROUND_TYPE" val="frame"/>
</p:tagLst>
</file>

<file path=ppt/tags/tag95.xml><?xml version="1.0" encoding="utf-8"?>
<p:tagLst xmlns:p="http://schemas.openxmlformats.org/presentationml/2006/main">
  <p:tag name="KSO_WM_SLIDE_BACKGROUND_TYPE" val="frame"/>
</p:tagLst>
</file>

<file path=ppt/tags/tag96.xml><?xml version="1.0" encoding="utf-8"?>
<p:tagLst xmlns:p="http://schemas.openxmlformats.org/presentationml/2006/main">
  <p:tag name="KSO_WM_SLIDE_BACKGROUND_TYPE" val="frame"/>
</p:tagLst>
</file>

<file path=ppt/tags/tag97.xml><?xml version="1.0" encoding="utf-8"?>
<p:tagLst xmlns:p="http://schemas.openxmlformats.org/presentationml/2006/main"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b21c7aaadc904b5ea7d962ccd040bf6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65cace338784585a316f3122a69fd03"/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6c0ca9b402f04d3a9c23a2783edb36a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cfe4e0bb0643c59f24aa8f4dc9b834"/>
  <p:tag name="KSO_WM_SLIDE_BACKGROUND_TYPE" val="leftRight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2369b4771be847ec8cfd2042bed32af8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9e039bc1700447b8f5a7fe50ac2e5d3"/>
  <p:tag name="KSO_WM_SLIDE_BACKGROUND_TYPE" val="leftRight"/>
</p:tagLst>
</file>

<file path=ppt/tags/tag102.xml><?xml version="1.0" encoding="utf-8"?>
<p:tagLst xmlns:p="http://schemas.openxmlformats.org/presentationml/2006/main">
  <p:tag name="KSO_WM_SLIDE_BACKGROUND_TYPE" val="leftRight"/>
</p:tagLst>
</file>

<file path=ppt/tags/tag103.xml><?xml version="1.0" encoding="utf-8"?>
<p:tagLst xmlns:p="http://schemas.openxmlformats.org/presentationml/2006/main">
  <p:tag name="KSO_WM_SLIDE_BACKGROUND_TYPE" val="leftRight"/>
</p:tagLst>
</file>

<file path=ppt/tags/tag104.xml><?xml version="1.0" encoding="utf-8"?>
<p:tagLst xmlns:p="http://schemas.openxmlformats.org/presentationml/2006/main">
  <p:tag name="KSO_WM_SLIDE_BACKGROUND_TYPE" val="leftRight"/>
</p:tagLst>
</file>

<file path=ppt/tags/tag105.xml><?xml version="1.0" encoding="utf-8"?>
<p:tagLst xmlns:p="http://schemas.openxmlformats.org/presentationml/2006/main"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9a582c96a1884900ab25bcd4ad2fcf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eeca23323284b12b09dcc900ab580c6"/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7fb6e06dadf5409ba5e4ef72dd72d1e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1bc94b5ec46378e07ab8be366c542"/>
  <p:tag name="KSO_WM_SLIDE_BACKGROUND_TYPE" val="topBottom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fc842350a91d488bab8cbd2bef1b45e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961de6266554bdca998cf3056a08218"/>
  <p:tag name="KSO_WM_SLIDE_BACKGROUND_TYPE" val="topBottom"/>
</p:tagLst>
</file>

<file path=ppt/tags/tag111.xml><?xml version="1.0" encoding="utf-8"?>
<p:tagLst xmlns:p="http://schemas.openxmlformats.org/presentationml/2006/main">
  <p:tag name="KSO_WM_SLIDE_BACKGROUND_TYPE" val="topBottom"/>
</p:tagLst>
</file>

<file path=ppt/tags/tag112.xml><?xml version="1.0" encoding="utf-8"?>
<p:tagLst xmlns:p="http://schemas.openxmlformats.org/presentationml/2006/main">
  <p:tag name="KSO_WM_SLIDE_BACKGROUND_TYPE" val="topBottom"/>
</p:tagLst>
</file>

<file path=ppt/tags/tag113.xml><?xml version="1.0" encoding="utf-8"?>
<p:tagLst xmlns:p="http://schemas.openxmlformats.org/presentationml/2006/main">
  <p:tag name="KSO_WM_SLIDE_BACKGROUND_TYPE" val="topBottom"/>
</p:tagLst>
</file>

<file path=ppt/tags/tag114.xml><?xml version="1.0" encoding="utf-8"?>
<p:tagLst xmlns:p="http://schemas.openxmlformats.org/presentationml/2006/main"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ddad1f542fba4a0a9a8435fb33fa28f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403da270cde40ae8e249066dec5c49e"/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7f62c1a4f08a4b7788e5c87737e763a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826f06ccb944bf4ae60b214f7a01f12"/>
  <p:tag name="KSO_WM_SLIDE_BACKGROUND_TYPE" val="bottomTo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3df12600d79c49888ac14c797f4de3d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43d4dc785e84282824f3a63469f8ddf"/>
  <p:tag name="KSO_WM_SLIDE_BACKGROUND_TYPE" val="bottomTop"/>
</p:tagLst>
</file>

<file path=ppt/tags/tag120.xml><?xml version="1.0" encoding="utf-8"?>
<p:tagLst xmlns:p="http://schemas.openxmlformats.org/presentationml/2006/main">
  <p:tag name="KSO_WM_SLIDE_BACKGROUND_TYPE" val="bottomTop"/>
</p:tagLst>
</file>

<file path=ppt/tags/tag121.xml><?xml version="1.0" encoding="utf-8"?>
<p:tagLst xmlns:p="http://schemas.openxmlformats.org/presentationml/2006/main">
  <p:tag name="KSO_WM_SLIDE_BACKGROUND_TYPE" val="bottomTop"/>
</p:tagLst>
</file>

<file path=ppt/tags/tag122.xml><?xml version="1.0" encoding="utf-8"?>
<p:tagLst xmlns:p="http://schemas.openxmlformats.org/presentationml/2006/main">
  <p:tag name="KSO_WM_SLIDE_BACKGROUND_TYPE" val="bottomTop"/>
</p:tagLst>
</file>

<file path=ppt/tags/tag123.xml><?xml version="1.0" encoding="utf-8"?>
<p:tagLst xmlns:p="http://schemas.openxmlformats.org/presentationml/2006/main"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76384e2edc6148358540ce908fcd996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0abd7b09e544f3abb9c3ab02871f54"/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d14dc1f413d44f80b9fc624b70d0f3e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ff935274d044ea98850e50d0ded08f5"/>
  <p:tag name="KSO_WM_SLIDE_BACKGROUND_TYPE" val="navigation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3bde42022f25451fa4b3d727106477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bf1a33db0684fdc87c3dd58a5e75e65"/>
  <p:tag name="KSO_WM_SLIDE_BACKGROUND_TYPE" val="navigation"/>
</p:tagLst>
</file>

<file path=ppt/tags/tag129.xml><?xml version="1.0" encoding="utf-8"?>
<p:tagLst xmlns:p="http://schemas.openxmlformats.org/presentationml/2006/main">
  <p:tag name="KSO_WM_SLIDE_BACKGROUND_TYPE" val="navigation"/>
</p:tagLst>
</file>

<file path=ppt/tags/tag130.xml><?xml version="1.0" encoding="utf-8"?>
<p:tagLst xmlns:p="http://schemas.openxmlformats.org/presentationml/2006/main">
  <p:tag name="KSO_WM_SLIDE_BACKGROUND_TYPE" val="navigation"/>
</p:tagLst>
</file>

<file path=ppt/tags/tag131.xml><?xml version="1.0" encoding="utf-8"?>
<p:tagLst xmlns:p="http://schemas.openxmlformats.org/presentationml/2006/main">
  <p:tag name="KSO_WM_SLIDE_BACKGROUND_TYPE" val="navigation"/>
</p:tagLst>
</file>

<file path=ppt/tags/tag132.xml><?xml version="1.0" encoding="utf-8"?>
<p:tagLst xmlns:p="http://schemas.openxmlformats.org/presentationml/2006/main"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45f3b07fad5743668d394feecce4fdd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be6f88858854bf1be9a427fa9bdb155"/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fab68ff08214ef9b56641b736fd38f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07dfb7485444f78a2f4234af2ee19d0"/>
  <p:tag name="KSO_WM_SLIDE_BACKGROUND_TYPE" val="belt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4934d4df72e499f8f3694908fefb82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1ce7ff5a6d456582c269bd7694e602"/>
  <p:tag name="KSO_WM_SLIDE_BACKGROUND_TYPE" val="belt"/>
</p:tagLst>
</file>

<file path=ppt/tags/tag140.xml><?xml version="1.0" encoding="utf-8"?>
<p:tagLst xmlns:p="http://schemas.openxmlformats.org/presentationml/2006/main">
  <p:tag name="KSO_WM_SLIDE_BACKGROUND_TYPE" val="belt"/>
</p:tagLst>
</file>

<file path=ppt/tags/tag141.xml><?xml version="1.0" encoding="utf-8"?>
<p:tagLst xmlns:p="http://schemas.openxmlformats.org/presentationml/2006/main">
  <p:tag name="KSO_WM_SLIDE_BACKGROUND_TYPE" val="belt"/>
</p:tagLst>
</file>

<file path=ppt/tags/tag142.xml><?xml version="1.0" encoding="utf-8"?>
<p:tagLst xmlns:p="http://schemas.openxmlformats.org/presentationml/2006/main">
  <p:tag name="KSO_WM_SLIDE_BACKGROUND_TYPE" val="belt"/>
</p:tagLst>
</file>

<file path=ppt/tags/tag143.xml><?xml version="1.0" encoding="utf-8"?>
<p:tagLst xmlns:p="http://schemas.openxmlformats.org/presentationml/2006/main"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TEMPLATE_CATEGORY" val="custom"/>
  <p:tag name="KSO_WM_TEMPLATE_INDEX" val="20215020"/>
</p:tagLst>
</file>

<file path=ppt/tags/tag146.xml><?xml version="1.0" encoding="utf-8"?>
<p:tagLst xmlns:p="http://schemas.openxmlformats.org/presentationml/2006/main">
  <p:tag name="KSO_WM_TEMPLATE_CATEGORY" val="custom"/>
  <p:tag name="KSO_WM_TEMPLATE_INDEX" val="2021502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15020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PRESET_TEXT" val="单/击/此/处/添/加/副/标/题/内/容"/>
  <p:tag name="KSO_WM_UNIT_NOCLEAR" val="0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820b359ba1854bd3a15824d026f41afc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35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PRESET_TEXT" val="追逐梦想 勇往直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60;80;4"/>
  <p:tag name="KSO_WM_UNIT_BLOCK" val="0"/>
  <p:tag name="KSO_WM_UNIT_DEC_AREA_ID" val="448321a4422a4ff9a56594f4cc870c89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15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UNIT_SUBTYPE" val="b"/>
  <p:tag name="KSO_WM_UNIT_PRESET_TEXT" val="汇报人姓名&#10;汇报日期"/>
  <p:tag name="KSO_WM_UNIT_NOCLEAR" val="0"/>
  <p:tag name="KSO_WM_UNIT_VALUE" val="2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15020_1*f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14;20;2"/>
  <p:tag name="KSO_WM_UNIT_BLOCK" val="0"/>
  <p:tag name="KSO_WM_UNIT_DEC_AREA_ID" val="dc3e3f3f8d8b4382b7712983fb3cace6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35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KSO_WM_CHIP_INFOS" val="{&quot;layout_type&quot;:&quot;formiddle3&quot;,&quot;slide_type&quot;:[&quot;title&quot;],&quot;aspect_ratio&quot;:&quot;16:9&quot;}"/>
  <p:tag name="KSO_WM_CHIP_XID" val="5ebe041a0ac41c4a0a52557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ID" val="custom20215020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700*380"/>
  <p:tag name="KSO_WM_SLIDE_POSITION" val="130*79"/>
  <p:tag name="KSO_WM_TAG_VERSION" val="1.0"/>
  <p:tag name="KSO_WM_BEAUTIFY_FLAG" val="#wm#"/>
  <p:tag name="KSO_WM_TEMPLATE_CATEGORY" val="custom"/>
  <p:tag name="KSO_WM_TEMPLATE_INDEX" val="20215020"/>
  <p:tag name="KSO_WM_SLIDE_LAYOUT" val="a_b_f"/>
  <p:tag name="KSO_WM_SLIDE_LAYOUT_CNT" val="1_1_1"/>
  <p:tag name="KSO_WM_CHIP_GROUPID" val="5ebf6661ddc3daf3fef3f760"/>
  <p:tag name="KSO_WM_SLIDE_LAYOUT_INFO" val="{&quot;id&quot;:&quot;2020-11-11T09:32:55&quot;,&quot;maxSize&quot;:{&quot;size1&quot;:33.623340747974538},&quot;minSize&quot;:{&quot;size1&quot;:26.523340747974537},&quot;normalSize&quot;:{&quot;size1&quot;:33.623340747974538},&quot;subLayout&quot;:[{&quot;id&quot;:&quot;2020-11-11T09:32:55&quot;,&quot;margin&quot;:{&quot;bottom&quot;:0.16466294229030609,&quot;left&quot;:5.3140788078308105,&quot;right&quot;:5.3068466186523438,&quot;top&quot;:2.8221666812896729},&quot;type&quot;:0},{&quot;id&quot;:&quot;2020-11-11T09:32:55&quot;,&quot;maxSize&quot;:{&quot;size1&quot;:32.249701545248755},&quot;minSize&quot;:{&quot;size1&quot;:19.849701545248752},&quot;normalSize&quot;:{&quot;size1&quot;:19.849701545248752},&quot;subLayout&quot;:[{&quot;id&quot;:&quot;2020-11-11T09:32:55&quot;,&quot;margin&quot;:{&quot;bottom&quot;:0.11683502048254013,&quot;left&quot;:5.3140788078308105,&quot;right&quot;:5.3068466186523438,&quot;top&quot;:0.071698114275932312},&quot;type&quot;:0},{&quot;id&quot;:&quot;2020-11-11T09:32:55&quot;,&quot;margin&quot;:{&quot;bottom&quot;:2.8221719264984131,&quot;left&quot;:5.3140788078308105,&quot;right&quot;:5.3068466186523438,&quot;top&quot;:0.11952608078718185},&quot;type&quot;:0}]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b3f17b46e6ebd99076d0a"/>
  <p:tag name="KSO_WM_TEMPLATE_ASSEMBLE_GROUPID" val="5faa41e40f63d42c4847739d"/>
  <p:tag name="KSO_WM_TEMPLATE_THUMBS_INDEX" val="1、7、13、14、15、47"/>
  <p:tag name="KSO_WM_SPECIAL_SOURCE" val="bdnull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20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1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154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1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55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1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1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157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58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3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160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3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61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3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3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163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165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169.xml><?xml version="1.0" encoding="utf-8"?>
<p:tagLst xmlns:p="http://schemas.openxmlformats.org/presentationml/2006/main">
  <p:tag name="KSO_WM_SLIDE_ID" val="custom20215020_20"/>
  <p:tag name="KSO_WM_TEMPLATE_SUBCATEGORY" val="0"/>
  <p:tag name="KSO_WM_TEMPLATE_MASTER_TYPE" val="1"/>
  <p:tag name="KSO_WM_TEMPLATE_COLOR_TYPE" val="1"/>
  <p:tag name="KSO_WM_SLIDE_TYPE" val="text"/>
  <p:tag name="KSO_WM_SLIDE_SUBTYPE" val="diag"/>
  <p:tag name="KSO_WM_SLIDE_ITEM_CNT" val="5"/>
  <p:tag name="KSO_WM_SLIDE_INDEX" val="20"/>
  <p:tag name="KSO_WM_SLIDE_SIZE" val="863.8*365.45"/>
  <p:tag name="KSO_WM_SLIDE_POSITION" val="47.95*117.35"/>
  <p:tag name="KSO_WM_TAG_VERSION" val="1.0"/>
  <p:tag name="KSO_WM_BEAUTIFY_FLAG" val="#wm#"/>
  <p:tag name="KSO_WM_TEMPLATE_CATEGORY" val="custom"/>
  <p:tag name="KSO_WM_TEMPLATE_INDEX" val="20215020"/>
  <p:tag name="KSO_WM_SLIDE_LAYOUT" val="l"/>
  <p:tag name="KSO_WM_SLIDE_LAYOUT_CNT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13.3},&quot;minSize&quot;:{&quot;size1&quot;:13.3},&quot;maxSize&quot;:{&quot;size1&quot;:13.3},&quot;edge&quot;:{&quot;left&quot;:true,&quot;top&quot;:true,&quot;right&quot;:true,&quot;bottom&quot;:true},&quot;backgroundInfo&quot;:[{&quot;type&quot;:&quot;navigation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edge&quot;:{&quot;left&quot;:true,&quot;top&quot;:false,&quot;right&quot;:true,&quot;bottom&quot;:true}}]}"/>
  <p:tag name="KSO_WM_SLIDE_CAN_ADD_NAVIGATION" val="1"/>
  <p:tag name="KSO_WM_SLIDE_BACKGROUND" val="[&quot;navigation&quot;]"/>
  <p:tag name="KSO_WM_SLIDE_RATIO" val="1.777778"/>
  <p:tag name="KSO_WM_DIAGRAM_GROUP_CODE" val="l1-3"/>
  <p:tag name="KSO_WM_SLIDE_DIAGTYPE" val="l"/>
  <p:tag name="KSO_WM_SPECIAL_SOURCE" val="bdnul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7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72.xml><?xml version="1.0" encoding="utf-8"?>
<p:tagLst xmlns:p="http://schemas.openxmlformats.org/presentationml/2006/main">
  <p:tag name="KSO_WM_SPECIAL_SOURCE" val="bdnull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7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75.xml><?xml version="1.0" encoding="utf-8"?>
<p:tagLst xmlns:p="http://schemas.openxmlformats.org/presentationml/2006/main">
  <p:tag name="KSO_WM_SPECIAL_SOURCE" val="bdnull"/>
</p:tagLst>
</file>

<file path=ppt/tags/tag176.xml><?xml version="1.0" encoding="utf-8"?>
<p:tagLst xmlns:p="http://schemas.openxmlformats.org/presentationml/2006/main">
  <p:tag name="KSO_WM_UNIT_PLACING_PICTURE_USER_VIEWPORT" val="{&quot;height&quot;:7300,&quot;width&quot;:5823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7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79.xml><?xml version="1.0" encoding="utf-8"?>
<p:tagLst xmlns:p="http://schemas.openxmlformats.org/presentationml/2006/main">
  <p:tag name="KSO_WM_SPECIAL_SOURCE" val="bdnull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8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82.xml><?xml version="1.0" encoding="utf-8"?>
<p:tagLst xmlns:p="http://schemas.openxmlformats.org/presentationml/2006/main">
  <p:tag name="KSO_WM_SPECIAL_SOURCE" val="bdnull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8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85.xml><?xml version="1.0" encoding="utf-8"?>
<p:tagLst xmlns:p="http://schemas.openxmlformats.org/presentationml/2006/main">
  <p:tag name="KSO_WM_SPECIAL_SOURCE" val="bdnull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8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88.xml><?xml version="1.0" encoding="utf-8"?>
<p:tagLst xmlns:p="http://schemas.openxmlformats.org/presentationml/2006/main">
  <p:tag name="KSO_WM_SPECIAL_SOURCE" val="bdnull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90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91.xml><?xml version="1.0" encoding="utf-8"?>
<p:tagLst xmlns:p="http://schemas.openxmlformats.org/presentationml/2006/main">
  <p:tag name="KSO_WM_SPECIAL_SOURCE" val="bdnull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93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94.xml><?xml version="1.0" encoding="utf-8"?>
<p:tagLst xmlns:p="http://schemas.openxmlformats.org/presentationml/2006/main">
  <p:tag name="KSO_WM_SPECIAL_SOURCE" val="bdnull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96.xml><?xml version="1.0" encoding="utf-8"?>
<p:tagLst xmlns:p="http://schemas.openxmlformats.org/presentationml/2006/main">
  <p:tag name="KSO_WM_SPECIAL_SOURCE" val="bdnull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19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99.xml><?xml version="1.0" encoding="utf-8"?>
<p:tagLst xmlns:p="http://schemas.openxmlformats.org/presentationml/2006/main">
  <p:tag name="KSO_WM_SPECIAL_SOURCE" val="bdnull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0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202.xml><?xml version="1.0" encoding="utf-8"?>
<p:tagLst xmlns:p="http://schemas.openxmlformats.org/presentationml/2006/main">
  <p:tag name="KSO_WM_SPECIAL_SOURCE" val="bdnull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04.xml><?xml version="1.0" encoding="utf-8"?>
<p:tagLst xmlns:p="http://schemas.openxmlformats.org/presentationml/2006/main">
  <p:tag name="KSO_WM_SPECIAL_SOURCE" val="bdnull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06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207.xml><?xml version="1.0" encoding="utf-8"?>
<p:tagLst xmlns:p="http://schemas.openxmlformats.org/presentationml/2006/main">
  <p:tag name="KSO_WM_SPECIAL_SOURCE" val="bdnull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20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1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10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1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11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1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1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13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14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3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16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3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17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3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3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19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21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25.xml><?xml version="1.0" encoding="utf-8"?>
<p:tagLst xmlns:p="http://schemas.openxmlformats.org/presentationml/2006/main">
  <p:tag name="KSO_WM_SLIDE_ID" val="custom20215020_20"/>
  <p:tag name="KSO_WM_TEMPLATE_SUBCATEGORY" val="0"/>
  <p:tag name="KSO_WM_TEMPLATE_MASTER_TYPE" val="1"/>
  <p:tag name="KSO_WM_TEMPLATE_COLOR_TYPE" val="1"/>
  <p:tag name="KSO_WM_SLIDE_TYPE" val="text"/>
  <p:tag name="KSO_WM_SLIDE_SUBTYPE" val="diag"/>
  <p:tag name="KSO_WM_SLIDE_ITEM_CNT" val="5"/>
  <p:tag name="KSO_WM_SLIDE_INDEX" val="20"/>
  <p:tag name="KSO_WM_SLIDE_SIZE" val="863.8*365.45"/>
  <p:tag name="KSO_WM_SLIDE_POSITION" val="47.95*117.35"/>
  <p:tag name="KSO_WM_TAG_VERSION" val="1.0"/>
  <p:tag name="KSO_WM_BEAUTIFY_FLAG" val="#wm#"/>
  <p:tag name="KSO_WM_TEMPLATE_CATEGORY" val="custom"/>
  <p:tag name="KSO_WM_TEMPLATE_INDEX" val="20215020"/>
  <p:tag name="KSO_WM_SLIDE_LAYOUT" val="l"/>
  <p:tag name="KSO_WM_SLIDE_LAYOUT_CNT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13.3},&quot;minSize&quot;:{&quot;size1&quot;:13.3},&quot;maxSize&quot;:{&quot;size1&quot;:13.3},&quot;edge&quot;:{&quot;left&quot;:true,&quot;top&quot;:true,&quot;right&quot;:true,&quot;bottom&quot;:true},&quot;backgroundInfo&quot;:[{&quot;type&quot;:&quot;navigation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edge&quot;:{&quot;left&quot;:true,&quot;top&quot;:false,&quot;right&quot;:true,&quot;bottom&quot;:true}}]}"/>
  <p:tag name="KSO_WM_SLIDE_CAN_ADD_NAVIGATION" val="1"/>
  <p:tag name="KSO_WM_SLIDE_BACKGROUND" val="[&quot;navigation&quot;]"/>
  <p:tag name="KSO_WM_SLIDE_RATIO" val="1.777778"/>
  <p:tag name="KSO_WM_DIAGRAM_GROUP_CODE" val="l1-3"/>
  <p:tag name="KSO_WM_SLIDE_DIAGTYPE" val="l"/>
  <p:tag name="KSO_WM_SPECIAL_SOURCE" val="bdnull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2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28.xml><?xml version="1.0" encoding="utf-8"?>
<p:tagLst xmlns:p="http://schemas.openxmlformats.org/presentationml/2006/main">
  <p:tag name="KSO_WM_UNIT_PLACING_PICTURE_USER_VIEWPORT" val="{&quot;height&quot;:2717,&quot;width&quot;:6673}"/>
</p:tagLst>
</file>

<file path=ppt/tags/tag229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3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32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3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35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3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38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39.xml><?xml version="1.0" encoding="utf-8"?>
<p:tagLst xmlns:p="http://schemas.openxmlformats.org/presentationml/2006/main">
  <p:tag name="AS_UNIQUEID" val="21"/>
</p:tagLst>
</file>

<file path=ppt/tags/tag240.xml><?xml version="1.0" encoding="utf-8"?>
<p:tagLst xmlns:p="http://schemas.openxmlformats.org/presentationml/2006/main">
  <p:tag name="AS_UNIQUEID" val="22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4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43.xml><?xml version="1.0" encoding="utf-8"?>
<p:tagLst xmlns:p="http://schemas.openxmlformats.org/presentationml/2006/main">
  <p:tag name="KSO_WM_SPECIAL_SOURCE" val="bdnull"/>
</p:tagLst>
</file>

<file path=ppt/tags/tag244.xml><?xml version="1.0" encoding="utf-8"?>
<p:tagLst xmlns:p="http://schemas.openxmlformats.org/presentationml/2006/main">
  <p:tag name="AS_UNIQUEID" val="23"/>
</p:tagLst>
</file>

<file path=ppt/tags/tag245.xml><?xml version="1.0" encoding="utf-8"?>
<p:tagLst xmlns:p="http://schemas.openxmlformats.org/presentationml/2006/main">
  <p:tag name="AS_UNIQUEID" val="24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4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48.xml><?xml version="1.0" encoding="utf-8"?>
<p:tagLst xmlns:p="http://schemas.openxmlformats.org/presentationml/2006/main">
  <p:tag name="KSO_WM_SPECIAL_SOURCE" val="bdnull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50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51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53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54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56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9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FULL_TEXT_BEAUTIFY_COPY_ID" val="14"/>
</p:tagLst>
</file>

<file path=ppt/tags/tag25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59.xml><?xml version="1.0" encoding="utf-8"?>
<p:tagLst xmlns:p="http://schemas.openxmlformats.org/presentationml/2006/main">
  <p:tag name="KSO_WM_SLIDE_ID" val="custom20215020_9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864.102*298.548"/>
  <p:tag name="KSO_WM_SLIDE_POSITION" val="47.9488*170.627"/>
  <p:tag name="KSO_WM_TAG_VERSION" val="1.0"/>
  <p:tag name="KSO_WM_BEAUTIFY_FLAG" val="#wm#"/>
  <p:tag name="KSO_WM_TEMPLATE_CATEGORY" val="custom"/>
  <p:tag name="KSO_WM_TEMPLATE_INDEX" val="20215020"/>
  <p:tag name="KSO_WM_SLIDE_LAYOUT" val="a_i_z_h"/>
  <p:tag name="KSO_WM_SLIDE_LAYOUT_CNT" val="1_1_1_2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3},&quot;minSize&quot;:{&quot;size1&quot;:13.3},&quot;maxSize&quot;:{&quot;size1&quot;:13.3},&quot;edge&quot;:{&quot;left&quot;:true,&quot;top&quot;:tru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marginOverLayout&quot;:{&quot;left&quot;:-0.035,&quot;top&quot;:-0.035,&quot;right&quot;:-0.035,&quot;bottom&quot;:-0.035},&quot;edge&quot;:{&quot;left&quot;:true,&quot;top&quot;:true,&quot;right&quot;:true,&quot;bottom&quot;:false},&quot;backgroundInfo&quot;:[{&quot;type&quot;:&quot;navigation&quot;,&quot;left&quot;:0.0,&quot;top&quot;:0.0,&quot;right&quot;:0.0,&quot;bottom&quot;:0.0,&quot;leftAbs&quot;:false,&quot;topAbs&quot;:false,&quot;rightAbs&quot;:false,&quot;bottomAbs&quot;:false}]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marginOverLayout&quot;:{&quot;left&quot;:-0.035,&quot;top&quot;:-0.035,&quot;right&quot;:-0.035,&quot;bottom&quot;:-0.035},&quot;edge&quot;:{&quot;left&quot;:true,&quot;top&quot;:false,&quot;right&quot;:true,&quot;bottom&quot;:true}}]}"/>
  <p:tag name="KSO_WM_SLIDE_BACKGROUND" val="[&quot;navigation&quot;]"/>
  <p:tag name="KSO_WM_SLIDE_RATIO" val="1.777778"/>
  <p:tag name="KSO_WM_SLIDE_CAN_ADD_NAVIGATION" val="1"/>
  <p:tag name="KSO_WM_SPECIAL_SOURCE" val="bdnull"/>
  <p:tag name="KSO_WM_FULL_TEXT_BEAUTIFY_COPY_ID" val="150995388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20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1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62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1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63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1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1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65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66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3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68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3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69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3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3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271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73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277.xml><?xml version="1.0" encoding="utf-8"?>
<p:tagLst xmlns:p="http://schemas.openxmlformats.org/presentationml/2006/main">
  <p:tag name="KSO_WM_SLIDE_ID" val="custom20215020_20"/>
  <p:tag name="KSO_WM_TEMPLATE_SUBCATEGORY" val="0"/>
  <p:tag name="KSO_WM_TEMPLATE_MASTER_TYPE" val="1"/>
  <p:tag name="KSO_WM_TEMPLATE_COLOR_TYPE" val="1"/>
  <p:tag name="KSO_WM_SLIDE_TYPE" val="text"/>
  <p:tag name="KSO_WM_SLIDE_SUBTYPE" val="diag"/>
  <p:tag name="KSO_WM_SLIDE_ITEM_CNT" val="5"/>
  <p:tag name="KSO_WM_SLIDE_INDEX" val="20"/>
  <p:tag name="KSO_WM_SLIDE_SIZE" val="863.8*365.45"/>
  <p:tag name="KSO_WM_SLIDE_POSITION" val="47.95*117.35"/>
  <p:tag name="KSO_WM_TAG_VERSION" val="1.0"/>
  <p:tag name="KSO_WM_BEAUTIFY_FLAG" val="#wm#"/>
  <p:tag name="KSO_WM_TEMPLATE_CATEGORY" val="custom"/>
  <p:tag name="KSO_WM_TEMPLATE_INDEX" val="20215020"/>
  <p:tag name="KSO_WM_SLIDE_LAYOUT" val="l"/>
  <p:tag name="KSO_WM_SLIDE_LAYOUT_CNT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13.3},&quot;minSize&quot;:{&quot;size1&quot;:13.3},&quot;maxSize&quot;:{&quot;size1&quot;:13.3},&quot;edge&quot;:{&quot;left&quot;:true,&quot;top&quot;:true,&quot;right&quot;:true,&quot;bottom&quot;:true},&quot;backgroundInfo&quot;:[{&quot;type&quot;:&quot;navigation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edge&quot;:{&quot;left&quot;:true,&quot;top&quot;:false,&quot;right&quot;:true,&quot;bottom&quot;:true}}]}"/>
  <p:tag name="KSO_WM_SLIDE_CAN_ADD_NAVIGATION" val="1"/>
  <p:tag name="KSO_WM_SLIDE_BACKGROUND" val="[&quot;navigation&quot;]"/>
  <p:tag name="KSO_WM_SLIDE_RATIO" val="1.777778"/>
  <p:tag name="KSO_WM_DIAGRAM_GROUP_CODE" val="l1-3"/>
  <p:tag name="KSO_WM_SLIDE_DIAGTYPE" val="l"/>
  <p:tag name="KSO_WM_SPECIAL_SOURCE" val="bdnull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79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80.xml><?xml version="1.0" encoding="utf-8"?>
<p:tagLst xmlns:p="http://schemas.openxmlformats.org/presentationml/2006/main">
  <p:tag name="KSO_WM_SPECIAL_SOURCE" val="bdnull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8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83.xml><?xml version="1.0" encoding="utf-8"?>
<p:tagLst xmlns:p="http://schemas.openxmlformats.org/presentationml/2006/main">
  <p:tag name="KSO_WM_SPECIAL_SOURCE" val="bdnull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85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86.xml><?xml version="1.0" encoding="utf-8"?>
<p:tagLst xmlns:p="http://schemas.openxmlformats.org/presentationml/2006/main">
  <p:tag name="KSO_WM_SPECIAL_SOURCE" val="bdnull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8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89.xml><?xml version="1.0" encoding="utf-8"?>
<p:tagLst xmlns:p="http://schemas.openxmlformats.org/presentationml/2006/main">
  <p:tag name="KSO_WM_SPECIAL_SOURCE" val="bdnull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9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92.xml><?xml version="1.0" encoding="utf-8"?>
<p:tagLst xmlns:p="http://schemas.openxmlformats.org/presentationml/2006/main">
  <p:tag name="KSO_WM_SPECIAL_SOURCE" val="bdnull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9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95.xml><?xml version="1.0" encoding="utf-8"?>
<p:tagLst xmlns:p="http://schemas.openxmlformats.org/presentationml/2006/main">
  <p:tag name="KSO_WM_SPECIAL_SOURCE" val="bdnull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29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298.xml><?xml version="1.0" encoding="utf-8"?>
<p:tagLst xmlns:p="http://schemas.openxmlformats.org/presentationml/2006/main">
  <p:tag name="KSO_WM_SPECIAL_SOURCE" val="bdnull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00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01.xml><?xml version="1.0" encoding="utf-8"?>
<p:tagLst xmlns:p="http://schemas.openxmlformats.org/presentationml/2006/main">
  <p:tag name="KSO_WM_SPECIAL_SOURCE" val="bdnull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03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04.xml><?xml version="1.0" encoding="utf-8"?>
<p:tagLst xmlns:p="http://schemas.openxmlformats.org/presentationml/2006/main">
  <p:tag name="KSO_WM_SPECIAL_SOURCE" val="bdnul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06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07.xml><?xml version="1.0" encoding="utf-8"?>
<p:tagLst xmlns:p="http://schemas.openxmlformats.org/presentationml/2006/main">
  <p:tag name="KSO_WM_SPECIAL_SOURCE" val="bdnull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09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10.xml><?xml version="1.0" encoding="utf-8"?>
<p:tagLst xmlns:p="http://schemas.openxmlformats.org/presentationml/2006/main">
  <p:tag name="KSO_WM_SPECIAL_SOURCE" val="bdnull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20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1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313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1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14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1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1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316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17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3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319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3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20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3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3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i*1_2_2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1"/>
  <p:tag name="KSO_WM_UNIT_USESOURCEFORMAT_APPLY" val="1"/>
</p:tagLst>
</file>

<file path=ppt/tags/tag322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a"/>
  <p:tag name="KSO_WM_UNIT_INDEX" val="1_2_1"/>
  <p:tag name="KSO_WM_UNIT_LAYERLEVEL" val="1_1_1"/>
  <p:tag name="KSO_WM_TAG_VERSION" val="1.0"/>
  <p:tag name="KSO_WM_BEAUTIFY_FLAG" val="#wm#"/>
  <p:tag name="KSO_WM_UNIT_PRESET_TEXT" val="添加标题"/>
  <p:tag name="KSO_WM_TEMPLATE_CATEGORY" val="custom"/>
  <p:tag name="KSO_WM_TEMPLATE_INDEX" val="20215020"/>
  <p:tag name="KSO_WM_UNIT_ID" val="custom20215020_20*l_h_a*1_2_1"/>
  <p:tag name="KSO_WM_UNIT_ISNUMDGMTITLE" val="0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24.xml><?xml version="1.0" encoding="utf-8"?>
<p:tagLst xmlns:p="http://schemas.openxmlformats.org/presentationml/2006/main"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x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15020"/>
  <p:tag name="KSO_WM_UNIT_ID" val="custom20215020_20*l_h_x*1_2_2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i"/>
  <p:tag name="KSO_WM_UNIT_INDEX" val="1_3"/>
  <p:tag name="KSO_WM_UNIT_LAYERLEVEL" val="1_1"/>
  <p:tag name="KSO_WM_TAG_VERSION" val="1.0"/>
  <p:tag name="KSO_WM_BEAUTIFY_FLAG" val="#wm#"/>
  <p:tag name="KSO_WM_TEMPLATE_CATEGORY" val="custom"/>
  <p:tag name="KSO_WM_TEMPLATE_INDEX" val="20215020"/>
  <p:tag name="KSO_WM_UNIT_ID" val="custom20215020_20*l_i*1_3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28.xml><?xml version="1.0" encoding="utf-8"?>
<p:tagLst xmlns:p="http://schemas.openxmlformats.org/presentationml/2006/main">
  <p:tag name="KSO_WM_SLIDE_ID" val="custom20215020_20"/>
  <p:tag name="KSO_WM_TEMPLATE_SUBCATEGORY" val="0"/>
  <p:tag name="KSO_WM_TEMPLATE_MASTER_TYPE" val="1"/>
  <p:tag name="KSO_WM_TEMPLATE_COLOR_TYPE" val="1"/>
  <p:tag name="KSO_WM_SLIDE_TYPE" val="text"/>
  <p:tag name="KSO_WM_SLIDE_SUBTYPE" val="diag"/>
  <p:tag name="KSO_WM_SLIDE_ITEM_CNT" val="5"/>
  <p:tag name="KSO_WM_SLIDE_INDEX" val="20"/>
  <p:tag name="KSO_WM_SLIDE_SIZE" val="863.8*365.45"/>
  <p:tag name="KSO_WM_SLIDE_POSITION" val="47.95*117.35"/>
  <p:tag name="KSO_WM_TAG_VERSION" val="1.0"/>
  <p:tag name="KSO_WM_BEAUTIFY_FLAG" val="#wm#"/>
  <p:tag name="KSO_WM_TEMPLATE_CATEGORY" val="custom"/>
  <p:tag name="KSO_WM_TEMPLATE_INDEX" val="20215020"/>
  <p:tag name="KSO_WM_SLIDE_LAYOUT" val="l"/>
  <p:tag name="KSO_WM_SLIDE_LAYOUT_CNT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13.3},&quot;minSize&quot;:{&quot;size1&quot;:13.3},&quot;maxSize&quot;:{&quot;size1&quot;:13.3},&quot;edge&quot;:{&quot;left&quot;:true,&quot;top&quot;:true,&quot;right&quot;:true,&quot;bottom&quot;:true},&quot;backgroundInfo&quot;:[{&quot;type&quot;:&quot;navigation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1.69,&quot;top&quot;:0.425,&quot;right&quot;:1.692,&quot;bottom&quot;:0.425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margin&quot;:{&quot;left&quot;:1.69,&quot;top&quot;:1.27,&quot;right&quot;:1.69,&quot;bottom&quot;:2.54},&quot;edge&quot;:{&quot;left&quot;:true,&quot;top&quot;:false,&quot;right&quot;:true,&quot;bottom&quot;:true}}]}"/>
  <p:tag name="KSO_WM_SLIDE_CAN_ADD_NAVIGATION" val="1"/>
  <p:tag name="KSO_WM_SLIDE_BACKGROUND" val="[&quot;navigation&quot;]"/>
  <p:tag name="KSO_WM_SLIDE_RATIO" val="1.777778"/>
  <p:tag name="KSO_WM_DIAGRAM_GROUP_CODE" val="l1-3"/>
  <p:tag name="KSO_WM_SLIDE_DIAGTYPE" val="l"/>
  <p:tag name="KSO_WM_SPECIAL_SOURCE" val="bdnull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5020_3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SUBTYPE" val="h"/>
  <p:tag name="KSO_WM_UNIT_BLOCK" val="0"/>
  <p:tag name="KSO_WM_DIAGRAM_GROUP_CODE" val="ζ1-1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UNIT_USESOURCEFORMAT_APPLY" val="1"/>
</p:tagLst>
</file>

<file path=ppt/tags/tag33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SPECIAL_SOURCE" val="bdnull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5020_38*i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SUBTYPE" val="h"/>
  <p:tag name="KSO_WM_UNIT_BLOCK" val="0"/>
  <p:tag name="KSO_WM_DIAGRAM_GROUP_CODE" val="ζ1-1"/>
  <p:tag name="KSO_WM_UNIT_BK_DARK_LIGHT" val="1"/>
  <p:tag name="KSO_WM_UNIT_FILL_FORE_SCHEMECOLOR_INDEX_BRIGHTNESS" val="0"/>
  <p:tag name="KSO_WM_UNIT_FILL_FORE_SCHEMECOLOR_INDEX" val="15"/>
  <p:tag name="KSO_WM_UNIT_FILL_TYPE" val="1"/>
  <p:tag name="KSO_WM_UNIT_VALUE" val="159"/>
  <p:tag name="KSO_WM_UNIT_USESOURCEFORMAT_APPLY" val="1"/>
</p:tagLst>
</file>

<file path=ppt/tags/tag335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16*a*1"/>
  <p:tag name="KSO_WM_TEMPLATE_CATEGORY" val="custom"/>
  <p:tag name="KSO_WM_TEMPLATE_INDEX" val="20215020"/>
  <p:tag name="KSO_WM_UNIT_LAYERLEVEL" val="1"/>
  <p:tag name="KSO_WM_TAG_VERSION" val="1.0"/>
  <p:tag name="KSO_WM_BEAUTIFY_FLAG" val="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SPECIAL_SOURCE" val="bdnul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39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40.xml><?xml version="1.0" encoding="utf-8"?>
<p:tagLst xmlns:p="http://schemas.openxmlformats.org/presentationml/2006/main">
  <p:tag name="KSO_WM_SPECIAL_SOURCE" val="bdnull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4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SPECIAL_SOURCE" val="bdnull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4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SPECIAL_SOURCE" val="bdnull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ustom20215020_8*i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UNIT_BK_DARK_LIGHT" val="1"/>
  <p:tag name="KSO_WM_UNIT_SM_LIMIT_TYPE" val="1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59"/>
</p:tagLst>
</file>

<file path=ppt/tags/tag353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15020_8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UNIT_TEXT_FILL_FORE_SCHEMECOLOR_INDEX_BRIGHTNESS" val="0"/>
  <p:tag name="KSO_WM_UNIT_TEXT_FILL_FORE_SCHEMECOLOR_INDEX" val="14"/>
  <p:tag name="KSO_WM_UNIT_TEXT_FILL_TYPE" val="1"/>
</p:tagLst>
</file>

<file path=ppt/tags/tag354.xml><?xml version="1.0" encoding="utf-8"?>
<p:tagLst xmlns:p="http://schemas.openxmlformats.org/presentationml/2006/main">
  <p:tag name="KSO_WM_SPECIAL_SOURCE" val="bdnull"/>
</p:tagLst>
</file>

<file path=ppt/tags/tag355.xml><?xml version="1.0" encoding="utf-8"?>
<p:tagLst xmlns:p="http://schemas.openxmlformats.org/presentationml/2006/main">
  <p:tag name="KSO_DOCER_TEMPLATE_OPEN_ONCE_MARK" val="1"/>
  <p:tag name="COMMONDATA" val="eyJoZGlkIjoiNzA3YjI2NmZhYjY5NmY0MzFmNjQ4NDliOWFjNTY3YjIifQ=="/>
  <p:tag name="KSO_WPP_MARK_KEY" val="4c7777e6-22c5-489c-b88e-e376b3e8c369"/>
  <p:tag name="commondata" val="eyJoZGlkIjoiZDYyYzlhZGU4M2RhYzNkOGEwYzIxODQ0M2EyMWM3Yz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CBE8F6"/>
      </a:dk2>
      <a:lt2>
        <a:srgbClr val="E4F4FB"/>
      </a:lt2>
      <a:accent1>
        <a:srgbClr val="1B88C0"/>
      </a:accent1>
      <a:accent2>
        <a:srgbClr val="0D8270"/>
      </a:accent2>
      <a:accent3>
        <a:srgbClr val="2D702A"/>
      </a:accent3>
      <a:accent4>
        <a:srgbClr val="67520E"/>
      </a:accent4>
      <a:accent5>
        <a:srgbClr val="AA3012"/>
      </a:accent5>
      <a:accent6>
        <a:srgbClr val="BE1A38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6148</Words>
  <Application>WPS 演示</Application>
  <PresentationFormat>宽屏</PresentationFormat>
  <Paragraphs>393</Paragraphs>
  <Slides>45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45</vt:i4>
      </vt:variant>
    </vt:vector>
  </HeadingPairs>
  <TitlesOfParts>
    <vt:vector size="77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Times New Roman</vt:lpstr>
      <vt:lpstr>楷体</vt:lpstr>
      <vt:lpstr>DFGothic-EB</vt:lpstr>
      <vt:lpstr>MS UI Gothic</vt:lpstr>
      <vt:lpstr>华文新魏</vt:lpstr>
      <vt:lpstr>Calibri</vt:lpstr>
      <vt:lpstr>Segoe UI</vt:lpstr>
      <vt:lpstr>楷体_GB2312</vt:lpstr>
      <vt:lpstr>新宋体</vt:lpstr>
      <vt:lpstr>Arial Unicode MS</vt:lpstr>
      <vt:lpstr>Courier New</vt:lpstr>
      <vt:lpstr>Office 主题​​</vt:lpstr>
      <vt:lpstr>2_Office 主题​​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Word.Document.12</vt:lpstr>
      <vt:lpstr>Word.Document.12</vt:lpstr>
      <vt:lpstr>Word.Document.12</vt:lpstr>
      <vt:lpstr>Flash.Movie</vt:lpstr>
      <vt:lpstr>Equation.3</vt:lpstr>
      <vt:lpstr>Flash.Movie</vt:lpstr>
      <vt:lpstr>2023：基于主题教学的高考化学专题复习系列讲座</vt:lpstr>
      <vt:lpstr>PowerPoint 演示文稿</vt:lpstr>
      <vt:lpstr>一.原理：</vt:lpstr>
      <vt:lpstr>三.基本步骤：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2022高考化学考前冲刺系列讲座</dc:title>
  <dc:creator>Administrator</dc:creator>
  <cp:lastModifiedBy>熊陆华</cp:lastModifiedBy>
  <cp:revision>343</cp:revision>
  <dcterms:created xsi:type="dcterms:W3CDTF">2019-06-19T02:08:00Z</dcterms:created>
  <dcterms:modified xsi:type="dcterms:W3CDTF">2023-11-16T06:40:01Z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78FF3EA7ED8B4B98A17C633EA9C5A741</vt:lpwstr>
  </property>
</Properties>
</file>