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872" r:id="rId1"/>
    <p:sldMasterId id="2147483909" r:id="rId2"/>
  </p:sldMasterIdLst>
  <p:notesMasterIdLst>
    <p:notesMasterId r:id="rId3"/>
  </p:notesMasterIdLst>
  <p:sldIdLst>
    <p:sldId id="369" r:id="rId4"/>
    <p:sldId id="373" r:id="rId5"/>
    <p:sldId id="376" r:id="rId6"/>
    <p:sldId id="379" r:id="rId7"/>
    <p:sldId id="385" r:id="rId9"/>
    <p:sldId id="388" r:id="rId10"/>
    <p:sldId id="391" r:id="rId11"/>
    <p:sldId id="394" r:id="rId12"/>
    <p:sldId id="400" r:id="rId14"/>
    <p:sldId id="403" r:id="rId15"/>
    <p:sldId id="406" r:id="rId16"/>
    <p:sldId id="409" r:id="rId17"/>
    <p:sldId id="415" r:id="rId19"/>
    <p:sldId id="418" r:id="rId20"/>
    <p:sldId id="421" r:id="rId21"/>
    <p:sldId id="424" r:id="rId22"/>
    <p:sldId id="430" r:id="rId24"/>
    <p:sldId id="433" r:id="rId25"/>
    <p:sldId id="436" r:id="rId26"/>
    <p:sldId id="442" r:id="rId28"/>
    <p:sldId id="445" r:id="rId29"/>
    <p:sldId id="448" r:id="rId30"/>
    <p:sldId id="451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8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tags" Target="../tags/tag156.xml"/><Relationship Id="rId14" Type="http://schemas.openxmlformats.org/officeDocument/2006/relationships/tags" Target="../tags/tag157.xml"/><Relationship Id="rId15" Type="http://schemas.openxmlformats.org/officeDocument/2006/relationships/tags" Target="../tags/tag158.xml"/><Relationship Id="rId16" Type="http://schemas.openxmlformats.org/officeDocument/2006/relationships/tags" Target="../tags/tag159.xml"/><Relationship Id="rId17" Type="http://schemas.openxmlformats.org/officeDocument/2006/relationships/tags" Target="../tags/tag160.xml"/><Relationship Id="rId18" Type="http://schemas.openxmlformats.org/officeDocument/2006/relationships/tags" Target="../tags/tag161.xml"/><Relationship Id="rId19" Type="http://schemas.openxmlformats.org/officeDocument/2006/relationships/tags" Target="../tags/tag162.xml"/><Relationship Id="rId20" Type="http://schemas.openxmlformats.org/officeDocument/2006/relationships/tags" Target="../tags/tag163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tags" Target="../tags/tag207.xml"/><Relationship Id="rId14" Type="http://schemas.openxmlformats.org/officeDocument/2006/relationships/tags" Target="../tags/tag208.xml"/><Relationship Id="rId15" Type="http://schemas.openxmlformats.org/officeDocument/2006/relationships/tags" Target="../tags/tag209.xml"/><Relationship Id="rId16" Type="http://schemas.openxmlformats.org/officeDocument/2006/relationships/tags" Target="../tags/tag210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>
            <a:normAutofit fontScale="93704"/>
          </a:bodyPr>
          <a:p>
            <a:r>
              <a:rPr altLang="en-US" dirty="0" lang="zh-CN"/>
              <a:t>2024教育与培训机构行业工作总结与展望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行业概述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工作总结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市场分析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行业挑战与机遇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未来展望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行业概述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行业定义与发展历程</a:t>
            </a:r>
            <a:endParaRPr altLang="en-US" lang="zh-CN"/>
          </a:p>
        </p:txBody>
      </p:sp>
      <p:sp>
        <p:nvSpPr>
          <p:cNvPr id="104890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1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1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发展历程：从古代的私塾到现代的学校和培训机构，教育培训行业经历了漫长的发展过程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行业定义：指提供教育培训服务的机构，包括学校、培训机构等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行业规模：教育培训行业的市场规模不断扩大，涵盖了多个领域和层次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发展趋势：随着社会的发展和技术的进步，教育培训行业将不断变革和创新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行业规模与增长趋势</a:t>
            </a:r>
            <a:endParaRPr altLang="en-US" lang="zh-CN"/>
          </a:p>
        </p:txBody>
      </p:sp>
      <p:sp>
        <p:nvSpPr>
          <p:cNvPr id="104895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5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6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竞争格局：行业内主要竞争者的情况和市场份额分布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7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行业前景：未来几年行业的发展前景和预测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7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行业规模：2024年教育与培训机构行业的市场规模和增长情况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7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增长趋势：行业增长的主要驱动力和未来发展趋势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行业主要参与者</a:t>
            </a:r>
            <a:endParaRPr altLang="en-US" lang="zh-CN"/>
          </a:p>
        </p:txBody>
      </p:sp>
      <p:sp>
        <p:nvSpPr>
          <p:cNvPr id="104901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1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2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培训机构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在线教育平台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公立学校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私立学校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工作总结</a:t>
            </a:r>
            <a:endParaRPr altLang="en-US" lang="zh-CN"/>
          </a:p>
        </p:txBody>
      </p:sp>
      <p:sp>
        <p:nvSpPr>
          <p:cNvPr id="104907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2024年教育与培训机构行业工作亮点</a:t>
            </a:r>
            <a:endParaRPr altLang="en-US" lang="zh-CN"/>
          </a:p>
        </p:txBody>
      </p:sp>
      <p:sp>
        <p:nvSpPr>
          <p:cNvPr id="104912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线上教育平台的普及与应用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多元化、个性化的教育产品与服务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4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跨界合作与创新，推动教育产业升级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人工智能技术在教育领域的广泛应用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行业在教育、培训方面的主要成就</a:t>
            </a:r>
            <a:endParaRPr altLang="en-US" lang="zh-CN"/>
          </a:p>
        </p:txBody>
      </p:sp>
      <p:sp>
        <p:nvSpPr>
          <p:cNvPr id="104919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9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0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培训人数增长：行业在培训人数方面取得了显著增长，为更多人提供了学习和提升的机会。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0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0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教学质量提升：通过不断改进教学方法和课程设置，行业在提高教学质量方面取得了显著进展。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1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1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多元化培训内容：行业提供了更加多元化的培训内容，涵盖了多个领域和技能，满足了不同人群的需求。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1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1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线上培训发展：随着互联网技术的不断发展，行业在在线培训方面取得了重要突破，为更多人提供了便捷的学习方式。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行业在技术、产品、服务等方面的创新</a:t>
            </a:r>
            <a:endParaRPr altLang="en-US" lang="zh-CN"/>
          </a:p>
        </p:txBody>
      </p:sp>
      <p:sp>
        <p:nvSpPr>
          <p:cNvPr id="104925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技术创新：人工智能、大数据等技术在教育与培训领域的应用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产品创新：个性化、定制化等产品特点，满足不同用户需求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服务创新：线上线下结合、多渠道服务等方式，提升用户体验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创新成果：行业在技术、产品、服务等方面取得的创新成果与突破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市场分析</a:t>
            </a:r>
            <a:endParaRPr altLang="en-US" lang="zh-CN"/>
          </a:p>
        </p:txBody>
      </p:sp>
      <p:sp>
        <p:nvSpPr>
          <p:cNvPr id="104929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市场需求分析</a:t>
            </a:r>
            <a:endParaRPr altLang="en-US" lang="zh-CN"/>
          </a:p>
        </p:txBody>
      </p:sp>
      <p:sp>
        <p:nvSpPr>
          <p:cNvPr id="104934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5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6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线上培训需求：随着互联网技术的发展，线上培训的需求也在不断增加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6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定制化服务需求：人们越来越注重个性化需求，教育培训机构需要提供定制化的服务以满足不同客户的需求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6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市场需求增长：随着社会发展和教育水平的提高，人们对教育培训的需求不断增加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7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多样化需求：不同年龄段、不同职业和不同领域的人对教育培训的需求多样化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市场竞争格局分析</a:t>
            </a:r>
            <a:endParaRPr altLang="en-US" lang="zh-CN"/>
          </a:p>
        </p:txBody>
      </p:sp>
      <p:sp>
        <p:nvSpPr>
          <p:cNvPr id="104940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竞争者市场策略分析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行业内主要竞争者及其市场份额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竞争者优劣势分析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行业竞争趋势预测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消费者行为分析</a:t>
            </a:r>
            <a:endParaRPr altLang="en-US" lang="zh-CN"/>
          </a:p>
        </p:txBody>
      </p:sp>
      <p:sp>
        <p:nvSpPr>
          <p:cNvPr id="104947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消费者群体特征：年龄、性别、地域等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7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消费者需求分析：培训内容、方式、时间等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8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消费者购买决策过程：信息获取、比较选择、购买决策等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9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消费者满意度和忠诚度：对培训效果的评价、再次选择该机构的意愿等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行业挑战与机遇</a:t>
            </a:r>
            <a:endParaRPr altLang="en-US" lang="zh-CN"/>
          </a:p>
        </p:txBody>
      </p:sp>
      <p:sp>
        <p:nvSpPr>
          <p:cNvPr id="104953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行业面临的挑战</a:t>
            </a:r>
            <a:endParaRPr altLang="en-US" lang="zh-CN"/>
          </a:p>
        </p:txBody>
      </p:sp>
      <p:sp>
        <p:nvSpPr>
          <p:cNvPr id="104958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市场竞争激烈：教育培训机构数量众多，竞争激烈，需要不断提高教学质量和服务水平。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政策监管加强：政府对教育培训机构的监管加强，需要遵守相关法规，确保合规经营。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客户需求多样化：客户需求多样化，需要不断创新课程和服务，满足不同客户的需求。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技术变革快速：技术变革快速，需要不断更新教学内容和方式，适应时代发展。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行业面临的机遇</a:t>
            </a:r>
            <a:endParaRPr altLang="en-US" lang="zh-CN"/>
          </a:p>
        </p:txBody>
      </p:sp>
      <p:sp>
        <p:nvSpPr>
          <p:cNvPr id="104964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市场需求增长：随着社会发展和人们教育需求的提高，教育培训市场需求不断增长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政策支持：政府加大对教育培训行业的扶持力度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技术创新：互联网、人工智能等新技术为教育培训行业带来新的发展机遇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国际化趋势：随着全球化的加速，教育培训行业国际化趋势日益明显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未来展望</a:t>
            </a:r>
            <a:endParaRPr altLang="en-US" lang="zh-CN"/>
          </a:p>
        </p:txBody>
      </p:sp>
      <p:sp>
        <p:nvSpPr>
          <p:cNvPr id="104969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行业发展趋势预测</a:t>
            </a:r>
            <a:endParaRPr altLang="en-US" lang="zh-CN"/>
          </a:p>
        </p:txBody>
      </p:sp>
      <p:sp>
        <p:nvSpPr>
          <p:cNvPr id="104974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个性化教育崛起：随着消费者对个性化教育的需求增加，教育与培训机构将更加注重个性化教学，满足不同学生的需求。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数字化转型加速：教育与培训机构将更加注重数字化转型，利用人工智能、大数据等技术提升教学质量和效率。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跨界合作与融合：教育与培训机构将与其他领域进行跨界合作与融合，拓展业务范围，提升品牌影响力。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国际化发展：随着全球化的加速，教育与培训机构将更加注重国际化发展，拓展海外市场，提升国际竞争力。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行业未来发展方向</a:t>
            </a:r>
            <a:endParaRPr altLang="en-US" lang="zh-CN"/>
          </a:p>
        </p:txBody>
      </p:sp>
      <p:sp>
        <p:nvSpPr>
          <p:cNvPr id="104979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9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数字化转型：利用大数据、人工智能等技术提升教育质量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9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0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个性化教育：根据学生需求和兴趣定制个性化课程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0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0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跨界合作：与更多行业合作，拓展教育资源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0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1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国际化发展：加强国际交流与合作，推动教育全球化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行业未来发展重点</a:t>
            </a:r>
            <a:endParaRPr altLang="en-US" lang="zh-CN"/>
          </a:p>
        </p:txBody>
      </p:sp>
      <p:sp>
        <p:nvSpPr>
          <p:cNvPr id="104985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个性化教育：满足不同学生的个性化需求，提高学习效果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数字化转型：利用大数据、人工智能等技术提升教育质量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跨界合作：与相关行业进行合作，拓展教育资源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国际化发展：加强与国际教育机构的合作，推动国际化教育发展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8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990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9902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43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82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2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4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280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2023-12-17T13:41:40Z</dcterms:created>
  <dcterms:modified xsi:type="dcterms:W3CDTF">2023-12-17T13:41:40Z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ec1fb9203498461fa80d8e78f8e81112_21</vt:lpwstr>
  </property>
</Properties>
</file>