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296" r:id="rId1"/>
    <p:sldMasterId id="2147484333" r:id="rId2"/>
  </p:sldMasterIdLst>
  <p:notesMasterIdLst>
    <p:notesMasterId r:id="rId3"/>
  </p:notesMasterIdLst>
  <p:sldIdLst>
    <p:sldId id="576" r:id="rId4"/>
    <p:sldId id="579" r:id="rId5"/>
    <p:sldId id="582" r:id="rId6"/>
    <p:sldId id="585" r:id="rId7"/>
    <p:sldId id="591" r:id="rId9"/>
    <p:sldId id="594" r:id="rId10"/>
    <p:sldId id="597" r:id="rId11"/>
    <p:sldId id="600" r:id="rId12"/>
    <p:sldId id="603" r:id="rId13"/>
    <p:sldId id="609" r:id="rId15"/>
    <p:sldId id="612" r:id="rId16"/>
    <p:sldId id="615" r:id="rId17"/>
    <p:sldId id="618" r:id="rId18"/>
    <p:sldId id="621" r:id="rId19"/>
    <p:sldId id="627" r:id="rId21"/>
    <p:sldId id="630" r:id="rId22"/>
    <p:sldId id="633" r:id="rId23"/>
    <p:sldId id="636" r:id="rId24"/>
    <p:sldId id="639" r:id="rId25"/>
    <p:sldId id="645" r:id="rId27"/>
    <p:sldId id="648" r:id="rId28"/>
    <p:sldId id="651" r:id="rId29"/>
    <p:sldId id="654" r:id="rId30"/>
    <p:sldId id="657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image" Target="../media/image2.png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tags" Target="../tags/tag16.xml"/><Relationship Id="rId19" Type="http://schemas.openxmlformats.org/officeDocument/2006/relationships/tags" Target="../tags/tag17.xml"/><Relationship Id="rId20" Type="http://schemas.openxmlformats.org/officeDocument/2006/relationships/tags" Target="../tags/tag18.xml"/><Relationship Id="rId21" Type="http://schemas.openxmlformats.org/officeDocument/2006/relationships/tags" Target="../tags/tag19.xml"/><Relationship Id="rId22" Type="http://schemas.openxmlformats.org/officeDocument/2006/relationships/tags" Target="../tags/tag20.xml"/><Relationship Id="rId23" Type="http://schemas.openxmlformats.org/officeDocument/2006/relationships/tags" Target="../tags/tag21.xml"/><Relationship Id="rId2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image" Target="../media/image1.png"/><Relationship Id="rId3" Type="http://schemas.openxmlformats.org/officeDocument/2006/relationships/tags" Target="../tags/tag28.xml"/><Relationship Id="rId4" Type="http://schemas.openxmlformats.org/officeDocument/2006/relationships/tags" Target="../tags/tag29.xml"/><Relationship Id="rId5" Type="http://schemas.openxmlformats.org/officeDocument/2006/relationships/image" Target="../media/image3.png"/><Relationship Id="rId6" Type="http://schemas.openxmlformats.org/officeDocument/2006/relationships/tags" Target="../tags/tag30.xml"/><Relationship Id="rId7" Type="http://schemas.openxmlformats.org/officeDocument/2006/relationships/image" Target="../media/image4.png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tags" Target="../tags/tag34.xml"/><Relationship Id="rId12" Type="http://schemas.openxmlformats.org/officeDocument/2006/relationships/tags" Target="../tags/tag35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1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image" Target="../media/image5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tags" Target="../tags/tag67.xml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1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image" Target="../media/image2.png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ags" Target="../tags/tag93.xml"/><Relationship Id="rId21" Type="http://schemas.openxmlformats.org/officeDocument/2006/relationships/tags" Target="../tags/tag94.xml"/><Relationship Id="rId22" Type="http://schemas.openxmlformats.org/officeDocument/2006/relationships/tags" Target="../tags/tag95.xml"/><Relationship Id="rId23" Type="http://schemas.openxmlformats.org/officeDocument/2006/relationships/tags" Target="../tags/tag96.xml"/><Relationship Id="rId2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21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672" name="矩形 22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35" name="组合 24"/>
          <p:cNvGrpSpPr/>
          <p:nvPr userDrawn="1">
            <p:custDataLst>
              <p:tags r:id="rId4"/>
            </p:custDataLst>
          </p:nvPr>
        </p:nvGrpSpPr>
        <p:grpSpPr>
          <a:xfrm>
            <a:off x="568960" y="2239645"/>
            <a:ext cx="2897505" cy="180340"/>
            <a:chOff x="960" y="3138"/>
            <a:chExt cx="4563" cy="28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grpSp>
          <p:nvGrpSpPr>
            <p:cNvPr id="37" name="组合 25"/>
            <p:cNvGrpSpPr/>
            <p:nvPr/>
          </p:nvGrpSpPr>
          <p:grpSpPr>
            <a:xfrm>
              <a:off x="960" y="3138"/>
              <a:ext cx="1910" cy="284"/>
              <a:chOff x="930" y="1845"/>
              <a:chExt cx="1709" cy="254"/>
            </a:xfrm>
            <a:grpFill/>
          </p:grpSpPr>
          <p:sp>
            <p:nvSpPr>
              <p:cNvPr id="1048674" name="平行四边形 27"/>
              <p:cNvSpPr/>
              <p:nvPr>
                <p:custDataLst>
                  <p:tags r:id="rId5"/>
                </p:custDataLst>
              </p:nvPr>
            </p:nvSpPr>
            <p:spPr>
              <a:xfrm>
                <a:off x="93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6" name="平行四边形 28"/>
              <p:cNvSpPr/>
              <p:nvPr>
                <p:custDataLst>
                  <p:tags r:id="rId6"/>
                </p:custDataLst>
              </p:nvPr>
            </p:nvSpPr>
            <p:spPr>
              <a:xfrm>
                <a:off x="121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8" name="平行四边形 29"/>
              <p:cNvSpPr/>
              <p:nvPr>
                <p:custDataLst>
                  <p:tags r:id="rId7"/>
                </p:custDataLst>
              </p:nvPr>
            </p:nvSpPr>
            <p:spPr>
              <a:xfrm>
                <a:off x="150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0" name="平行四边形 30"/>
              <p:cNvSpPr/>
              <p:nvPr>
                <p:custDataLst>
                  <p:tags r:id="rId8"/>
                </p:custDataLst>
              </p:nvPr>
            </p:nvSpPr>
            <p:spPr>
              <a:xfrm>
                <a:off x="178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2" name="平行四边形 31"/>
              <p:cNvSpPr/>
              <p:nvPr>
                <p:custDataLst>
                  <p:tags r:id="rId9"/>
                </p:custDataLst>
              </p:nvPr>
            </p:nvSpPr>
            <p:spPr>
              <a:xfrm>
                <a:off x="207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4" name="平行四边形 32"/>
              <p:cNvSpPr/>
              <p:nvPr>
                <p:custDataLst>
                  <p:tags r:id="rId10"/>
                </p:custDataLst>
              </p:nvPr>
            </p:nvSpPr>
            <p:spPr>
              <a:xfrm>
                <a:off x="235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</p:grpSp>
        <p:cxnSp>
          <p:nvCxnSpPr>
            <p:cNvPr id="3145729" name="直接连接符 26"/>
            <p:cNvCxnSpPr>
              <a:cxnSpLocks/>
            </p:cNvCxnSpPr>
            <p:nvPr>
              <p:custDataLst>
                <p:tags r:id="rId11"/>
              </p:custDataLst>
            </p:nvPr>
          </p:nvCxnSpPr>
          <p:spPr>
            <a:xfrm>
              <a:off x="2775" y="3411"/>
              <a:ext cx="2748" cy="0"/>
            </a:xfrm>
            <a:prstGeom prst="line"/>
            <a:grpFill/>
            <a:ln w="12700">
              <a:gradFill>
                <a:gsLst>
                  <a:gs pos="0">
                    <a:schemeClr val="accent2">
                      <a:alpha val="70000"/>
                    </a:schemeClr>
                  </a:gs>
                  <a:gs pos="85000">
                    <a:schemeClr val="accent2">
                      <a:alpha val="5000"/>
                    </a:schemeClr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97155" name="图片 33" descr="资源 1@4x-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686" name="椭圆 34"/>
          <p:cNvSpPr/>
          <p:nvPr userDrawn="1">
            <p:custDataLst>
              <p:tags r:id="rId14"/>
            </p:custDataLst>
          </p:nvPr>
        </p:nvSpPr>
        <p:spPr>
          <a:xfrm>
            <a:off x="559435" y="524573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88" name="等腰三角形 35"/>
          <p:cNvSpPr/>
          <p:nvPr userDrawn="1">
            <p:custDataLst>
              <p:tags r:id="rId15"/>
            </p:custDataLst>
          </p:nvPr>
        </p:nvSpPr>
        <p:spPr>
          <a:xfrm rot="5400000">
            <a:off x="701675" y="540575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1" name="直接连接符 36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 flipH="1" flipV="1">
            <a:off x="1142365" y="566039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533399" y="2488235"/>
            <a:ext cx="6537961" cy="117593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2" name="副标题 2"/>
          <p:cNvSpPr>
            <a:spLocks noGrp="1"/>
          </p:cNvSpPr>
          <p:nvPr>
            <p:ph type="subTitle" idx="1"/>
            <p:custDataLst>
              <p:tags r:id="rId18"/>
            </p:custDataLst>
          </p:nvPr>
        </p:nvSpPr>
        <p:spPr>
          <a:xfrm>
            <a:off x="533399" y="3735355"/>
            <a:ext cx="6537961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baseline="0" sz="2000" spc="13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0" name="文本占位符 9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533399" y="468000"/>
            <a:ext cx="653796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02" name="文本占位符 23"/>
          <p:cNvSpPr>
            <a:spLocks noGrp="1"/>
          </p:cNvSpPr>
          <p:nvPr>
            <p:ph type="body" sz="quarter" idx="17" hasCustomPrompt="1"/>
            <p:custDataLst>
              <p:tags r:id="rId23"/>
            </p:custDataLst>
          </p:nvPr>
        </p:nvSpPr>
        <p:spPr>
          <a:xfrm>
            <a:off x="1190412" y="5106881"/>
            <a:ext cx="5880948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3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714" name="矩形 14"/>
          <p:cNvSpPr/>
          <p:nvPr userDrawn="1">
            <p:custDataLst>
              <p:tags r:id="rId3"/>
            </p:custDataLst>
          </p:nvPr>
        </p:nvSpPr>
        <p:spPr>
          <a:xfrm>
            <a:off x="1028065" y="0"/>
            <a:ext cx="2239645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9" name="图片 15" descr="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356870" y="2493645"/>
            <a:ext cx="4040505" cy="4050030"/>
          </a:xfrm>
          <a:prstGeom prst="rect"/>
        </p:spPr>
      </p:pic>
      <p:pic>
        <p:nvPicPr>
          <p:cNvPr id="2097161" name="图片 16" descr="资源 1@4x-8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xmlns:r="http://schemas.openxmlformats.org/officeDocument/2006/relationships" r:embed="rId7"/>
          <a:srcRect l="10601"/>
          <a:stretch>
            <a:fillRect/>
          </a:stretch>
        </p:blipFill>
        <p:spPr>
          <a:xfrm>
            <a:off x="0" y="1977390"/>
            <a:ext cx="5253355" cy="4658360"/>
          </a:xfrm>
          <a:prstGeom prst="rect"/>
        </p:spPr>
      </p:pic>
      <p:sp>
        <p:nvSpPr>
          <p:cNvPr id="1048716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2516269" y="227425"/>
            <a:ext cx="2564871" cy="1308480"/>
          </a:xfrm>
        </p:spPr>
        <p:txBody>
          <a:bodyPr anchor="b">
            <a:normAutofit/>
          </a:bodyPr>
          <a:lstStyle>
            <a:lvl1pPr algn="r">
              <a:defRPr sz="5400">
                <a:ln>
                  <a:gradFill>
                    <a:gsLst>
                      <a:gs pos="0">
                        <a:schemeClr val="accent2"/>
                      </a:gs>
                      <a:gs pos="100000">
                        <a:schemeClr val="accent2">
                          <a:alpha val="50000"/>
                        </a:schemeClr>
                      </a:gs>
                    </a:gsLst>
                    <a:lin ang="5400000" scaled="1"/>
                  </a:gradFill>
                </a:ln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5081140" y="1012446"/>
            <a:ext cx="2880000" cy="504000"/>
          </a:xfrm>
        </p:spPr>
        <p:txBody>
          <a:bodyPr anchor="t"/>
          <a:lstStyle>
            <a:lvl1pPr indent="0" marL="0">
              <a:buNone/>
              <a:defRPr b="0" sz="2400">
                <a:ln>
                  <a:gradFill>
                    <a:gsLst>
                      <a:gs pos="0">
                        <a:schemeClr val="accent1"/>
                      </a:gs>
                      <a:gs pos="52000">
                        <a:schemeClr val="accent2"/>
                      </a:gs>
                      <a:gs pos="10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2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22" r="222"/>
          <a:stretch>
            <a:fillRect/>
          </a:stretch>
        </p:blipFill>
        <p:spPr>
          <a:xfrm>
            <a:off x="10160" y="0"/>
            <a:ext cx="12181840" cy="6858000"/>
          </a:xfrm>
          <a:prstGeom prst="rect"/>
        </p:spPr>
      </p:pic>
      <p:sp>
        <p:nvSpPr>
          <p:cNvPr id="1048726" name="矩形 6"/>
          <p:cNvSpPr/>
          <p:nvPr userDrawn="1">
            <p:custDataLst>
              <p:tags r:id="rId3"/>
            </p:custDataLst>
          </p:nvPr>
        </p:nvSpPr>
        <p:spPr>
          <a:xfrm>
            <a:off x="9525" y="3152140"/>
            <a:ext cx="12182475" cy="1419860"/>
          </a:xfrm>
          <a:prstGeom prst="rect"/>
          <a:gradFill>
            <a:gsLst>
              <a:gs pos="0">
                <a:schemeClr val="accent1"/>
              </a:gs>
              <a:gs pos="55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5" name="图片 9" descr="E:\【自产】\10.PPT\2023\精品模板\7.19\4x\资源 2@4x-8.png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2592" r="2592"/>
          <a:stretch>
            <a:fillRect/>
          </a:stretch>
        </p:blipFill>
        <p:spPr>
          <a:xfrm>
            <a:off x="6796405" y="1160780"/>
            <a:ext cx="4401820" cy="5532755"/>
          </a:xfrm>
          <a:prstGeom prst="rect"/>
        </p:spPr>
      </p:pic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996465" y="3446585"/>
            <a:ext cx="6135856" cy="1152000"/>
          </a:xfrm>
        </p:spPr>
        <p:txBody>
          <a:bodyPr anchor="t"/>
          <a:lstStyle>
            <a:lvl1pPr algn="l">
              <a:defRPr sz="5400"/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30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4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6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96465" y="1954175"/>
            <a:ext cx="6135856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 i="1">
                <a:gradFill>
                  <a:gsLst>
                    <a:gs pos="0">
                      <a:schemeClr val="accent1"/>
                    </a:gs>
                    <a:gs pos="49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0" name="矩形 4"/>
          <p:cNvSpPr/>
          <p:nvPr userDrawn="1">
            <p:custDataLst>
              <p:tags r:id="rId4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内容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矩形 1"/>
          <p:cNvSpPr/>
          <p:nvPr userDrawn="1">
            <p:custDataLst>
              <p:tags r:id="rId1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36525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6612" y="1072525"/>
            <a:ext cx="10514012" cy="576000"/>
          </a:xfrm>
        </p:spPr>
        <p:txBody>
          <a:bodyPr anchor="t">
            <a:normAutofit/>
          </a:bodyPr>
          <a:lstStyle>
            <a:lvl1pPr indent="0" marL="0">
              <a:buNone/>
              <a:defRPr b="0" sz="18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802" name="矩形 9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9" name="图片 11" descr="资源 1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804" name="椭圆 13"/>
          <p:cNvSpPr/>
          <p:nvPr userDrawn="1">
            <p:custDataLst>
              <p:tags r:id="rId6"/>
            </p:custDataLst>
          </p:nvPr>
        </p:nvSpPr>
        <p:spPr>
          <a:xfrm>
            <a:off x="559435" y="504761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6" name="等腰三角形 14"/>
          <p:cNvSpPr/>
          <p:nvPr userDrawn="1">
            <p:custDataLst>
              <p:tags r:id="rId7"/>
            </p:custDataLst>
          </p:nvPr>
        </p:nvSpPr>
        <p:spPr>
          <a:xfrm rot="5400000">
            <a:off x="701675" y="520763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 flipH="1" flipV="1">
            <a:off x="1142365" y="546227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56847" y="1878506"/>
            <a:ext cx="6544993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81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556847" y="3822506"/>
            <a:ext cx="6544993" cy="972000"/>
          </a:xfrm>
        </p:spPr>
        <p:txBody>
          <a:bodyPr lIns="72000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chemeClr val="accent1"/>
                    </a:gs>
                    <a:gs pos="70000">
                      <a:schemeClr val="accent2">
                        <a:alpha val="70000"/>
                      </a:schemeClr>
                    </a:gs>
                    <a:gs pos="100000">
                      <a:schemeClr val="accent2">
                        <a:alpha val="15000"/>
                      </a:schemeClr>
                    </a:gs>
                  </a:gsLst>
                  <a:lin ang="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 userDrawn="1">
            <p:ph type="dt" sz="half" idx="10"/>
            <p:custDataLst>
              <p:tags r:id="rId1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 userDrawn="1">
            <p:ph type="ftr" sz="quarter" idx="11"/>
            <p:custDataLst>
              <p:tags r:id="rId1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 userDrawn="1"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 userDrawn="1">
            <p:ph type="body" sz="quarter" idx="17" hasCustomPrompt="1"/>
            <p:custDataLst>
              <p:tags r:id="rId14"/>
            </p:custDataLst>
          </p:nvPr>
        </p:nvSpPr>
        <p:spPr>
          <a:xfrm>
            <a:off x="1207998" y="4931031"/>
            <a:ext cx="5893842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820" name="文本占位符 9"/>
          <p:cNvSpPr>
            <a:spLocks noGrp="1"/>
          </p:cNvSpPr>
          <p:nvPr userDrawn="1">
            <p:ph type="body" sz="quarter" idx="13" hasCustomPrompt="1"/>
            <p:custDataLst>
              <p:tags r:id="rId15"/>
            </p:custDataLst>
          </p:nvPr>
        </p:nvSpPr>
        <p:spPr>
          <a:xfrm>
            <a:off x="533399" y="468000"/>
            <a:ext cx="656844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grpSp>
        <p:nvGrpSpPr>
          <p:cNvPr id="59" name="组合 17"/>
          <p:cNvGrpSpPr/>
          <p:nvPr userDrawn="1">
            <p:custDataLst>
              <p:tags r:id="rId16"/>
            </p:custDataLst>
          </p:nvPr>
        </p:nvGrpSpPr>
        <p:grpSpPr>
          <a:xfrm>
            <a:off x="568960" y="2239645"/>
            <a:ext cx="1212850" cy="180340"/>
            <a:chOff x="930" y="1845"/>
            <a:chExt cx="1709" cy="25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sp>
          <p:nvSpPr>
            <p:cNvPr id="1048822" name="平行四边形 19"/>
            <p:cNvSpPr/>
            <p:nvPr>
              <p:custDataLst>
                <p:tags r:id="rId17"/>
              </p:custDataLst>
            </p:nvPr>
          </p:nvSpPr>
          <p:spPr>
            <a:xfrm>
              <a:off x="93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4" name="平行四边形 20"/>
            <p:cNvSpPr/>
            <p:nvPr>
              <p:custDataLst>
                <p:tags r:id="rId18"/>
              </p:custDataLst>
            </p:nvPr>
          </p:nvSpPr>
          <p:spPr>
            <a:xfrm>
              <a:off x="121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6" name="平行四边形 21"/>
            <p:cNvSpPr/>
            <p:nvPr>
              <p:custDataLst>
                <p:tags r:id="rId19"/>
              </p:custDataLst>
            </p:nvPr>
          </p:nvSpPr>
          <p:spPr>
            <a:xfrm>
              <a:off x="150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8" name="平行四边形 22"/>
            <p:cNvSpPr/>
            <p:nvPr>
              <p:custDataLst>
                <p:tags r:id="rId20"/>
              </p:custDataLst>
            </p:nvPr>
          </p:nvSpPr>
          <p:spPr>
            <a:xfrm>
              <a:off x="178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0" name="平行四边形 23"/>
            <p:cNvSpPr/>
            <p:nvPr>
              <p:custDataLst>
                <p:tags r:id="rId21"/>
              </p:custDataLst>
            </p:nvPr>
          </p:nvSpPr>
          <p:spPr>
            <a:xfrm>
              <a:off x="207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2" name="平行四边形 24"/>
            <p:cNvSpPr/>
            <p:nvPr>
              <p:custDataLst>
                <p:tags r:id="rId22"/>
              </p:custDataLst>
            </p:nvPr>
          </p:nvSpPr>
          <p:spPr>
            <a:xfrm>
              <a:off x="235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</p:grpSp>
      <p:cxnSp>
        <p:nvCxnSpPr>
          <p:cNvPr id="3145735" name="直接连接符 18"/>
          <p:cNvCxnSpPr>
            <a:cxnSpLocks/>
          </p:cNvCxnSpPr>
          <p:nvPr userDrawn="1">
            <p:custDataLst>
              <p:tags r:id="rId23"/>
            </p:custDataLst>
          </p:nvPr>
        </p:nvCxnSpPr>
        <p:spPr>
          <a:xfrm>
            <a:off x="1721485" y="2413000"/>
            <a:ext cx="1744980" cy="0"/>
          </a:xfrm>
          <a:prstGeom prst="line"/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  <a:ln w="12700">
            <a:gradFill>
              <a:gsLst>
                <a:gs pos="0">
                  <a:schemeClr val="accent2">
                    <a:alpha val="70000"/>
                  </a:schemeClr>
                </a:gs>
                <a:gs pos="85000">
                  <a:schemeClr val="accent2">
                    <a:alpha val="500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tags" Target="../tags/tag99.xml"/><Relationship Id="rId15" Type="http://schemas.openxmlformats.org/officeDocument/2006/relationships/tags" Target="../tags/tag100.xml"/><Relationship Id="rId16" Type="http://schemas.openxmlformats.org/officeDocument/2006/relationships/tags" Target="../tags/tag101.xml"/><Relationship Id="rId17" Type="http://schemas.openxmlformats.org/officeDocument/2006/relationships/tags" Target="../tags/tag102.xml"/><Relationship Id="rId18" Type="http://schemas.openxmlformats.org/officeDocument/2006/relationships/tags" Target="../tags/tag103.xml"/><Relationship Id="rId19" Type="http://schemas.openxmlformats.org/officeDocument/2006/relationships/tags" Target="../tags/tag10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297" r:id="rId1"/>
    <p:sldLayoutId id="2147484298" r:id="rId2"/>
    <p:sldLayoutId id="2147484299" r:id="rId3"/>
    <p:sldLayoutId id="2147484300" r:id="rId4"/>
    <p:sldLayoutId id="2147484301" r:id="rId5"/>
    <p:sldLayoutId id="2147484302" r:id="rId6"/>
    <p:sldLayoutId id="2147484303" r:id="rId7"/>
    <p:sldLayoutId id="2147484304" r:id="rId8"/>
    <p:sldLayoutId id="2147484305" r:id="rId9"/>
    <p:sldLayoutId id="2147484306" r:id="rId10"/>
    <p:sldLayoutId id="214748430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658" name="矩形 9"/>
          <p:cNvSpPr/>
          <p:nvPr userDrawn="1">
            <p:custDataLst>
              <p:tags r:id="rId13"/>
            </p:custDataLst>
          </p:nvPr>
        </p:nvSpPr>
        <p:spPr>
          <a:xfrm rot="16200000">
            <a:off x="2379345" y="-1689735"/>
            <a:ext cx="150495" cy="490728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51935" y="136525"/>
            <a:ext cx="1108813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551935" y="1364400"/>
            <a:ext cx="1108813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2">
                  <a:alpha val="80000"/>
                </a:schemeClr>
              </a:gs>
              <a:gs pos="48000">
                <a:schemeClr val="accent2">
                  <a:alpha val="7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334" r:id="rId1"/>
    <p:sldLayoutId id="2147484335" r:id="rId2"/>
    <p:sldLayoutId id="2147484336" r:id="rId3"/>
    <p:sldLayoutId id="2147484337" r:id="rId4"/>
    <p:sldLayoutId id="2147484338" r:id="rId5"/>
    <p:sldLayoutId id="2147484339" r:id="rId6"/>
    <p:sldLayoutId id="2147484340" r:id="rId7"/>
    <p:sldLayoutId id="2147484341" r:id="rId8"/>
    <p:sldLayoutId id="2147484342" r:id="rId9"/>
    <p:sldLayoutId id="2147484343" r:id="rId10"/>
    <p:sldLayoutId id="214748434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tags" Target="../tags/tag122.xml"/><Relationship Id="rId14" Type="http://schemas.openxmlformats.org/officeDocument/2006/relationships/tags" Target="../tags/tag123.xml"/><Relationship Id="rId15" Type="http://schemas.openxmlformats.org/officeDocument/2006/relationships/tags" Target="../tags/tag124.xml"/><Relationship Id="rId16" Type="http://schemas.openxmlformats.org/officeDocument/2006/relationships/tags" Target="../tags/tag125.xml"/><Relationship Id="rId17" Type="http://schemas.openxmlformats.org/officeDocument/2006/relationships/tags" Target="../tags/tag126.xml"/><Relationship Id="rId18" Type="http://schemas.openxmlformats.org/officeDocument/2006/relationships/tags" Target="../tags/tag127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tags" Target="../tags/tag146.xml"/><Relationship Id="rId14" Type="http://schemas.openxmlformats.org/officeDocument/2006/relationships/tags" Target="../tags/tag147.xml"/><Relationship Id="rId15" Type="http://schemas.openxmlformats.org/officeDocument/2006/relationships/tags" Target="../tags/tag148.xml"/><Relationship Id="rId16" Type="http://schemas.openxmlformats.org/officeDocument/2006/relationships/tags" Target="../tags/tag149.xml"/><Relationship Id="rId17" Type="http://schemas.openxmlformats.org/officeDocument/2006/relationships/tags" Target="../tags/tag150.xml"/><Relationship Id="rId18" Type="http://schemas.openxmlformats.org/officeDocument/2006/relationships/tags" Target="../tags/tag151.xml"/><Relationship Id="rId1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tags" Target="../tags/tag172.xml"/><Relationship Id="rId14" Type="http://schemas.openxmlformats.org/officeDocument/2006/relationships/tags" Target="../tags/tag173.xml"/><Relationship Id="rId1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tags" Target="../tags/tag209.xml"/><Relationship Id="rId10" Type="http://schemas.openxmlformats.org/officeDocument/2006/relationships/tags" Target="../tags/tag210.xml"/><Relationship Id="rId11" Type="http://schemas.openxmlformats.org/officeDocument/2006/relationships/tags" Target="../tags/tag211.xml"/><Relationship Id="rId12" Type="http://schemas.openxmlformats.org/officeDocument/2006/relationships/tags" Target="../tags/tag212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tags" Target="../tags/tag295.xml"/><Relationship Id="rId14" Type="http://schemas.openxmlformats.org/officeDocument/2006/relationships/tags" Target="../tags/tag296.xml"/><Relationship Id="rId15" Type="http://schemas.openxmlformats.org/officeDocument/2006/relationships/tags" Target="../tags/tag297.xml"/><Relationship Id="rId16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tags" Target="../tags/tag318.xml"/><Relationship Id="rId14" Type="http://schemas.openxmlformats.org/officeDocument/2006/relationships/tags" Target="../tags/tag319.xml"/><Relationship Id="rId15" Type="http://schemas.openxmlformats.org/officeDocument/2006/relationships/tags" Target="../tags/tag320.xml"/><Relationship Id="rId16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3399" y="1864175"/>
            <a:ext cx="10515600" cy="1800000"/>
          </a:xfrm>
        </p:spPr>
        <p:txBody>
          <a:bodyPr>
            <a:normAutofit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2024年区块链技术行业工作总结与展望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33399" y="3735355"/>
            <a:ext cx="10515600" cy="972000"/>
          </a:xfrm>
        </p:spPr>
        <p:txBody>
          <a:bodyPr/>
          <a:p>
            <a:r>
              <a:rPr altLang="zh-CN" dirty="0" lang="en-US" err="1"/>
              <a:t>xxx,a</a:t>
            </a:r>
            <a:r>
              <a:rPr altLang="zh-CN" dirty="0" lang="en-US"/>
              <a:t> click to unlimited </a:t>
            </a:r>
            <a:r>
              <a:rPr altLang="zh-CN" dirty="0" lang="en-US" err="1"/>
              <a:t>possibilites</a:t>
            </a:r>
            <a:endParaRPr altLang="zh-CN" dirty="0" 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1190413" y="5106881"/>
            <a:ext cx="2743200" cy="504000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480487" y="227425"/>
            <a:ext cx="1600653" cy="130848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6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081140" y="1012446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870" name="序号"/>
          <p:cNvSpPr txBox="1"/>
          <p:nvPr>
            <p:custDataLst>
              <p:tags r:id="rId3"/>
            </p:custDataLst>
          </p:nvPr>
        </p:nvSpPr>
        <p:spPr>
          <a:xfrm>
            <a:off x="5474970" y="1788795"/>
            <a:ext cx="1568767" cy="808790"/>
          </a:xfrm>
          <a:prstGeom prst="rect"/>
          <a:noFill/>
        </p:spPr>
        <p:txBody>
          <a:bodyPr anchor="b" anchorCtr="0" bIns="0" lIns="0" rIns="0" rtlCol="0" tIns="0" wrap="square">
            <a:normAutofit fontScale="98276" lnSpcReduction="10000"/>
          </a:bodyPr>
          <a:p>
            <a:pPr algn="l">
              <a:lnSpc>
                <a:spcPct val="100000"/>
              </a:lnSpc>
            </a:pPr>
            <a:r>
              <a:rPr b="1" sz="58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01</a:t>
            </a:r>
            <a:endParaRPr b="1" sz="58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2" name="项标题"/>
          <p:cNvSpPr txBox="1"/>
          <p:nvPr>
            <p:custDataLst>
              <p:tags r:id="rId4"/>
            </p:custDataLst>
          </p:nvPr>
        </p:nvSpPr>
        <p:spPr>
          <a:xfrm>
            <a:off x="5493247" y="2160717"/>
            <a:ext cx="3803938" cy="402873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kern="0" lang="zh-CN" spc="100">
                <a:effectLst/>
                <a:latin typeface="+中文标题" charset="0"/>
                <a:ea typeface="+mj-ea"/>
              </a:rPr>
              <a:t>单击输入目录标题</a:t>
            </a:r>
            <a:endParaRPr altLang="en-US" b="1" dirty="0" sz="1700" kern="0" lang="zh-CN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1" name="直接箭头连接符 3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530308" y="2623970"/>
            <a:ext cx="3997057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4" name="序号"/>
          <p:cNvSpPr txBox="1"/>
          <p:nvPr>
            <p:custDataLst>
              <p:tags r:id="rId6"/>
            </p:custDataLst>
          </p:nvPr>
        </p:nvSpPr>
        <p:spPr>
          <a:xfrm>
            <a:off x="6087137" y="2616327"/>
            <a:ext cx="1568808" cy="809062"/>
          </a:xfrm>
          <a:prstGeom prst="rect"/>
          <a:noFill/>
        </p:spPr>
        <p:txBody>
          <a:bodyPr anchor="b" anchorCtr="0" bIns="0" lIns="0" rIns="0" rtlCol="0" tIns="0" wrap="square">
            <a:normAutofit fontScale="98276" lnSpcReduction="10000"/>
          </a:bodyPr>
          <a:p>
            <a:pPr algn="l">
              <a:lnSpc>
                <a:spcPct val="100000"/>
              </a:lnSpc>
            </a:pPr>
            <a:r>
              <a:rPr b="1" sz="58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02</a:t>
            </a:r>
            <a:endParaRPr b="1" sz="58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6" name="项标题"/>
          <p:cNvSpPr txBox="1"/>
          <p:nvPr>
            <p:custDataLst>
              <p:tags r:id="rId7"/>
            </p:custDataLst>
          </p:nvPr>
        </p:nvSpPr>
        <p:spPr>
          <a:xfrm>
            <a:off x="6096275" y="3024918"/>
            <a:ext cx="3804037" cy="403008"/>
          </a:xfrm>
          <a:prstGeom prst="rect"/>
          <a:noFill/>
        </p:spPr>
        <p:txBody>
          <a:bodyPr anchor="b" bIns="0" lIns="0" rIns="0" rtlCol="0" tIns="0" wrap="square">
            <a:normAutofit fontScale="67143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effectLst/>
                <a:latin typeface="+中文标题" charset="0"/>
                <a:ea typeface="+mj-ea"/>
              </a:rPr>
              <a:t>2024年区块链技术行业工作总结</a:t>
            </a:r>
            <a:endParaRPr altLang="en-US" b="1" dirty="0" sz="2800" kern="0" lang="zh-CN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3" name="直接箭头连接符 33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6133338" y="3488327"/>
            <a:ext cx="3997161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8" name="序号"/>
          <p:cNvSpPr txBox="1"/>
          <p:nvPr>
            <p:custDataLst>
              <p:tags r:id="rId9"/>
            </p:custDataLst>
          </p:nvPr>
        </p:nvSpPr>
        <p:spPr>
          <a:xfrm>
            <a:off x="6657613" y="3473736"/>
            <a:ext cx="1568579" cy="809062"/>
          </a:xfrm>
          <a:prstGeom prst="rect"/>
          <a:noFill/>
        </p:spPr>
        <p:txBody>
          <a:bodyPr anchor="b" anchorCtr="0" bIns="0" lIns="0" rIns="0" rtlCol="0" tIns="0" wrap="square">
            <a:normAutofit fontScale="98276" lnSpcReduction="10000"/>
          </a:bodyPr>
          <a:p>
            <a:pPr algn="l">
              <a:lnSpc>
                <a:spcPct val="100000"/>
              </a:lnSpc>
            </a:pPr>
            <a:r>
              <a:rPr b="1" sz="58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03</a:t>
            </a:r>
            <a:endParaRPr b="1" sz="58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10"/>
            </p:custDataLst>
          </p:nvPr>
        </p:nvSpPr>
        <p:spPr>
          <a:xfrm>
            <a:off x="6657613" y="3882327"/>
            <a:ext cx="3803482" cy="40300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kern="0" lang="zh-CN" spc="100">
                <a:effectLst/>
                <a:latin typeface="+中文标题" charset="0"/>
                <a:ea typeface="+mj-ea"/>
              </a:rPr>
              <a:t>2024年区块链技术行业展望</a:t>
            </a:r>
            <a:endParaRPr altLang="en-US" b="1" dirty="0" sz="1700" kern="0" lang="zh-CN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5" name="直接箭头连接符 30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6694670" y="4345736"/>
            <a:ext cx="3996577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2" name="序号"/>
          <p:cNvSpPr txBox="1"/>
          <p:nvPr>
            <p:custDataLst>
              <p:tags r:id="rId12"/>
            </p:custDataLst>
          </p:nvPr>
        </p:nvSpPr>
        <p:spPr>
          <a:xfrm>
            <a:off x="7237818" y="4331840"/>
            <a:ext cx="1568579" cy="809062"/>
          </a:xfrm>
          <a:prstGeom prst="rect"/>
          <a:noFill/>
        </p:spPr>
        <p:txBody>
          <a:bodyPr anchor="b" anchorCtr="0" bIns="0" lIns="0" rIns="0" rtlCol="0" tIns="0" wrap="square">
            <a:normAutofit fontScale="98276" lnSpcReduction="10000"/>
          </a:bodyPr>
          <a:p>
            <a:pPr algn="l">
              <a:lnSpc>
                <a:spcPct val="100000"/>
              </a:lnSpc>
            </a:pPr>
            <a:r>
              <a:rPr b="1" sz="58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04</a:t>
            </a:r>
            <a:endParaRPr b="1" sz="58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4" name="项标题"/>
          <p:cNvSpPr txBox="1"/>
          <p:nvPr>
            <p:custDataLst>
              <p:tags r:id="rId13"/>
            </p:custDataLst>
          </p:nvPr>
        </p:nvSpPr>
        <p:spPr>
          <a:xfrm>
            <a:off x="7237818" y="4740431"/>
            <a:ext cx="3803482" cy="40300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kern="0" lang="zh-CN" spc="100">
                <a:effectLst/>
                <a:latin typeface="+中文标题" charset="0"/>
                <a:ea typeface="+mj-ea"/>
              </a:rPr>
              <a:t>区块链技术行业未来发展策略</a:t>
            </a:r>
            <a:endParaRPr altLang="en-US" b="1" dirty="0" sz="1700" kern="0" lang="zh-CN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7" name="直接箭头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7274875" y="5203840"/>
            <a:ext cx="3996577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6" name="序号"/>
          <p:cNvSpPr txBox="1"/>
          <p:nvPr>
            <p:custDataLst>
              <p:tags r:id="rId15"/>
            </p:custDataLst>
          </p:nvPr>
        </p:nvSpPr>
        <p:spPr>
          <a:xfrm>
            <a:off x="7870136" y="5246919"/>
            <a:ext cx="1568579" cy="809062"/>
          </a:xfrm>
          <a:prstGeom prst="rect"/>
          <a:noFill/>
        </p:spPr>
        <p:txBody>
          <a:bodyPr anchor="b" anchorCtr="0" bIns="0" lIns="0" rIns="0" rtlCol="0" tIns="0" wrap="square">
            <a:normAutofit fontScale="98276" lnSpcReduction="10000"/>
          </a:bodyPr>
          <a:p>
            <a:pPr algn="l">
              <a:lnSpc>
                <a:spcPct val="100000"/>
              </a:lnSpc>
            </a:pPr>
            <a:r>
              <a:rPr b="1" sz="58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05</a:t>
            </a:r>
            <a:endParaRPr b="1" sz="58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8" name="项标题"/>
          <p:cNvSpPr txBox="1"/>
          <p:nvPr>
            <p:custDataLst>
              <p:tags r:id="rId16"/>
            </p:custDataLst>
          </p:nvPr>
        </p:nvSpPr>
        <p:spPr>
          <a:xfrm>
            <a:off x="7870136" y="5655510"/>
            <a:ext cx="3803482" cy="40300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kern="0" lang="zh-CN" spc="100">
                <a:effectLst/>
                <a:latin typeface="+中文标题" charset="0"/>
                <a:ea typeface="+mj-ea"/>
              </a:rPr>
              <a:t>区块链技术行业未来发展前景</a:t>
            </a:r>
            <a:endParaRPr altLang="en-US" b="1" dirty="0" sz="1700" kern="0" lang="zh-CN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9" name="直接箭头连接符 1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7907193" y="6118919"/>
            <a:ext cx="3996577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3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2024年区块链技术行业工作总结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区块链技术应用领域</a:t>
            </a:r>
            <a:endParaRPr altLang="en-US" lang="zh-CN"/>
          </a:p>
        </p:txBody>
      </p:sp>
      <p:sp>
        <p:nvSpPr>
          <p:cNvPr id="1049052" name="圆角矩形 3"/>
          <p:cNvSpPr/>
          <p:nvPr>
            <p:custDataLst>
              <p:tags r:id="rId1"/>
            </p:custDataLst>
          </p:nvPr>
        </p:nvSpPr>
        <p:spPr>
          <a:xfrm rot="16200000">
            <a:off x="2676650" y="1083018"/>
            <a:ext cx="1134733" cy="538310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圆角矩形 4"/>
          <p:cNvSpPr/>
          <p:nvPr>
            <p:custDataLst>
              <p:tags r:id="rId2"/>
            </p:custDataLst>
          </p:nvPr>
        </p:nvSpPr>
        <p:spPr>
          <a:xfrm rot="16200000">
            <a:off x="2676650" y="-336716"/>
            <a:ext cx="1134733" cy="53827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圆角矩形 11"/>
          <p:cNvSpPr/>
          <p:nvPr>
            <p:custDataLst>
              <p:tags r:id="rId3"/>
            </p:custDataLst>
          </p:nvPr>
        </p:nvSpPr>
        <p:spPr>
          <a:xfrm rot="16200000">
            <a:off x="8380997" y="-339974"/>
            <a:ext cx="1134733" cy="538310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圆角矩形 10"/>
          <p:cNvSpPr/>
          <p:nvPr>
            <p:custDataLst>
              <p:tags r:id="rId4"/>
            </p:custDataLst>
          </p:nvPr>
        </p:nvSpPr>
        <p:spPr>
          <a:xfrm rot="16200000">
            <a:off x="2676650" y="2498843"/>
            <a:ext cx="1134733" cy="53827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圆角矩形 31"/>
          <p:cNvSpPr/>
          <p:nvPr>
            <p:custDataLst>
              <p:tags r:id="rId5"/>
            </p:custDataLst>
          </p:nvPr>
        </p:nvSpPr>
        <p:spPr>
          <a:xfrm rot="16200000">
            <a:off x="8380997" y="1078457"/>
            <a:ext cx="1134733" cy="538310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圆角矩形 34"/>
          <p:cNvSpPr/>
          <p:nvPr>
            <p:custDataLst>
              <p:tags r:id="rId6"/>
            </p:custDataLst>
          </p:nvPr>
        </p:nvSpPr>
        <p:spPr>
          <a:xfrm rot="16200000">
            <a:off x="8380997" y="2496888"/>
            <a:ext cx="1134733" cy="538310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文本框 5"/>
          <p:cNvSpPr txBox="1"/>
          <p:nvPr>
            <p:custDataLst>
              <p:tags r:id="rId7"/>
            </p:custDataLst>
          </p:nvPr>
        </p:nvSpPr>
        <p:spPr>
          <a:xfrm>
            <a:off x="6453051" y="4622254"/>
            <a:ext cx="5156690" cy="1133799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版权保护：区块链技术可以用于版权保护领域，确保知识产权的合法性和维护市场秩序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066" name="文本框 6"/>
          <p:cNvSpPr txBox="1"/>
          <p:nvPr>
            <p:custDataLst>
              <p:tags r:id="rId8"/>
            </p:custDataLst>
          </p:nvPr>
        </p:nvSpPr>
        <p:spPr>
          <a:xfrm>
            <a:off x="6453051" y="3203823"/>
            <a:ext cx="5156690" cy="1133799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物联网：区块链技术可以用于物联网领域，实现设备间的安全通信和数据共享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068" name="文本框 13"/>
          <p:cNvSpPr txBox="1"/>
          <p:nvPr>
            <p:custDataLst>
              <p:tags r:id="rId9"/>
            </p:custDataLst>
          </p:nvPr>
        </p:nvSpPr>
        <p:spPr>
          <a:xfrm>
            <a:off x="748704" y="4622906"/>
            <a:ext cx="5156690" cy="113473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医疗保健：区块链技术可以用于医疗保健领域，保护患者隐私和数据安全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070" name="文本框 14"/>
          <p:cNvSpPr txBox="1"/>
          <p:nvPr>
            <p:custDataLst>
              <p:tags r:id="rId10"/>
            </p:custDataLst>
          </p:nvPr>
        </p:nvSpPr>
        <p:spPr>
          <a:xfrm>
            <a:off x="6453051" y="1785392"/>
            <a:ext cx="5156690" cy="1133799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公共服务：区块链技术可以用于公共服务领域，如身份验证、数据共享等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072" name="文本框 15"/>
          <p:cNvSpPr txBox="1"/>
          <p:nvPr>
            <p:custDataLst>
              <p:tags r:id="rId11"/>
            </p:custDataLst>
          </p:nvPr>
        </p:nvSpPr>
        <p:spPr>
          <a:xfrm>
            <a:off x="748704" y="1787347"/>
            <a:ext cx="5156690" cy="113473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金融领域：区块链技术在金融领域的应用，如加密货币、智能合约等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074" name="文本框 16"/>
          <p:cNvSpPr txBox="1"/>
          <p:nvPr>
            <p:custDataLst>
              <p:tags r:id="rId12"/>
            </p:custDataLst>
          </p:nvPr>
        </p:nvSpPr>
        <p:spPr>
          <a:xfrm>
            <a:off x="748704" y="3208384"/>
            <a:ext cx="5156690" cy="1133799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供应链管理：区块链技术可以用于供应链管理，提高透明度和可追溯性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076" name="圆角矩形 7"/>
          <p:cNvSpPr/>
          <p:nvPr>
            <p:custDataLst>
              <p:tags r:id="rId13"/>
            </p:custDataLst>
          </p:nvPr>
        </p:nvSpPr>
        <p:spPr>
          <a:xfrm rot="16200000">
            <a:off x="45027" y="3714641"/>
            <a:ext cx="1132865" cy="11858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8" name="圆角矩形 8"/>
          <p:cNvSpPr/>
          <p:nvPr>
            <p:custDataLst>
              <p:tags r:id="rId14"/>
            </p:custDataLst>
          </p:nvPr>
        </p:nvSpPr>
        <p:spPr>
          <a:xfrm rot="16200000">
            <a:off x="45027" y="2294906"/>
            <a:ext cx="1132865" cy="11858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80" name="圆角矩形 12"/>
          <p:cNvSpPr/>
          <p:nvPr>
            <p:custDataLst>
              <p:tags r:id="rId15"/>
            </p:custDataLst>
          </p:nvPr>
        </p:nvSpPr>
        <p:spPr>
          <a:xfrm rot="16200000">
            <a:off x="5749374" y="2292300"/>
            <a:ext cx="1132865" cy="11858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2" name="圆角矩形 27"/>
          <p:cNvSpPr/>
          <p:nvPr>
            <p:custDataLst>
              <p:tags r:id="rId16"/>
            </p:custDataLst>
          </p:nvPr>
        </p:nvSpPr>
        <p:spPr>
          <a:xfrm rot="16200000">
            <a:off x="45027" y="5129814"/>
            <a:ext cx="1132865" cy="11858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84" name="圆角矩形 32"/>
          <p:cNvSpPr/>
          <p:nvPr>
            <p:custDataLst>
              <p:tags r:id="rId17"/>
            </p:custDataLst>
          </p:nvPr>
        </p:nvSpPr>
        <p:spPr>
          <a:xfrm rot="16200000">
            <a:off x="5749374" y="3710731"/>
            <a:ext cx="1132865" cy="11858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6" name="圆角矩形 35"/>
          <p:cNvSpPr/>
          <p:nvPr>
            <p:custDataLst>
              <p:tags r:id="rId18"/>
            </p:custDataLst>
          </p:nvPr>
        </p:nvSpPr>
        <p:spPr>
          <a:xfrm rot="16200000">
            <a:off x="5749374" y="5129162"/>
            <a:ext cx="1132865" cy="11858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区块链技术行业规模</a:t>
            </a:r>
            <a:endParaRPr altLang="en-US" lang="zh-CN"/>
          </a:p>
        </p:txBody>
      </p:sp>
      <p:sp>
        <p:nvSpPr>
          <p:cNvPr id="104912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区块链技术行业规模不断扩大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区块链技术应用场景不断拓展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区块链技术行业产业链不断完善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区块链技术行业政策环境不断优化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区块链技术行业主要成就</a:t>
            </a:r>
            <a:endParaRPr altLang="en-US" lang="zh-CN"/>
          </a:p>
        </p:txBody>
      </p:sp>
      <p:sp>
        <p:nvSpPr>
          <p:cNvPr id="104917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区块链技术应用领域不断拓展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区块链技术创新取得重要突破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区块链技术行业市场规模持续扩大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区块链技术行业政策环境不断优化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区块链技术行业存在的问题</a:t>
            </a:r>
            <a:endParaRPr altLang="en-US" lang="zh-CN"/>
          </a:p>
        </p:txBody>
      </p:sp>
      <p:sp>
        <p:nvSpPr>
          <p:cNvPr id="1049218" name="弧形 58"/>
          <p:cNvSpPr/>
          <p:nvPr>
            <p:custDataLst>
              <p:tags r:id="rId1"/>
            </p:custDataLst>
          </p:nvPr>
        </p:nvSpPr>
        <p:spPr>
          <a:xfrm>
            <a:off x="8132566" y="2017251"/>
            <a:ext cx="3508310" cy="3508310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0" name="弧形 57"/>
          <p:cNvSpPr/>
          <p:nvPr>
            <p:custDataLst>
              <p:tags r:id="rId2"/>
            </p:custDataLst>
          </p:nvPr>
        </p:nvSpPr>
        <p:spPr>
          <a:xfrm>
            <a:off x="551935" y="2017251"/>
            <a:ext cx="3508310" cy="3508310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2" name="椭圆 22"/>
          <p:cNvSpPr/>
          <p:nvPr>
            <p:custDataLst>
              <p:tags r:id="rId3"/>
            </p:custDataLst>
          </p:nvPr>
        </p:nvSpPr>
        <p:spPr>
          <a:xfrm>
            <a:off x="8477442" y="2295804"/>
            <a:ext cx="2950392" cy="2950392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4" name="椭圆 23"/>
          <p:cNvSpPr/>
          <p:nvPr>
            <p:custDataLst>
              <p:tags r:id="rId4"/>
            </p:custDataLst>
          </p:nvPr>
        </p:nvSpPr>
        <p:spPr>
          <a:xfrm>
            <a:off x="8867796" y="2354547"/>
            <a:ext cx="398296" cy="3982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6" name="正文"/>
          <p:cNvSpPr txBox="1"/>
          <p:nvPr>
            <p:custDataLst>
              <p:tags r:id="rId5"/>
            </p:custDataLst>
          </p:nvPr>
        </p:nvSpPr>
        <p:spPr>
          <a:xfrm>
            <a:off x="893506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人才短缺现象严重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28" name="椭圆 24"/>
          <p:cNvSpPr/>
          <p:nvPr>
            <p:custDataLst>
              <p:tags r:id="rId6"/>
            </p:custDataLst>
          </p:nvPr>
        </p:nvSpPr>
        <p:spPr>
          <a:xfrm>
            <a:off x="6018782" y="2295804"/>
            <a:ext cx="2950392" cy="2950392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0" name="椭圆 25"/>
          <p:cNvSpPr/>
          <p:nvPr>
            <p:custDataLst>
              <p:tags r:id="rId7"/>
            </p:custDataLst>
          </p:nvPr>
        </p:nvSpPr>
        <p:spPr>
          <a:xfrm>
            <a:off x="6408188" y="2354547"/>
            <a:ext cx="398296" cy="3982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2" name="正文"/>
          <p:cNvSpPr txBox="1"/>
          <p:nvPr>
            <p:custDataLst>
              <p:tags r:id="rId8"/>
            </p:custDataLst>
          </p:nvPr>
        </p:nvSpPr>
        <p:spPr>
          <a:xfrm>
            <a:off x="647640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监管政策尚不明确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椭圆 7"/>
          <p:cNvSpPr/>
          <p:nvPr>
            <p:custDataLst>
              <p:tags r:id="rId9"/>
            </p:custDataLst>
          </p:nvPr>
        </p:nvSpPr>
        <p:spPr>
          <a:xfrm>
            <a:off x="3560122" y="2295804"/>
            <a:ext cx="2950392" cy="2950392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6" name="椭圆 9"/>
          <p:cNvSpPr/>
          <p:nvPr>
            <p:custDataLst>
              <p:tags r:id="rId10"/>
            </p:custDataLst>
          </p:nvPr>
        </p:nvSpPr>
        <p:spPr>
          <a:xfrm>
            <a:off x="3949528" y="2354547"/>
            <a:ext cx="398296" cy="3982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8" name="正文"/>
          <p:cNvSpPr txBox="1"/>
          <p:nvPr>
            <p:custDataLst>
              <p:tags r:id="rId11"/>
            </p:custDataLst>
          </p:nvPr>
        </p:nvSpPr>
        <p:spPr>
          <a:xfrm>
            <a:off x="4017746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安全性问题亟待解决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40" name="椭圆 5"/>
          <p:cNvSpPr/>
          <p:nvPr>
            <p:custDataLst>
              <p:tags r:id="rId12"/>
            </p:custDataLst>
          </p:nvPr>
        </p:nvSpPr>
        <p:spPr>
          <a:xfrm>
            <a:off x="821961" y="2295804"/>
            <a:ext cx="2950392" cy="2950392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2" name="椭圆 4"/>
          <p:cNvSpPr/>
          <p:nvPr>
            <p:custDataLst>
              <p:tags r:id="rId13"/>
            </p:custDataLst>
          </p:nvPr>
        </p:nvSpPr>
        <p:spPr>
          <a:xfrm>
            <a:off x="1211368" y="2354547"/>
            <a:ext cx="398296" cy="3982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4" name="正文"/>
          <p:cNvSpPr txBox="1"/>
          <p:nvPr>
            <p:custDataLst>
              <p:tags r:id="rId14"/>
            </p:custDataLst>
          </p:nvPr>
        </p:nvSpPr>
        <p:spPr>
          <a:xfrm>
            <a:off x="127958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缺乏统一的标准和规范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9259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2024年区块链技术行业展望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2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区块链技术行业发展趋势</a:t>
            </a:r>
            <a:endParaRPr altLang="en-US" lang="zh-CN"/>
          </a:p>
        </p:txBody>
      </p:sp>
      <p:sp>
        <p:nvSpPr>
          <p:cNvPr id="104936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区块链技术将更加成熟和稳定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区块链技术将与更多行业融合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区块链技术将推动数字货币的发展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区块链技术将促进数据安全和隐私保护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区块链技术行业未来发展方向</a:t>
            </a:r>
            <a:endParaRPr altLang="en-US" lang="zh-CN"/>
          </a:p>
        </p:txBody>
      </p:sp>
      <p:sp>
        <p:nvSpPr>
          <p:cNvPr id="1049422" name="圆角矩形 3"/>
          <p:cNvSpPr/>
          <p:nvPr>
            <p:custDataLst>
              <p:tags r:id="rId1"/>
            </p:custDataLst>
          </p:nvPr>
        </p:nvSpPr>
        <p:spPr>
          <a:xfrm rot="16200000">
            <a:off x="5606883" y="-3689814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圆角矩形 4"/>
          <p:cNvSpPr/>
          <p:nvPr>
            <p:custDataLst>
              <p:tags r:id="rId2"/>
            </p:custDataLst>
          </p:nvPr>
        </p:nvSpPr>
        <p:spPr>
          <a:xfrm rot="16200000">
            <a:off x="137659" y="177940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26" name="圆角矩形 5"/>
          <p:cNvSpPr/>
          <p:nvPr>
            <p:custDataLst>
              <p:tags r:id="rId3"/>
            </p:custDataLst>
          </p:nvPr>
        </p:nvSpPr>
        <p:spPr>
          <a:xfrm rot="16200000">
            <a:off x="5608171" y="-2402901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圆角矩形 6"/>
          <p:cNvSpPr/>
          <p:nvPr>
            <p:custDataLst>
              <p:tags r:id="rId4"/>
            </p:custDataLst>
          </p:nvPr>
        </p:nvSpPr>
        <p:spPr>
          <a:xfrm rot="16200000">
            <a:off x="138948" y="3066967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0" name="圆角矩形 9"/>
          <p:cNvSpPr/>
          <p:nvPr>
            <p:custDataLst>
              <p:tags r:id="rId5"/>
            </p:custDataLst>
          </p:nvPr>
        </p:nvSpPr>
        <p:spPr>
          <a:xfrm rot="16200000">
            <a:off x="5606883" y="-1140475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圆角矩形 10"/>
          <p:cNvSpPr/>
          <p:nvPr>
            <p:custDataLst>
              <p:tags r:id="rId6"/>
            </p:custDataLst>
          </p:nvPr>
        </p:nvSpPr>
        <p:spPr>
          <a:xfrm rot="16200000">
            <a:off x="137659" y="432874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34" name="圆角矩形 11"/>
          <p:cNvSpPr/>
          <p:nvPr>
            <p:custDataLst>
              <p:tags r:id="rId7"/>
            </p:custDataLst>
          </p:nvPr>
        </p:nvSpPr>
        <p:spPr>
          <a:xfrm rot="16200000">
            <a:off x="5608171" y="145795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圆角矩形 12"/>
          <p:cNvSpPr/>
          <p:nvPr>
            <p:custDataLst>
              <p:tags r:id="rId8"/>
            </p:custDataLst>
          </p:nvPr>
        </p:nvSpPr>
        <p:spPr>
          <a:xfrm rot="16200000">
            <a:off x="138948" y="5615663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8" name="文本框 7"/>
          <p:cNvSpPr txBox="1"/>
          <p:nvPr>
            <p:custDataLst>
              <p:tags r:id="rId9"/>
            </p:custDataLst>
          </p:nvPr>
        </p:nvSpPr>
        <p:spPr>
          <a:xfrm>
            <a:off x="1017942" y="391374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区块链技术将提高数据安全性和隐私保护能力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40" name="文本框 8"/>
          <p:cNvSpPr txBox="1"/>
          <p:nvPr>
            <p:custDataLst>
              <p:tags r:id="rId10"/>
            </p:custDataLst>
          </p:nvPr>
        </p:nvSpPr>
        <p:spPr>
          <a:xfrm>
            <a:off x="1017942" y="5201298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区块链技术将促进全球范围内的数字化转型和升级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42" name="文本框 13"/>
          <p:cNvSpPr txBox="1"/>
          <p:nvPr>
            <p:custDataLst>
              <p:tags r:id="rId11"/>
            </p:custDataLst>
          </p:nvPr>
        </p:nvSpPr>
        <p:spPr>
          <a:xfrm>
            <a:off x="1017942" y="136440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区块链技术将与更多行业融合，实现更广泛的应用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44" name="文本框 14"/>
          <p:cNvSpPr txBox="1"/>
          <p:nvPr>
            <p:custDataLst>
              <p:tags r:id="rId12"/>
            </p:custDataLst>
          </p:nvPr>
        </p:nvSpPr>
        <p:spPr>
          <a:xfrm>
            <a:off x="1017942" y="2653247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区块链技术将推动数字货币的普及和发展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区块链技术行业未来发展重点</a:t>
            </a:r>
            <a:endParaRPr altLang="en-US" lang="zh-CN"/>
          </a:p>
        </p:txBody>
      </p:sp>
      <p:sp>
        <p:nvSpPr>
          <p:cNvPr id="104948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拓展应用领域：将区块链技术应用于更多领域，如金融、医疗、教育等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提升技术性能：提高区块链技术的处理速度和可扩展性，以满足更多场景的需求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加强隐私保护：采用更先进的加密技术，保护用户隐私和数据安全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推动标准化建设：制定区块链技术的标准和规范，促进产业的健康发展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区块链技术行业未来发展面临的挑战</a:t>
            </a:r>
            <a:endParaRPr altLang="en-US" lang="zh-CN"/>
          </a:p>
        </p:txBody>
      </p:sp>
      <p:sp>
        <p:nvSpPr>
          <p:cNvPr id="1049546" name="矩形 5"/>
          <p:cNvSpPr/>
          <p:nvPr>
            <p:custDataLst>
              <p:tags r:id="rId1"/>
            </p:custDataLst>
          </p:nvPr>
        </p:nvSpPr>
        <p:spPr>
          <a:xfrm>
            <a:off x="551935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8" name="矩形 10"/>
          <p:cNvSpPr/>
          <p:nvPr>
            <p:custDataLst>
              <p:tags r:id="rId2"/>
            </p:custDataLst>
          </p:nvPr>
        </p:nvSpPr>
        <p:spPr>
          <a:xfrm>
            <a:off x="910386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0" name="TextBox 2"/>
          <p:cNvSpPr txBox="1"/>
          <p:nvPr>
            <p:custDataLst>
              <p:tags r:id="rId3"/>
            </p:custDataLst>
          </p:nvPr>
        </p:nvSpPr>
        <p:spPr>
          <a:xfrm>
            <a:off x="708596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技术成熟度：需要进一步提高区块链技术的成熟度和稳定性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52" name="矩形 6"/>
          <p:cNvSpPr/>
          <p:nvPr>
            <p:custDataLst>
              <p:tags r:id="rId4"/>
            </p:custDataLst>
          </p:nvPr>
        </p:nvSpPr>
        <p:spPr>
          <a:xfrm>
            <a:off x="3380862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4" name="矩形 11"/>
          <p:cNvSpPr/>
          <p:nvPr>
            <p:custDataLst>
              <p:tags r:id="rId5"/>
            </p:custDataLst>
          </p:nvPr>
        </p:nvSpPr>
        <p:spPr>
          <a:xfrm>
            <a:off x="3758654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6" name="TextBox 2"/>
          <p:cNvSpPr txBox="1"/>
          <p:nvPr>
            <p:custDataLst>
              <p:tags r:id="rId6"/>
            </p:custDataLst>
          </p:nvPr>
        </p:nvSpPr>
        <p:spPr>
          <a:xfrm>
            <a:off x="3536878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监管政策：各国政府对区块链技术的监管政策尚不明确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58" name="矩形 33"/>
          <p:cNvSpPr/>
          <p:nvPr>
            <p:custDataLst>
              <p:tags r:id="rId7"/>
            </p:custDataLst>
          </p:nvPr>
        </p:nvSpPr>
        <p:spPr>
          <a:xfrm>
            <a:off x="6205276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0" name="矩形 37"/>
          <p:cNvSpPr/>
          <p:nvPr>
            <p:custDataLst>
              <p:tags r:id="rId8"/>
            </p:custDataLst>
          </p:nvPr>
        </p:nvSpPr>
        <p:spPr>
          <a:xfrm>
            <a:off x="6563727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2" name="TextBox 2"/>
          <p:cNvSpPr txBox="1"/>
          <p:nvPr>
            <p:custDataLst>
              <p:tags r:id="rId9"/>
            </p:custDataLst>
          </p:nvPr>
        </p:nvSpPr>
        <p:spPr>
          <a:xfrm>
            <a:off x="6361937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隐私保护：如何在保证数据安全的同时保护用户隐私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64" name="矩形 34"/>
          <p:cNvSpPr/>
          <p:nvPr>
            <p:custDataLst>
              <p:tags r:id="rId10"/>
            </p:custDataLst>
          </p:nvPr>
        </p:nvSpPr>
        <p:spPr>
          <a:xfrm>
            <a:off x="9023888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6" name="矩形 38"/>
          <p:cNvSpPr/>
          <p:nvPr>
            <p:custDataLst>
              <p:tags r:id="rId11"/>
            </p:custDataLst>
          </p:nvPr>
        </p:nvSpPr>
        <p:spPr>
          <a:xfrm>
            <a:off x="9401680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8" name="TextBox 2"/>
          <p:cNvSpPr txBox="1"/>
          <p:nvPr>
            <p:custDataLst>
              <p:tags r:id="rId12"/>
            </p:custDataLst>
          </p:nvPr>
        </p:nvSpPr>
        <p:spPr>
          <a:xfrm>
            <a:off x="9180549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跨链技术：需要解决不同区块链之间的互操作性问题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3704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区块链技术行业未来发展策略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60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加强技术研发与创新</a:t>
            </a:r>
            <a:endParaRPr altLang="en-US" lang="zh-CN"/>
          </a:p>
        </p:txBody>
      </p:sp>
      <p:sp>
        <p:nvSpPr>
          <p:cNvPr id="104968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持续投入研发资源，提高技术水平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加强与高校、科研机构的合作，共同推动技术进步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鼓励企业自主创新，培养技术人才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推动技术标准制定，促进技术交流与合作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推动产业融合发展</a:t>
            </a:r>
            <a:endParaRPr altLang="en-US" lang="zh-CN"/>
          </a:p>
        </p:txBody>
      </p:sp>
      <p:sp>
        <p:nvSpPr>
          <p:cNvPr id="1049730" name="圆角矩形 26"/>
          <p:cNvSpPr/>
          <p:nvPr>
            <p:custDataLst>
              <p:tags r:id="rId1"/>
            </p:custDataLst>
          </p:nvPr>
        </p:nvSpPr>
        <p:spPr>
          <a:xfrm>
            <a:off x="551935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32" name="圆角矩形 28"/>
          <p:cNvSpPr/>
          <p:nvPr>
            <p:custDataLst>
              <p:tags r:id="rId2"/>
            </p:custDataLst>
          </p:nvPr>
        </p:nvSpPr>
        <p:spPr>
          <a:xfrm>
            <a:off x="5545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34" name="文本框 31"/>
          <p:cNvSpPr txBox="1"/>
          <p:nvPr>
            <p:custDataLst>
              <p:tags r:id="rId3"/>
            </p:custDataLst>
          </p:nvPr>
        </p:nvSpPr>
        <p:spPr>
          <a:xfrm>
            <a:off x="708594" y="2174232"/>
            <a:ext cx="2307652" cy="344209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加强跨行业合作：促进区块链技术与实体经济深度融合，推动各行业之间的合作与交流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圆角矩形 29"/>
          <p:cNvSpPr/>
          <p:nvPr>
            <p:custDataLst>
              <p:tags r:id="rId4"/>
            </p:custDataLst>
          </p:nvPr>
        </p:nvSpPr>
        <p:spPr>
          <a:xfrm>
            <a:off x="3374368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38" name="圆角矩形 32"/>
          <p:cNvSpPr/>
          <p:nvPr>
            <p:custDataLst>
              <p:tags r:id="rId5"/>
            </p:custDataLst>
          </p:nvPr>
        </p:nvSpPr>
        <p:spPr>
          <a:xfrm>
            <a:off x="3376936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40" name="文本框 34"/>
          <p:cNvSpPr txBox="1"/>
          <p:nvPr>
            <p:custDataLst>
              <p:tags r:id="rId6"/>
            </p:custDataLst>
          </p:nvPr>
        </p:nvSpPr>
        <p:spPr>
          <a:xfrm>
            <a:off x="3533595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创新应用场景：探索区块链技术在金融、供应链、医疗、教育等领域的创新应用场景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圆角矩形 3"/>
          <p:cNvSpPr/>
          <p:nvPr>
            <p:custDataLst>
              <p:tags r:id="rId7"/>
            </p:custDataLst>
          </p:nvPr>
        </p:nvSpPr>
        <p:spPr>
          <a:xfrm>
            <a:off x="6196801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44" name="圆角矩形 4"/>
          <p:cNvSpPr/>
          <p:nvPr>
            <p:custDataLst>
              <p:tags r:id="rId8"/>
            </p:custDataLst>
          </p:nvPr>
        </p:nvSpPr>
        <p:spPr>
          <a:xfrm>
            <a:off x="6199369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46" name="文本框 5"/>
          <p:cNvSpPr txBox="1"/>
          <p:nvPr>
            <p:custDataLst>
              <p:tags r:id="rId9"/>
            </p:custDataLst>
          </p:nvPr>
        </p:nvSpPr>
        <p:spPr>
          <a:xfrm>
            <a:off x="6355387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培养专业人才：加强区块链技术人才培养，提高行业整体素质和水平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圆角矩形 8"/>
          <p:cNvSpPr/>
          <p:nvPr>
            <p:custDataLst>
              <p:tags r:id="rId10"/>
            </p:custDataLst>
          </p:nvPr>
        </p:nvSpPr>
        <p:spPr>
          <a:xfrm>
            <a:off x="9019234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50" name="圆角矩形 9"/>
          <p:cNvSpPr/>
          <p:nvPr>
            <p:custDataLst>
              <p:tags r:id="rId11"/>
            </p:custDataLst>
          </p:nvPr>
        </p:nvSpPr>
        <p:spPr>
          <a:xfrm>
            <a:off x="90218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52" name="文本框 10"/>
          <p:cNvSpPr txBox="1"/>
          <p:nvPr>
            <p:custDataLst>
              <p:tags r:id="rId12"/>
            </p:custDataLst>
          </p:nvPr>
        </p:nvSpPr>
        <p:spPr>
          <a:xfrm>
            <a:off x="9177820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完善政策法规：制定和完善区块链技术相关政策法规，为产业融合发展提供有力保障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加强人才培养与引进</a:t>
            </a:r>
            <a:endParaRPr altLang="en-US" lang="zh-CN"/>
          </a:p>
        </p:txBody>
      </p:sp>
      <p:sp>
        <p:nvSpPr>
          <p:cNvPr id="1049792" name="圆角矩形 3"/>
          <p:cNvSpPr/>
          <p:nvPr>
            <p:custDataLst>
              <p:tags r:id="rId1"/>
            </p:custDataLst>
          </p:nvPr>
        </p:nvSpPr>
        <p:spPr>
          <a:xfrm rot="16200000">
            <a:off x="5606883" y="-3689814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圆角矩形 4"/>
          <p:cNvSpPr/>
          <p:nvPr>
            <p:custDataLst>
              <p:tags r:id="rId2"/>
            </p:custDataLst>
          </p:nvPr>
        </p:nvSpPr>
        <p:spPr>
          <a:xfrm rot="16200000">
            <a:off x="137659" y="177940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96" name="圆角矩形 5"/>
          <p:cNvSpPr/>
          <p:nvPr>
            <p:custDataLst>
              <p:tags r:id="rId3"/>
            </p:custDataLst>
          </p:nvPr>
        </p:nvSpPr>
        <p:spPr>
          <a:xfrm rot="16200000">
            <a:off x="5608171" y="-2402901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圆角矩形 6"/>
          <p:cNvSpPr/>
          <p:nvPr>
            <p:custDataLst>
              <p:tags r:id="rId4"/>
            </p:custDataLst>
          </p:nvPr>
        </p:nvSpPr>
        <p:spPr>
          <a:xfrm rot="16200000">
            <a:off x="138948" y="3066967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0" name="圆角矩形 9"/>
          <p:cNvSpPr/>
          <p:nvPr>
            <p:custDataLst>
              <p:tags r:id="rId5"/>
            </p:custDataLst>
          </p:nvPr>
        </p:nvSpPr>
        <p:spPr>
          <a:xfrm rot="16200000">
            <a:off x="5606883" y="-1140475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圆角矩形 10"/>
          <p:cNvSpPr/>
          <p:nvPr>
            <p:custDataLst>
              <p:tags r:id="rId6"/>
            </p:custDataLst>
          </p:nvPr>
        </p:nvSpPr>
        <p:spPr>
          <a:xfrm rot="16200000">
            <a:off x="137659" y="432874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04" name="圆角矩形 11"/>
          <p:cNvSpPr/>
          <p:nvPr>
            <p:custDataLst>
              <p:tags r:id="rId7"/>
            </p:custDataLst>
          </p:nvPr>
        </p:nvSpPr>
        <p:spPr>
          <a:xfrm rot="16200000">
            <a:off x="5608171" y="145795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圆角矩形 12"/>
          <p:cNvSpPr/>
          <p:nvPr>
            <p:custDataLst>
              <p:tags r:id="rId8"/>
            </p:custDataLst>
          </p:nvPr>
        </p:nvSpPr>
        <p:spPr>
          <a:xfrm rot="16200000">
            <a:off x="138948" y="5615663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8" name="文本框 7"/>
          <p:cNvSpPr txBox="1"/>
          <p:nvPr>
            <p:custDataLst>
              <p:tags r:id="rId9"/>
            </p:custDataLst>
          </p:nvPr>
        </p:nvSpPr>
        <p:spPr>
          <a:xfrm>
            <a:off x="1017942" y="391374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加强与高校、科研机构的合作与交流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10" name="文本框 8"/>
          <p:cNvSpPr txBox="1"/>
          <p:nvPr>
            <p:custDataLst>
              <p:tags r:id="rId10"/>
            </p:custDataLst>
          </p:nvPr>
        </p:nvSpPr>
        <p:spPr>
          <a:xfrm>
            <a:off x="1017942" y="5201298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鼓励企业加大对人才的投入和关注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12" name="文本框 13"/>
          <p:cNvSpPr txBox="1"/>
          <p:nvPr>
            <p:custDataLst>
              <p:tags r:id="rId11"/>
            </p:custDataLst>
          </p:nvPr>
        </p:nvSpPr>
        <p:spPr>
          <a:xfrm>
            <a:off x="1017942" y="136440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建立完善的人才培养体系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14" name="文本框 14"/>
          <p:cNvSpPr txBox="1"/>
          <p:nvPr>
            <p:custDataLst>
              <p:tags r:id="rId12"/>
            </p:custDataLst>
          </p:nvPr>
        </p:nvSpPr>
        <p:spPr>
          <a:xfrm>
            <a:off x="1017942" y="2653247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引进国际先进技术和管理经验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加强政策支持与引导</a:t>
            </a:r>
            <a:endParaRPr altLang="en-US" lang="zh-CN"/>
          </a:p>
        </p:txBody>
      </p:sp>
      <p:sp>
        <p:nvSpPr>
          <p:cNvPr id="1049854" name="矩形 5"/>
          <p:cNvSpPr/>
          <p:nvPr>
            <p:custDataLst>
              <p:tags r:id="rId1"/>
            </p:custDataLst>
          </p:nvPr>
        </p:nvSpPr>
        <p:spPr>
          <a:xfrm>
            <a:off x="551935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6" name="矩形 10"/>
          <p:cNvSpPr/>
          <p:nvPr>
            <p:custDataLst>
              <p:tags r:id="rId2"/>
            </p:custDataLst>
          </p:nvPr>
        </p:nvSpPr>
        <p:spPr>
          <a:xfrm>
            <a:off x="910386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8" name="TextBox 2"/>
          <p:cNvSpPr txBox="1"/>
          <p:nvPr>
            <p:custDataLst>
              <p:tags r:id="rId3"/>
            </p:custDataLst>
          </p:nvPr>
        </p:nvSpPr>
        <p:spPr>
          <a:xfrm>
            <a:off x="708596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制定明确的政策规划，明确区块链技术行业的发展目标和方向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60" name="矩形 6"/>
          <p:cNvSpPr/>
          <p:nvPr>
            <p:custDataLst>
              <p:tags r:id="rId4"/>
            </p:custDataLst>
          </p:nvPr>
        </p:nvSpPr>
        <p:spPr>
          <a:xfrm>
            <a:off x="3380862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2" name="矩形 11"/>
          <p:cNvSpPr/>
          <p:nvPr>
            <p:custDataLst>
              <p:tags r:id="rId5"/>
            </p:custDataLst>
          </p:nvPr>
        </p:nvSpPr>
        <p:spPr>
          <a:xfrm>
            <a:off x="3758654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4" name="TextBox 2"/>
          <p:cNvSpPr txBox="1"/>
          <p:nvPr>
            <p:custDataLst>
              <p:tags r:id="rId6"/>
            </p:custDataLst>
          </p:nvPr>
        </p:nvSpPr>
        <p:spPr>
          <a:xfrm>
            <a:off x="3536878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加大对区块链技术行业的资金投入，推动技术创新和产业升级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66" name="矩形 33"/>
          <p:cNvSpPr/>
          <p:nvPr>
            <p:custDataLst>
              <p:tags r:id="rId7"/>
            </p:custDataLst>
          </p:nvPr>
        </p:nvSpPr>
        <p:spPr>
          <a:xfrm>
            <a:off x="6205276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8" name="矩形 37"/>
          <p:cNvSpPr/>
          <p:nvPr>
            <p:custDataLst>
              <p:tags r:id="rId8"/>
            </p:custDataLst>
          </p:nvPr>
        </p:nvSpPr>
        <p:spPr>
          <a:xfrm>
            <a:off x="6563727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0" name="TextBox 2"/>
          <p:cNvSpPr txBox="1"/>
          <p:nvPr>
            <p:custDataLst>
              <p:tags r:id="rId9"/>
            </p:custDataLst>
          </p:nvPr>
        </p:nvSpPr>
        <p:spPr>
          <a:xfrm>
            <a:off x="6361937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加强监管，规范市场秩序，保障行业健康发展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72" name="矩形 34"/>
          <p:cNvSpPr/>
          <p:nvPr>
            <p:custDataLst>
              <p:tags r:id="rId10"/>
            </p:custDataLst>
          </p:nvPr>
        </p:nvSpPr>
        <p:spPr>
          <a:xfrm>
            <a:off x="9023888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4" name="矩形 38"/>
          <p:cNvSpPr/>
          <p:nvPr>
            <p:custDataLst>
              <p:tags r:id="rId11"/>
            </p:custDataLst>
          </p:nvPr>
        </p:nvSpPr>
        <p:spPr>
          <a:xfrm>
            <a:off x="9401680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6" name="TextBox 2"/>
          <p:cNvSpPr txBox="1"/>
          <p:nvPr>
            <p:custDataLst>
              <p:tags r:id="rId12"/>
            </p:custDataLst>
          </p:nvPr>
        </p:nvSpPr>
        <p:spPr>
          <a:xfrm>
            <a:off x="9180549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推动区块链技术行业与实体经济深度融合，促进产业升级和转型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3704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区块链技术行业未来发展前景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9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区块链技术行业市场规模预测</a:t>
            </a:r>
            <a:endParaRPr altLang="en-US" lang="zh-CN"/>
          </a:p>
        </p:txBody>
      </p:sp>
      <p:sp>
        <p:nvSpPr>
          <p:cNvPr id="1049992" name="矩形 5"/>
          <p:cNvSpPr/>
          <p:nvPr>
            <p:custDataLst>
              <p:tags r:id="rId1"/>
            </p:custDataLst>
          </p:nvPr>
        </p:nvSpPr>
        <p:spPr>
          <a:xfrm>
            <a:off x="551935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4" name="矩形 10"/>
          <p:cNvSpPr/>
          <p:nvPr>
            <p:custDataLst>
              <p:tags r:id="rId2"/>
            </p:custDataLst>
          </p:nvPr>
        </p:nvSpPr>
        <p:spPr>
          <a:xfrm>
            <a:off x="910386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6" name="TextBox 2"/>
          <p:cNvSpPr txBox="1"/>
          <p:nvPr>
            <p:custDataLst>
              <p:tags r:id="rId3"/>
            </p:custDataLst>
          </p:nvPr>
        </p:nvSpPr>
        <p:spPr>
          <a:xfrm>
            <a:off x="708596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市场规模增长趋势：随着区块链技术的不断发展和应用场景的不断拓展，市场规模将持续增长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98" name="矩形 6"/>
          <p:cNvSpPr/>
          <p:nvPr>
            <p:custDataLst>
              <p:tags r:id="rId4"/>
            </p:custDataLst>
          </p:nvPr>
        </p:nvSpPr>
        <p:spPr>
          <a:xfrm>
            <a:off x="3380862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0" name="矩形 11"/>
          <p:cNvSpPr/>
          <p:nvPr>
            <p:custDataLst>
              <p:tags r:id="rId5"/>
            </p:custDataLst>
          </p:nvPr>
        </p:nvSpPr>
        <p:spPr>
          <a:xfrm>
            <a:off x="3758654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2" name="TextBox 2"/>
          <p:cNvSpPr txBox="1"/>
          <p:nvPr>
            <p:custDataLst>
              <p:tags r:id="rId6"/>
            </p:custDataLst>
          </p:nvPr>
        </p:nvSpPr>
        <p:spPr>
          <a:xfrm>
            <a:off x="3536878" y="3030566"/>
            <a:ext cx="2303661" cy="186018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行业应用领域：区块链技术将应用于金融、供应链、医疗、教育等多个领域，市场规模将进一步扩大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04" name="矩形 33"/>
          <p:cNvSpPr/>
          <p:nvPr>
            <p:custDataLst>
              <p:tags r:id="rId7"/>
            </p:custDataLst>
          </p:nvPr>
        </p:nvSpPr>
        <p:spPr>
          <a:xfrm>
            <a:off x="6205276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6" name="矩形 37"/>
          <p:cNvSpPr/>
          <p:nvPr>
            <p:custDataLst>
              <p:tags r:id="rId8"/>
            </p:custDataLst>
          </p:nvPr>
        </p:nvSpPr>
        <p:spPr>
          <a:xfrm>
            <a:off x="6563727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8" name="TextBox 2"/>
          <p:cNvSpPr txBox="1"/>
          <p:nvPr>
            <p:custDataLst>
              <p:tags r:id="rId9"/>
            </p:custDataLst>
          </p:nvPr>
        </p:nvSpPr>
        <p:spPr>
          <a:xfrm>
            <a:off x="6361937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竞争格局：区块链技术行业的竞争将日益激烈，市场份额将向头部企业集中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10" name="矩形 34"/>
          <p:cNvSpPr/>
          <p:nvPr>
            <p:custDataLst>
              <p:tags r:id="rId10"/>
            </p:custDataLst>
          </p:nvPr>
        </p:nvSpPr>
        <p:spPr>
          <a:xfrm>
            <a:off x="9023888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2" name="矩形 38"/>
          <p:cNvSpPr/>
          <p:nvPr>
            <p:custDataLst>
              <p:tags r:id="rId11"/>
            </p:custDataLst>
          </p:nvPr>
        </p:nvSpPr>
        <p:spPr>
          <a:xfrm>
            <a:off x="9401680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4" name="TextBox 2"/>
          <p:cNvSpPr txBox="1"/>
          <p:nvPr>
            <p:custDataLst>
              <p:tags r:id="rId12"/>
            </p:custDataLst>
          </p:nvPr>
        </p:nvSpPr>
        <p:spPr>
          <a:xfrm>
            <a:off x="9180549" y="3030566"/>
            <a:ext cx="2303661" cy="186018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政策监管：政策监管对区块链技术行业的发展具有重要影响，市场规模将受到政策监管的影响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区块链技术行业应用领域拓展方向</a:t>
            </a:r>
            <a:endParaRPr altLang="en-US" lang="zh-CN"/>
          </a:p>
        </p:txBody>
      </p:sp>
      <p:sp>
        <p:nvSpPr>
          <p:cNvPr id="1050054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2517424" y="3908366"/>
            <a:ext cx="3495835" cy="225581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56" name="矩形 4"/>
          <p:cNvSpPr/>
          <p:nvPr>
            <p:custDataLst>
              <p:tags r:id="rId2"/>
            </p:custDataLst>
          </p:nvPr>
        </p:nvSpPr>
        <p:spPr>
          <a:xfrm>
            <a:off x="2426916" y="4272322"/>
            <a:ext cx="180805" cy="18219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8" name="文本框 5"/>
          <p:cNvSpPr txBox="1"/>
          <p:nvPr>
            <p:custDataLst>
              <p:tags r:id="rId3"/>
            </p:custDataLst>
          </p:nvPr>
        </p:nvSpPr>
        <p:spPr>
          <a:xfrm>
            <a:off x="2728608" y="4228031"/>
            <a:ext cx="3073104" cy="127569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公共服务领域：区块链技术可以提高公共服务的透明度和效率，例如数字身份认证、电子投票等。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60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6268670" y="3908366"/>
            <a:ext cx="3495835" cy="225581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62" name="矩形 57"/>
          <p:cNvSpPr/>
          <p:nvPr>
            <p:custDataLst>
              <p:tags r:id="rId5"/>
            </p:custDataLst>
          </p:nvPr>
        </p:nvSpPr>
        <p:spPr>
          <a:xfrm>
            <a:off x="6178163" y="4272322"/>
            <a:ext cx="180805" cy="18219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4" name="文本框 58"/>
          <p:cNvSpPr txBox="1"/>
          <p:nvPr>
            <p:custDataLst>
              <p:tags r:id="rId6"/>
            </p:custDataLst>
          </p:nvPr>
        </p:nvSpPr>
        <p:spPr>
          <a:xfrm>
            <a:off x="6479855" y="4228031"/>
            <a:ext cx="3073104" cy="127569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100000" lnSpcReduction="2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物联网领域：区块链技术可以保护物联网设备的隐私和安全，实现物联网设备的互操作性和可信度。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66" name="任意多边形: 形状 64"/>
          <p:cNvSpPr/>
          <p:nvPr>
            <p:custDataLst>
              <p:tags r:id="rId7"/>
            </p:custDataLst>
          </p:nvPr>
        </p:nvSpPr>
        <p:spPr>
          <a:xfrm rot="10800000">
            <a:off x="641801" y="1378008"/>
            <a:ext cx="3495835" cy="225581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68" name="矩形 65"/>
          <p:cNvSpPr/>
          <p:nvPr>
            <p:custDataLst>
              <p:tags r:id="rId8"/>
            </p:custDataLst>
          </p:nvPr>
        </p:nvSpPr>
        <p:spPr>
          <a:xfrm>
            <a:off x="551935" y="1741321"/>
            <a:ext cx="180805" cy="18219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0" name="文本框 66"/>
          <p:cNvSpPr txBox="1"/>
          <p:nvPr>
            <p:custDataLst>
              <p:tags r:id="rId9"/>
            </p:custDataLst>
          </p:nvPr>
        </p:nvSpPr>
        <p:spPr>
          <a:xfrm>
            <a:off x="853627" y="1697030"/>
            <a:ext cx="3073104" cy="127569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金融领域：区块链技术可以提高金融交易的效率和安全性，降低交易成本，拓展金融业务范围。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72" name="任意多边形: 形状 68"/>
          <p:cNvSpPr/>
          <p:nvPr>
            <p:custDataLst>
              <p:tags r:id="rId10"/>
            </p:custDataLst>
          </p:nvPr>
        </p:nvSpPr>
        <p:spPr>
          <a:xfrm rot="10800000">
            <a:off x="4393047" y="1378008"/>
            <a:ext cx="3495835" cy="225581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74" name="矩形 69"/>
          <p:cNvSpPr/>
          <p:nvPr>
            <p:custDataLst>
              <p:tags r:id="rId11"/>
            </p:custDataLst>
          </p:nvPr>
        </p:nvSpPr>
        <p:spPr>
          <a:xfrm>
            <a:off x="4302540" y="1741321"/>
            <a:ext cx="180805" cy="18219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6" name="文本框 70"/>
          <p:cNvSpPr txBox="1"/>
          <p:nvPr>
            <p:custDataLst>
              <p:tags r:id="rId12"/>
            </p:custDataLst>
          </p:nvPr>
        </p:nvSpPr>
        <p:spPr>
          <a:xfrm>
            <a:off x="4604231" y="1697030"/>
            <a:ext cx="3073104" cy="127569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供应链管理：区块链技术可以追溯商品的来源和流向，提高供应链的透明度和可追溯性，降低物流成本。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78" name="任意多边形: 形状 72"/>
          <p:cNvSpPr/>
          <p:nvPr>
            <p:custDataLst>
              <p:tags r:id="rId13"/>
            </p:custDataLst>
          </p:nvPr>
        </p:nvSpPr>
        <p:spPr>
          <a:xfrm rot="10800000">
            <a:off x="8144294" y="1378008"/>
            <a:ext cx="3495835" cy="225581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80" name="文本框 74"/>
          <p:cNvSpPr txBox="1"/>
          <p:nvPr>
            <p:custDataLst>
              <p:tags r:id="rId14"/>
            </p:custDataLst>
          </p:nvPr>
        </p:nvSpPr>
        <p:spPr>
          <a:xfrm>
            <a:off x="8355478" y="1697030"/>
            <a:ext cx="3073104" cy="127569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0000" lnSpcReduction="20000"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医疗保健领域：区块链技术可以保护患者隐私和医疗记录的安全，提高医疗保健服务的效率和可信度。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82" name="矩形 73"/>
          <p:cNvSpPr/>
          <p:nvPr>
            <p:custDataLst>
              <p:tags r:id="rId15"/>
            </p:custDataLst>
          </p:nvPr>
        </p:nvSpPr>
        <p:spPr>
          <a:xfrm>
            <a:off x="8053786" y="1741321"/>
            <a:ext cx="180805" cy="18219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区块链技术行业未来发展潜力评估</a:t>
            </a:r>
            <a:endParaRPr altLang="en-US" lang="zh-CN"/>
          </a:p>
        </p:txBody>
      </p:sp>
      <p:sp>
        <p:nvSpPr>
          <p:cNvPr id="1050122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24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26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28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30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区块链技术将推动各行业数字化转型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32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区块链技术行业市场规模将持续扩大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34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区块链技术将为金融领域带来更多创新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36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区块链技术将成为数字经济时代的基础设施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区块链技术行业未来发展趋势预测</a:t>
            </a:r>
            <a:endParaRPr altLang="en-US" lang="zh-CN"/>
          </a:p>
        </p:txBody>
      </p:sp>
      <p:sp>
        <p:nvSpPr>
          <p:cNvPr id="1050176" name="圆角矩形 3"/>
          <p:cNvSpPr/>
          <p:nvPr>
            <p:custDataLst>
              <p:tags r:id="rId1"/>
            </p:custDataLst>
          </p:nvPr>
        </p:nvSpPr>
        <p:spPr>
          <a:xfrm rot="16200000">
            <a:off x="5701129" y="-2509560"/>
            <a:ext cx="789742" cy="1054973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8" name="圆角矩形 4"/>
          <p:cNvSpPr/>
          <p:nvPr>
            <p:custDataLst>
              <p:tags r:id="rId2"/>
            </p:custDataLst>
          </p:nvPr>
        </p:nvSpPr>
        <p:spPr>
          <a:xfrm rot="16200000">
            <a:off x="496633" y="2695586"/>
            <a:ext cx="788442" cy="139235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80" name="圆角矩形 5"/>
          <p:cNvSpPr/>
          <p:nvPr>
            <p:custDataLst>
              <p:tags r:id="rId3"/>
            </p:custDataLst>
          </p:nvPr>
        </p:nvSpPr>
        <p:spPr>
          <a:xfrm rot="16200000">
            <a:off x="5701129" y="-3515099"/>
            <a:ext cx="789742" cy="105489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2" name="圆角矩形 6"/>
          <p:cNvSpPr/>
          <p:nvPr>
            <p:custDataLst>
              <p:tags r:id="rId4"/>
            </p:custDataLst>
          </p:nvPr>
        </p:nvSpPr>
        <p:spPr>
          <a:xfrm rot="16200000">
            <a:off x="496633" y="1689397"/>
            <a:ext cx="788442" cy="139235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84" name="圆角矩形 11"/>
          <p:cNvSpPr/>
          <p:nvPr>
            <p:custDataLst>
              <p:tags r:id="rId5"/>
            </p:custDataLst>
          </p:nvPr>
        </p:nvSpPr>
        <p:spPr>
          <a:xfrm rot="16200000">
            <a:off x="5701129" y="-497831"/>
            <a:ext cx="789742" cy="1054973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6" name="圆角矩形 12"/>
          <p:cNvSpPr/>
          <p:nvPr>
            <p:custDataLst>
              <p:tags r:id="rId6"/>
            </p:custDataLst>
          </p:nvPr>
        </p:nvSpPr>
        <p:spPr>
          <a:xfrm rot="16200000">
            <a:off x="496633" y="4707315"/>
            <a:ext cx="788442" cy="139235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88" name="圆角矩形 9"/>
          <p:cNvSpPr/>
          <p:nvPr>
            <p:custDataLst>
              <p:tags r:id="rId7"/>
            </p:custDataLst>
          </p:nvPr>
        </p:nvSpPr>
        <p:spPr>
          <a:xfrm rot="16200000">
            <a:off x="5701129" y="-1503370"/>
            <a:ext cx="789742" cy="105489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0" name="圆角矩形 10"/>
          <p:cNvSpPr/>
          <p:nvPr>
            <p:custDataLst>
              <p:tags r:id="rId8"/>
            </p:custDataLst>
          </p:nvPr>
        </p:nvSpPr>
        <p:spPr>
          <a:xfrm rot="16200000">
            <a:off x="496633" y="3701126"/>
            <a:ext cx="788442" cy="139235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92" name="圆角矩形 7"/>
          <p:cNvSpPr/>
          <p:nvPr>
            <p:custDataLst>
              <p:tags r:id="rId9"/>
            </p:custDataLst>
          </p:nvPr>
        </p:nvSpPr>
        <p:spPr>
          <a:xfrm rot="16200000">
            <a:off x="5701129" y="507059"/>
            <a:ext cx="789742" cy="1054973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4" name="圆角矩形 8"/>
          <p:cNvSpPr/>
          <p:nvPr>
            <p:custDataLst>
              <p:tags r:id="rId10"/>
            </p:custDataLst>
          </p:nvPr>
        </p:nvSpPr>
        <p:spPr>
          <a:xfrm rot="16200000">
            <a:off x="496633" y="5712205"/>
            <a:ext cx="788442" cy="139235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96" name="文本框 14"/>
          <p:cNvSpPr txBox="1"/>
          <p:nvPr>
            <p:custDataLst>
              <p:tags r:id="rId11"/>
            </p:custDataLst>
          </p:nvPr>
        </p:nvSpPr>
        <p:spPr>
          <a:xfrm>
            <a:off x="1264275" y="5388508"/>
            <a:ext cx="10106018" cy="789092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区块链技术将促进全球范围内的合作与交流，推动行业共同发展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198" name="文本框 15"/>
          <p:cNvSpPr txBox="1"/>
          <p:nvPr>
            <p:custDataLst>
              <p:tags r:id="rId12"/>
            </p:custDataLst>
          </p:nvPr>
        </p:nvSpPr>
        <p:spPr>
          <a:xfrm>
            <a:off x="1264925" y="3376129"/>
            <a:ext cx="10106018" cy="78974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区块链技术将促进供应链管理、版权保护等领域的创新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200" name="文本框 16"/>
          <p:cNvSpPr txBox="1"/>
          <p:nvPr>
            <p:custDataLst>
              <p:tags r:id="rId13"/>
            </p:custDataLst>
          </p:nvPr>
        </p:nvSpPr>
        <p:spPr>
          <a:xfrm>
            <a:off x="1264275" y="4382969"/>
            <a:ext cx="10106018" cy="789092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区块链技术将提高数据安全性和透明度，降低信任成本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202" name="文本框 17"/>
          <p:cNvSpPr txBox="1"/>
          <p:nvPr>
            <p:custDataLst>
              <p:tags r:id="rId14"/>
            </p:custDataLst>
          </p:nvPr>
        </p:nvSpPr>
        <p:spPr>
          <a:xfrm>
            <a:off x="1264925" y="1364400"/>
            <a:ext cx="10106018" cy="78974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区块链技术将与更多行业融合，实现更广泛的应用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204" name="文本框 18"/>
          <p:cNvSpPr txBox="1"/>
          <p:nvPr>
            <p:custDataLst>
              <p:tags r:id="rId15"/>
            </p:custDataLst>
          </p:nvPr>
        </p:nvSpPr>
        <p:spPr>
          <a:xfrm>
            <a:off x="1264275" y="2371239"/>
            <a:ext cx="10106018" cy="789092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区块链技术将推动数字货币的普及和发展</a:t>
            </a:r>
            <a:endParaRPr altLang="en-US" dirty="0" sz="20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56847" y="1878506"/>
            <a:ext cx="10515000" cy="1800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244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56847" y="3822506"/>
            <a:ext cx="10515000" cy="972000"/>
          </a:xfrm>
        </p:spPr>
        <p:txBody>
          <a:bodyPr/>
          <a:p>
            <a:r>
              <a:rPr altLang="zh-CN" dirty="0" lang="en-US" err="1"/>
              <a:t>xxx,a</a:t>
            </a:r>
            <a:r>
              <a:rPr altLang="zh-CN" dirty="0" lang="en-US"/>
              <a:t> click to unlimited possibilities</a:t>
            </a:r>
            <a:endParaRPr altLang="zh-CN" dirty="0" lang="en-US"/>
          </a:p>
        </p:txBody>
      </p:sp>
      <p:sp>
        <p:nvSpPr>
          <p:cNvPr id="1050246" name="年号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207998" y="4931031"/>
            <a:ext cx="2743200" cy="504000"/>
          </a:xfrm>
        </p:spPr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248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UNIT_TYPE" val="i"/>
  <p:tag name="KSO_WM_UNIT_INDEX" val="12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2"/>
  <p:tag name="KSO_WM_UNIT_SUBTYPE" val="g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50"/>
  <p:tag name="KSO_WM_UNIT_TYPE" val="f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3"/>
  <p:tag name="KSO_WM_UNIT_SUBTYPE" val="g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1*i*14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9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9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9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9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9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62"/>
  <p:tag name="KSO_WM_UNIT_TYPE" val="a"/>
  <p:tag name="KSO_WM_UNIT_INDEX" val="1"/>
  <p:tag name="KSO_WM_TEMPLATE_CATEGORY" val="custom"/>
  <p:tag name="KSO_WM_TEMPLATE_INDEX" val="20230990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60"/>
  <p:tag name="KSO_WM_UNIT_TYPE" val="f"/>
  <p:tag name="KSO_WM_UNIT_INDEX" val="1"/>
  <p:tag name="KSO_WM_TEMPLATE_CATEGORY" val="custom"/>
  <p:tag name="KSO_WM_TEMPLATE_INDEX" val="20230990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0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0_1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单击此处添加标题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0_1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107.xml><?xml version="1.0" encoding="utf-8"?>
<p:tagLst xmlns:p="http://schemas.openxmlformats.org/presentationml/2006/main"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90_1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108.xml><?xml version="1.0" encoding="utf-8"?>
<p:tagLst xmlns:p="http://schemas.openxmlformats.org/presentationml/2006/main">
  <p:tag name="KSO_WM_UNIT_SUBTYPE" val="b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0_1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汇报人：WPS"/>
</p:tagLst>
</file>

<file path=ppt/tags/tag109.xml><?xml version="1.0" encoding="utf-8"?>
<p:tagLst xmlns:p="http://schemas.openxmlformats.org/presentationml/2006/main">
  <p:tag name="KSO_WM_SLIDE_ID" val="custom2023099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0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5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5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0_5*l_h_i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0_5*l_h_a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5*l_h_i*1_1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0_5*l_h_i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0_5*l_h_a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5*l_h_i*1_2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0_5*l_h_i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0_5*l_h_a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5*l_h_i*1_3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0_5*l_h_i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0_5*l_h_a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5*l_h_i*1_4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0_5*l_h_i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0_5*l_h_a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5*l_h_i*1_5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SLIDE_ID" val="custom2023099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90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0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3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76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27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70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4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4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4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4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4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4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4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4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4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4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4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4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4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4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4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WPS,a click to unlimited possibilities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0"/>
  <p:tag name="KSO_WM_UNIT_TYPE" val="f"/>
  <p:tag name="KSO_WM_UNIT_INDEX" val="1"/>
  <p:tag name="KSO_WM_UNIT_PRESET_TEXT" val="汇报人：WPS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36"/>
  <p:tag name="KSO_WM_UNIT_TYPE" val="f"/>
  <p:tag name="KSO_WM_UNIT_INDEX" val="2"/>
  <p:tag name="KSO_WM_UNIT_SUBTYPE" val="g"/>
  <p:tag name="KSO_WM_UNIT_PRESET_TEXT" val="YOUR LOGO"/>
</p:tagLst>
</file>

<file path=ppt/tags/tag325.xml><?xml version="1.0" encoding="utf-8"?>
<p:tagLst xmlns:p="http://schemas.openxmlformats.org/presentationml/2006/main">
  <p:tag name="KSO_WM_SLIDE_ID" val="custom2023099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0"/>
  <p:tag name="KSO_WM_SLIDE_TYPE" val="endPage"/>
  <p:tag name="KSO_WM_SLIDE_SUBTYPE" val="pureTxt"/>
  <p:tag name="KSO_WM_SLIDE_LAYOUT" val="a_b_f"/>
  <p:tag name="KSO_WM_SLIDE_LAYOUT_CNT" val="1_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32">
      <a:dk1>
        <a:srgbClr val="000000"/>
      </a:dk1>
      <a:lt1>
        <a:srgbClr val="FFFFFF"/>
      </a:lt1>
      <a:dk2>
        <a:srgbClr val="003248"/>
      </a:dk2>
      <a:lt2>
        <a:srgbClr val="E8F7FE"/>
      </a:lt2>
      <a:accent1>
        <a:srgbClr val="FF3B3B"/>
      </a:accent1>
      <a:accent2>
        <a:srgbClr val="FF542D"/>
      </a:accent2>
      <a:accent3>
        <a:srgbClr val="FF7429"/>
      </a:accent3>
      <a:accent4>
        <a:srgbClr val="FE8F00"/>
      </a:accent4>
      <a:accent5>
        <a:srgbClr val="FFB005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2">
                <a:alpha val="80000"/>
              </a:schemeClr>
            </a:gs>
            <a:gs pos="48000">
              <a:schemeClr val="accent2">
                <a:alpha val="70000"/>
              </a:schemeClr>
            </a:gs>
            <a:gs pos="100000">
              <a:schemeClr val="accent1"/>
            </a:gs>
          </a:gsLst>
          <a:lin ang="108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2023-12-17T11:26:43Z</dcterms:created>
  <dcterms:modified xsi:type="dcterms:W3CDTF">2023-12-17T11:26:43Z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93651dc628e24f85b3b18f9df134dd7e_21</vt:lpwstr>
  </property>
</Properties>
</file>