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06" r:id="rId1"/>
    <p:sldMasterId id="2147485943" r:id="rId2"/>
  </p:sldMasterIdLst>
  <p:notesMasterIdLst>
    <p:notesMasterId r:id="rId3"/>
  </p:notesMasterIdLst>
  <p:sldIdLst>
    <p:sldId id="1285" r:id="rId4"/>
    <p:sldId id="1288" r:id="rId5"/>
    <p:sldId id="1291" r:id="rId6"/>
    <p:sldId id="1294" r:id="rId7"/>
    <p:sldId id="1300" r:id="rId9"/>
    <p:sldId id="1303" r:id="rId10"/>
    <p:sldId id="1306" r:id="rId11"/>
    <p:sldId id="1309" r:id="rId12"/>
    <p:sldId id="1315" r:id="rId14"/>
    <p:sldId id="1318" r:id="rId15"/>
    <p:sldId id="1321" r:id="rId16"/>
    <p:sldId id="1324" r:id="rId17"/>
    <p:sldId id="1330" r:id="rId19"/>
    <p:sldId id="1333" r:id="rId20"/>
    <p:sldId id="1336" r:id="rId21"/>
    <p:sldId id="1339" r:id="rId22"/>
    <p:sldId id="1342" r:id="rId23"/>
    <p:sldId id="1348" r:id="rId25"/>
    <p:sldId id="1351" r:id="rId26"/>
    <p:sldId id="1354" r:id="rId27"/>
    <p:sldId id="1357" r:id="rId28"/>
    <p:sldId id="1363" r:id="rId30"/>
    <p:sldId id="1366" r:id="rId31"/>
    <p:sldId id="136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2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image" Target="../media/image3.png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4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image" Target="../media/image5.png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image" Target="../media/image5.png"/><Relationship Id="rId7" Type="http://schemas.openxmlformats.org/officeDocument/2006/relationships/tags" Target="../tags/tag53.xml"/><Relationship Id="rId8" Type="http://schemas.openxmlformats.org/officeDocument/2006/relationships/image" Target="../media/image4.png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6.png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390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algn="just" indent="0" marL="0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2125714"/>
          </a:xfrm>
          <a:prstGeom prst="rect"/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/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algn="just" indent="0" marL="0">
              <a:buNone/>
              <a:defRPr b="1" sz="8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/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indent="0" marL="0">
              <a:buNone/>
              <a:defRPr b="0" sz="1600">
                <a:solidFill>
                  <a:schemeClr val="accent1">
                    <a:lumMod val="5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994150" y="0"/>
            <a:ext cx="8197850" cy="6858000"/>
          </a:xfrm>
          <a:prstGeom prst="rect"/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6.xml"/><Relationship Id="rId13" Type="http://schemas.openxmlformats.org/officeDocument/2006/relationships/tags" Target="../tags/tag67.xml"/><Relationship Id="rId14" Type="http://schemas.openxmlformats.org/officeDocument/2006/relationships/image" Target="../media/image5.png"/><Relationship Id="rId15" Type="http://schemas.openxmlformats.org/officeDocument/2006/relationships/tags" Target="../tags/tag68.xml"/><Relationship Id="rId16" Type="http://schemas.openxmlformats.org/officeDocument/2006/relationships/image" Target="../media/image4.png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ags" Target="../tags/tag72.xml"/><Relationship Id="rId21" Type="http://schemas.openxmlformats.org/officeDocument/2006/relationships/tags" Target="../tags/tag73.xml"/><Relationship Id="rId22" Type="http://schemas.openxmlformats.org/officeDocument/2006/relationships/tags" Target="../tags/tag74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07" r:id="rId1"/>
    <p:sldLayoutId id="2147485908" r:id="rId2"/>
    <p:sldLayoutId id="2147485909" r:id="rId3"/>
    <p:sldLayoutId id="2147485910" r:id="rId4"/>
    <p:sldLayoutId id="2147485911" r:id="rId5"/>
    <p:sldLayoutId id="2147485912" r:id="rId6"/>
    <p:sldLayoutId id="2147485913" r:id="rId7"/>
    <p:sldLayoutId id="2147485914" r:id="rId8"/>
    <p:sldLayoutId id="2147485915" r:id="rId9"/>
    <p:sldLayoutId id="2147485916" r:id="rId10"/>
    <p:sldLayoutId id="21474859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/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44" r:id="rId1"/>
    <p:sldLayoutId id="2147485945" r:id="rId2"/>
    <p:sldLayoutId id="2147485946" r:id="rId3"/>
    <p:sldLayoutId id="2147485947" r:id="rId4"/>
    <p:sldLayoutId id="2147485948" r:id="rId5"/>
    <p:sldLayoutId id="2147485949" r:id="rId6"/>
    <p:sldLayoutId id="2147485950" r:id="rId7"/>
    <p:sldLayoutId id="2147485951" r:id="rId8"/>
    <p:sldLayoutId id="2147485952" r:id="rId9"/>
    <p:sldLayoutId id="2147485953" r:id="rId10"/>
    <p:sldLayoutId id="21474859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p>
            <a:r>
              <a:rPr altLang="en-US" dirty="0" lang="zh-CN"/>
              <a:t>餐饮食品加工行业2024工作总结及工作展望</a:t>
            </a:r>
            <a:endParaRPr altLang="en-US" dirty="0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单击此处添加副标题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2"/>
            </p:custDataLst>
          </p:nvPr>
        </p:nvSpPr>
        <p:spPr>
          <a:xfrm>
            <a:off x="113284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3"/>
            </p:custDataLst>
          </p:nvPr>
        </p:nvSpPr>
        <p:spPr>
          <a:xfrm>
            <a:off x="269303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4"/>
            </p:custDataLst>
          </p:nvPr>
        </p:nvSpPr>
        <p:spPr>
          <a:xfrm>
            <a:off x="647446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5"/>
            </p:custDataLst>
          </p:nvPr>
        </p:nvSpPr>
        <p:spPr>
          <a:xfrm>
            <a:off x="803465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餐饮食品加工行业现状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6"/>
            </p:custDataLst>
          </p:nvPr>
        </p:nvSpPr>
        <p:spPr>
          <a:xfrm>
            <a:off x="647446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7"/>
            </p:custDataLst>
          </p:nvPr>
        </p:nvSpPr>
        <p:spPr>
          <a:xfrm>
            <a:off x="803465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工作展望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8"/>
            </p:custDataLst>
          </p:nvPr>
        </p:nvSpPr>
        <p:spPr>
          <a:xfrm>
            <a:off x="6474460" y="491998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9"/>
            </p:custDataLst>
          </p:nvPr>
        </p:nvSpPr>
        <p:spPr>
          <a:xfrm>
            <a:off x="8034655" y="492061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结论与建议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0"/>
            </p:custDataLst>
          </p:nvPr>
        </p:nvSpPr>
        <p:spPr>
          <a:xfrm>
            <a:off x="113284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1"/>
            </p:custDataLst>
          </p:nvPr>
        </p:nvSpPr>
        <p:spPr>
          <a:xfrm>
            <a:off x="269303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2024年工作总结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1132840" y="491998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3"/>
            </p:custDataLst>
          </p:nvPr>
        </p:nvSpPr>
        <p:spPr>
          <a:xfrm>
            <a:off x="2693035" y="492061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风险与挑战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餐饮食品加工行业现状</a:t>
            </a:r>
            <a:endParaRPr altLang="en-US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966" name="五边形 30"/>
          <p:cNvSpPr/>
          <p:nvPr>
            <p:custDataLst>
              <p:tags r:id="rId1"/>
            </p:custDataLst>
          </p:nvPr>
        </p:nvSpPr>
        <p:spPr>
          <a:xfrm>
            <a:off x="838200" y="3266266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6"/>
          <p:cNvSpPr/>
          <p:nvPr>
            <p:custDataLst>
              <p:tags r:id="rId2"/>
            </p:custDataLst>
          </p:nvPr>
        </p:nvSpPr>
        <p:spPr>
          <a:xfrm>
            <a:off x="3342276" y="3266266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7"/>
          <p:cNvSpPr/>
          <p:nvPr>
            <p:custDataLst>
              <p:tags r:id="rId3"/>
            </p:custDataLst>
          </p:nvPr>
        </p:nvSpPr>
        <p:spPr>
          <a:xfrm>
            <a:off x="8350429" y="3266266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8"/>
          <p:cNvSpPr/>
          <p:nvPr>
            <p:custDataLst>
              <p:tags r:id="rId4"/>
            </p:custDataLst>
          </p:nvPr>
        </p:nvSpPr>
        <p:spPr>
          <a:xfrm>
            <a:off x="5846353" y="3266266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行业的发展历程和现状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餐饮食品加工行业的定义、分类和特点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行业的主要问题和挑战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行业的未来发展趋势和前景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</a:t>
            </a:r>
            <a:endParaRPr altLang="en-US" lang="zh-CN"/>
          </a:p>
        </p:txBody>
      </p:sp>
      <p:sp>
        <p:nvSpPr>
          <p:cNvPr id="1049018" name="矩形 5"/>
          <p:cNvSpPr/>
          <p:nvPr>
            <p:custDataLst>
              <p:tags r:id="rId1"/>
            </p:custDataLst>
          </p:nvPr>
        </p:nvSpPr>
        <p:spPr>
          <a:xfrm>
            <a:off x="838200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0"/>
          <p:cNvSpPr/>
          <p:nvPr>
            <p:custDataLst>
              <p:tags r:id="rId2"/>
            </p:custDataLst>
          </p:nvPr>
        </p:nvSpPr>
        <p:spPr>
          <a:xfrm>
            <a:off x="1178143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3"/>
            </p:custDataLst>
          </p:nvPr>
        </p:nvSpPr>
        <p:spPr>
          <a:xfrm>
            <a:off x="986772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餐饮食品加工行业规模不断扩大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6"/>
          <p:cNvSpPr/>
          <p:nvPr>
            <p:custDataLst>
              <p:tags r:id="rId4"/>
            </p:custDataLst>
          </p:nvPr>
        </p:nvSpPr>
        <p:spPr>
          <a:xfrm>
            <a:off x="3521057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1"/>
          <p:cNvSpPr/>
          <p:nvPr>
            <p:custDataLst>
              <p:tags r:id="rId5"/>
            </p:custDataLst>
          </p:nvPr>
        </p:nvSpPr>
        <p:spPr>
          <a:xfrm>
            <a:off x="3879342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6"/>
            </p:custDataLst>
          </p:nvPr>
        </p:nvSpPr>
        <p:spPr>
          <a:xfrm>
            <a:off x="3669017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餐饮食品加工行业产值持续增长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33"/>
          <p:cNvSpPr/>
          <p:nvPr>
            <p:custDataLst>
              <p:tags r:id="rId7"/>
            </p:custDataLst>
          </p:nvPr>
        </p:nvSpPr>
        <p:spPr>
          <a:xfrm>
            <a:off x="6199634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7"/>
          <p:cNvSpPr/>
          <p:nvPr>
            <p:custDataLst>
              <p:tags r:id="rId8"/>
            </p:custDataLst>
          </p:nvPr>
        </p:nvSpPr>
        <p:spPr>
          <a:xfrm>
            <a:off x="6539576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9"/>
            </p:custDataLst>
          </p:nvPr>
        </p:nvSpPr>
        <p:spPr>
          <a:xfrm>
            <a:off x="6348206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餐饮食品加工行业就业人数不断增加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6" name="矩形 34"/>
          <p:cNvSpPr/>
          <p:nvPr>
            <p:custDataLst>
              <p:tags r:id="rId10"/>
            </p:custDataLst>
          </p:nvPr>
        </p:nvSpPr>
        <p:spPr>
          <a:xfrm>
            <a:off x="8872708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8"/>
          <p:cNvSpPr/>
          <p:nvPr>
            <p:custDataLst>
              <p:tags r:id="rId11"/>
            </p:custDataLst>
          </p:nvPr>
        </p:nvSpPr>
        <p:spPr>
          <a:xfrm>
            <a:off x="9230993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餐饮食品加工行业在国民经济中的地位日益重要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发展趋势</a:t>
            </a:r>
            <a:endParaRPr altLang="en-US" lang="zh-CN"/>
          </a:p>
        </p:txBody>
      </p:sp>
      <p:sp>
        <p:nvSpPr>
          <p:cNvPr id="1049078" name="椭圆 262"/>
          <p:cNvSpPr/>
          <p:nvPr>
            <p:custDataLst>
              <p:tags r:id="rId1"/>
            </p:custDataLst>
          </p:nvPr>
        </p:nvSpPr>
        <p:spPr>
          <a:xfrm>
            <a:off x="2569289" y="4061046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63"/>
          <p:cNvSpPr/>
          <p:nvPr>
            <p:custDataLst>
              <p:tags r:id="rId2"/>
            </p:custDataLst>
          </p:nvPr>
        </p:nvSpPr>
        <p:spPr>
          <a:xfrm>
            <a:off x="3386278" y="4138109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4"/>
          <p:cNvSpPr/>
          <p:nvPr>
            <p:custDataLst>
              <p:tags r:id="rId3"/>
            </p:custDataLst>
          </p:nvPr>
        </p:nvSpPr>
        <p:spPr>
          <a:xfrm>
            <a:off x="4151266" y="4364911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65"/>
          <p:cNvSpPr/>
          <p:nvPr>
            <p:custDataLst>
              <p:tags r:id="rId4"/>
            </p:custDataLst>
          </p:nvPr>
        </p:nvSpPr>
        <p:spPr>
          <a:xfrm>
            <a:off x="4797840" y="4556628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66"/>
          <p:cNvSpPr/>
          <p:nvPr>
            <p:custDataLst>
              <p:tags r:id="rId5"/>
            </p:custDataLst>
          </p:nvPr>
        </p:nvSpPr>
        <p:spPr>
          <a:xfrm>
            <a:off x="5460703" y="4752730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8130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502747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543471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722096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832365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601803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4004033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704553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52599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6671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51128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61396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77303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57986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76156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239540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图形 15"/>
          <p:cNvSpPr/>
          <p:nvPr>
            <p:custDataLst>
              <p:tags r:id="rId22"/>
            </p:custDataLst>
          </p:nvPr>
        </p:nvSpPr>
        <p:spPr>
          <a:xfrm>
            <a:off x="5064113" y="4943194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8" name="图形 19"/>
          <p:cNvSpPr/>
          <p:nvPr>
            <p:custDataLst>
              <p:tags r:id="rId23"/>
            </p:custDataLst>
          </p:nvPr>
        </p:nvSpPr>
        <p:spPr>
          <a:xfrm>
            <a:off x="8496845" y="4648100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0" name="图形 27"/>
          <p:cNvSpPr/>
          <p:nvPr>
            <p:custDataLst>
              <p:tags r:id="rId24"/>
            </p:custDataLst>
          </p:nvPr>
        </p:nvSpPr>
        <p:spPr>
          <a:xfrm>
            <a:off x="4198255" y="3720843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71974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26"/>
            </p:custDataLst>
          </p:nvPr>
        </p:nvSpPr>
        <p:spPr>
          <a:xfrm>
            <a:off x="838200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餐饮食品加工行业规模不断扩大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27"/>
            </p:custDataLst>
          </p:nvPr>
        </p:nvSpPr>
        <p:spPr>
          <a:xfrm>
            <a:off x="9285014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餐饮食品加工行业市场竞争日益激烈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8"/>
            </p:custDataLst>
          </p:nvPr>
        </p:nvSpPr>
        <p:spPr>
          <a:xfrm>
            <a:off x="7026390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餐饮食品加工行业消费需求不断增长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9"/>
            </p:custDataLst>
          </p:nvPr>
        </p:nvSpPr>
        <p:spPr>
          <a:xfrm>
            <a:off x="3096824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餐饮食品加工行业产值持续增长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2024年工作总结</a:t>
            </a:r>
            <a:endParaRPr altLang="en-US" lang="zh-CN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</a:t>
            </a:r>
            <a:endParaRPr altLang="en-US" lang="zh-CN"/>
          </a:p>
        </p:txBody>
      </p:sp>
      <p:sp>
        <p:nvSpPr>
          <p:cNvPr id="10492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54579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拓展新客户群体和市场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7567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优化供应链和成本控制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536835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完成年度销售目标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5915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提升产品质量和口感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重点任务完成情况</a:t>
            </a:r>
            <a:endParaRPr altLang="en-US" lang="zh-CN"/>
          </a:p>
        </p:txBody>
      </p:sp>
      <p:sp>
        <p:nvSpPr>
          <p:cNvPr id="1049290" name="对角圆角矩形 52"/>
          <p:cNvSpPr/>
          <p:nvPr>
            <p:custDataLst>
              <p:tags r:id="rId1"/>
            </p:custDataLst>
          </p:nvPr>
        </p:nvSpPr>
        <p:spPr>
          <a:xfrm>
            <a:off x="838200" y="1602616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53"/>
          <p:cNvSpPr/>
          <p:nvPr>
            <p:custDataLst>
              <p:tags r:id="rId2"/>
            </p:custDataLst>
          </p:nvPr>
        </p:nvSpPr>
        <p:spPr>
          <a:xfrm>
            <a:off x="838200" y="1475411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54"/>
          <p:cNvSpPr/>
          <p:nvPr>
            <p:custDataLst>
              <p:tags r:id="rId3"/>
            </p:custDataLst>
          </p:nvPr>
        </p:nvSpPr>
        <p:spPr>
          <a:xfrm>
            <a:off x="1342589" y="1476044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53877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完成年度销售目标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9"/>
          <p:cNvSpPr/>
          <p:nvPr>
            <p:custDataLst>
              <p:tags r:id="rId5"/>
            </p:custDataLst>
          </p:nvPr>
        </p:nvSpPr>
        <p:spPr>
          <a:xfrm>
            <a:off x="6317501" y="1602616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75411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11"/>
          <p:cNvSpPr/>
          <p:nvPr>
            <p:custDataLst>
              <p:tags r:id="rId7"/>
            </p:custDataLst>
          </p:nvPr>
        </p:nvSpPr>
        <p:spPr>
          <a:xfrm>
            <a:off x="6821257" y="1476044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60206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优化供应链和物流体系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"/>
          <p:cNvSpPr/>
          <p:nvPr>
            <p:custDataLst>
              <p:tags r:id="rId9"/>
            </p:custDataLst>
          </p:nvPr>
        </p:nvSpPr>
        <p:spPr>
          <a:xfrm>
            <a:off x="838200" y="3269569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6"/>
          <p:cNvSpPr/>
          <p:nvPr>
            <p:custDataLst>
              <p:tags r:id="rId10"/>
            </p:custDataLst>
          </p:nvPr>
        </p:nvSpPr>
        <p:spPr>
          <a:xfrm>
            <a:off x="838200" y="314236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7"/>
          <p:cNvSpPr/>
          <p:nvPr>
            <p:custDataLst>
              <p:tags r:id="rId11"/>
            </p:custDataLst>
          </p:nvPr>
        </p:nvSpPr>
        <p:spPr>
          <a:xfrm>
            <a:off x="1342589" y="3142997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327159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提升产品质量和口感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69569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14236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9"/>
          <p:cNvSpPr/>
          <p:nvPr>
            <p:custDataLst>
              <p:tags r:id="rId15"/>
            </p:custDataLst>
          </p:nvPr>
        </p:nvSpPr>
        <p:spPr>
          <a:xfrm>
            <a:off x="6821257" y="3142997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327159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加强团队建设和培训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15"/>
          <p:cNvSpPr/>
          <p:nvPr>
            <p:custDataLst>
              <p:tags r:id="rId17"/>
            </p:custDataLst>
          </p:nvPr>
        </p:nvSpPr>
        <p:spPr>
          <a:xfrm>
            <a:off x="838200" y="4936522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6"/>
          <p:cNvSpPr/>
          <p:nvPr>
            <p:custDataLst>
              <p:tags r:id="rId18"/>
            </p:custDataLst>
          </p:nvPr>
        </p:nvSpPr>
        <p:spPr>
          <a:xfrm>
            <a:off x="838200" y="480868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7"/>
          <p:cNvSpPr/>
          <p:nvPr>
            <p:custDataLst>
              <p:tags r:id="rId19"/>
            </p:custDataLst>
          </p:nvPr>
        </p:nvSpPr>
        <p:spPr>
          <a:xfrm>
            <a:off x="1342589" y="4804887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94112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拓展新客户和市场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936522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32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80868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24"/>
          <p:cNvSpPr/>
          <p:nvPr>
            <p:custDataLst>
              <p:tags r:id="rId23"/>
            </p:custDataLst>
          </p:nvPr>
        </p:nvSpPr>
        <p:spPr>
          <a:xfrm>
            <a:off x="6821257" y="4804887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94112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推进数字化和智能化转型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存在问题及原因分析</a:t>
            </a:r>
            <a:endParaRPr altLang="en-US" lang="zh-CN"/>
          </a:p>
        </p:txBody>
      </p:sp>
      <p:sp>
        <p:nvSpPr>
          <p:cNvPr id="1049374" name="任意多边形 35"/>
          <p:cNvSpPr/>
          <p:nvPr>
            <p:custDataLst>
              <p:tags r:id="rId1"/>
            </p:custDataLst>
          </p:nvPr>
        </p:nvSpPr>
        <p:spPr>
          <a:xfrm>
            <a:off x="838200" y="1539244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76" name="任意多边形 39"/>
          <p:cNvSpPr/>
          <p:nvPr>
            <p:custDataLst>
              <p:tags r:id="rId2"/>
            </p:custDataLst>
          </p:nvPr>
        </p:nvSpPr>
        <p:spPr>
          <a:xfrm>
            <a:off x="917974" y="1625717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840073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78" name="正文"/>
          <p:cNvSpPr txBox="1"/>
          <p:nvPr>
            <p:custDataLst>
              <p:tags r:id="rId4"/>
            </p:custDataLst>
          </p:nvPr>
        </p:nvSpPr>
        <p:spPr>
          <a:xfrm>
            <a:off x="2422117" y="1611711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餐饮食品加工行业存在的主要问题：食品安全问题、环境污染问题、资源浪费问题等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8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608057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82" name="任意多边形 45"/>
          <p:cNvSpPr/>
          <p:nvPr>
            <p:custDataLst>
              <p:tags r:id="rId6"/>
            </p:custDataLst>
          </p:nvPr>
        </p:nvSpPr>
        <p:spPr>
          <a:xfrm>
            <a:off x="838200" y="272550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84" name="任意多边形 46"/>
          <p:cNvSpPr/>
          <p:nvPr>
            <p:custDataLst>
              <p:tags r:id="rId7"/>
            </p:custDataLst>
          </p:nvPr>
        </p:nvSpPr>
        <p:spPr>
          <a:xfrm>
            <a:off x="917974" y="281198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3026336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6" name="正文"/>
          <p:cNvSpPr txBox="1"/>
          <p:nvPr>
            <p:custDataLst>
              <p:tags r:id="rId9"/>
            </p:custDataLst>
          </p:nvPr>
        </p:nvSpPr>
        <p:spPr>
          <a:xfrm>
            <a:off x="2422117" y="2797974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存在问题的原因分析：监管不力、企业自律意识不强、消费者对食品安全的认识不足等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8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9432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90" name="任意多边形 51"/>
          <p:cNvSpPr/>
          <p:nvPr>
            <p:custDataLst>
              <p:tags r:id="rId11"/>
            </p:custDataLst>
          </p:nvPr>
        </p:nvSpPr>
        <p:spPr>
          <a:xfrm>
            <a:off x="838200" y="391177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92" name="任意多边形 52"/>
          <p:cNvSpPr/>
          <p:nvPr>
            <p:custDataLst>
              <p:tags r:id="rId12"/>
            </p:custDataLst>
          </p:nvPr>
        </p:nvSpPr>
        <p:spPr>
          <a:xfrm>
            <a:off x="917974" y="399824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212599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94" name="正文"/>
          <p:cNvSpPr txBox="1"/>
          <p:nvPr>
            <p:custDataLst>
              <p:tags r:id="rId14"/>
            </p:custDataLst>
          </p:nvPr>
        </p:nvSpPr>
        <p:spPr>
          <a:xfrm>
            <a:off x="2422117" y="3984237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针对存在问题的改进措施：加强监管力度、提高企业自律意识、加强消费者对食品安全的认识等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9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8058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98" name="任意多边形 57"/>
          <p:cNvSpPr/>
          <p:nvPr>
            <p:custDataLst>
              <p:tags r:id="rId16"/>
            </p:custDataLst>
          </p:nvPr>
        </p:nvSpPr>
        <p:spPr>
          <a:xfrm>
            <a:off x="838200" y="509803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00" name="任意多边形 58"/>
          <p:cNvSpPr/>
          <p:nvPr>
            <p:custDataLst>
              <p:tags r:id="rId17"/>
            </p:custDataLst>
          </p:nvPr>
        </p:nvSpPr>
        <p:spPr>
          <a:xfrm>
            <a:off x="917974" y="518450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98862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2" name="正文"/>
          <p:cNvSpPr txBox="1"/>
          <p:nvPr>
            <p:custDataLst>
              <p:tags r:id="rId19"/>
            </p:custDataLst>
          </p:nvPr>
        </p:nvSpPr>
        <p:spPr>
          <a:xfrm>
            <a:off x="2422117" y="5170500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未来发展趋势预测：随着消费者对食品安全的要求越来越高，餐饮食品加工行业将更加注重食品安全和环保，同时将更加注重资源的节约和循环利用。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0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6684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514" name="文本框 10"/>
          <p:cNvSpPr txBox="1"/>
          <p:nvPr>
            <p:custDataLst>
              <p:tags r:id="rId1"/>
            </p:custDataLst>
          </p:nvPr>
        </p:nvSpPr>
        <p:spPr>
          <a:xfrm>
            <a:off x="1073708" y="4686992"/>
            <a:ext cx="3161055" cy="13273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健康营养趋势：随着消费者对健康饮食的关注，餐饮食品加工行业将更加注重健康营养的研发和生产。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6" name="矩形 11"/>
          <p:cNvSpPr/>
          <p:nvPr>
            <p:custDataLst>
              <p:tags r:id="rId2"/>
            </p:custDataLst>
          </p:nvPr>
        </p:nvSpPr>
        <p:spPr>
          <a:xfrm>
            <a:off x="1073708" y="4519681"/>
            <a:ext cx="3161055" cy="1656003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18" name="文本框 17"/>
          <p:cNvSpPr txBox="1"/>
          <p:nvPr>
            <p:custDataLst>
              <p:tags r:id="rId3"/>
            </p:custDataLst>
          </p:nvPr>
        </p:nvSpPr>
        <p:spPr>
          <a:xfrm>
            <a:off x="3344670" y="1627811"/>
            <a:ext cx="3161055" cy="13273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绿色环保趋势：随着环保意识的提高，餐饮食品加工行业将更加注重环保和可持续性发展，采用更加环保的生产方式和原材料。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0" name="矩形 18"/>
          <p:cNvSpPr/>
          <p:nvPr>
            <p:custDataLst>
              <p:tags r:id="rId4"/>
            </p:custDataLst>
          </p:nvPr>
        </p:nvSpPr>
        <p:spPr>
          <a:xfrm>
            <a:off x="3344670" y="1460500"/>
            <a:ext cx="3161055" cy="1656003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22" name="燕尾形 3"/>
          <p:cNvSpPr/>
          <p:nvPr>
            <p:custDataLst>
              <p:tags r:id="rId5"/>
            </p:custDataLst>
          </p:nvPr>
        </p:nvSpPr>
        <p:spPr>
          <a:xfrm>
            <a:off x="1410560" y="3465996"/>
            <a:ext cx="2415965" cy="702704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24" name="文本框 13"/>
          <p:cNvSpPr txBox="1"/>
          <p:nvPr>
            <p:custDataLst>
              <p:tags r:id="rId6"/>
            </p:custDataLst>
          </p:nvPr>
        </p:nvSpPr>
        <p:spPr>
          <a:xfrm>
            <a:off x="1664872" y="3583486"/>
            <a:ext cx="1977983" cy="466982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25"/>
          <p:cNvSpPr/>
          <p:nvPr>
            <p:custDataLst>
              <p:tags r:id="rId7"/>
            </p:custDataLst>
          </p:nvPr>
        </p:nvSpPr>
        <p:spPr>
          <a:xfrm>
            <a:off x="1473766" y="3509125"/>
            <a:ext cx="2305912" cy="61644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28" name="燕尾形 29"/>
          <p:cNvSpPr/>
          <p:nvPr>
            <p:custDataLst>
              <p:tags r:id="rId8"/>
            </p:custDataLst>
          </p:nvPr>
        </p:nvSpPr>
        <p:spPr>
          <a:xfrm>
            <a:off x="3717215" y="3467484"/>
            <a:ext cx="2415965" cy="702704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30" name="文本框 30"/>
          <p:cNvSpPr txBox="1"/>
          <p:nvPr>
            <p:custDataLst>
              <p:tags r:id="rId9"/>
            </p:custDataLst>
          </p:nvPr>
        </p:nvSpPr>
        <p:spPr>
          <a:xfrm>
            <a:off x="3971527" y="3584973"/>
            <a:ext cx="1977983" cy="466982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1"/>
          <p:cNvSpPr/>
          <p:nvPr>
            <p:custDataLst>
              <p:tags r:id="rId10"/>
            </p:custDataLst>
          </p:nvPr>
        </p:nvSpPr>
        <p:spPr>
          <a:xfrm>
            <a:off x="3780421" y="3510612"/>
            <a:ext cx="2305912" cy="61644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34" name="燕尾形 33"/>
          <p:cNvSpPr/>
          <p:nvPr>
            <p:custDataLst>
              <p:tags r:id="rId11"/>
            </p:custDataLst>
          </p:nvPr>
        </p:nvSpPr>
        <p:spPr>
          <a:xfrm>
            <a:off x="6023871" y="3468971"/>
            <a:ext cx="2415965" cy="702704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36" name="文本框 34"/>
          <p:cNvSpPr txBox="1"/>
          <p:nvPr>
            <p:custDataLst>
              <p:tags r:id="rId12"/>
            </p:custDataLst>
          </p:nvPr>
        </p:nvSpPr>
        <p:spPr>
          <a:xfrm>
            <a:off x="6278183" y="3586460"/>
            <a:ext cx="1977983" cy="466982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5"/>
          <p:cNvSpPr/>
          <p:nvPr>
            <p:custDataLst>
              <p:tags r:id="rId13"/>
            </p:custDataLst>
          </p:nvPr>
        </p:nvSpPr>
        <p:spPr>
          <a:xfrm>
            <a:off x="6087077" y="3512100"/>
            <a:ext cx="2305912" cy="61644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40" name="燕尾形 37"/>
          <p:cNvSpPr/>
          <p:nvPr>
            <p:custDataLst>
              <p:tags r:id="rId14"/>
            </p:custDataLst>
          </p:nvPr>
        </p:nvSpPr>
        <p:spPr>
          <a:xfrm>
            <a:off x="8330526" y="3470458"/>
            <a:ext cx="2415965" cy="702704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42" name="文本框 38"/>
          <p:cNvSpPr txBox="1"/>
          <p:nvPr>
            <p:custDataLst>
              <p:tags r:id="rId15"/>
            </p:custDataLst>
          </p:nvPr>
        </p:nvSpPr>
        <p:spPr>
          <a:xfrm>
            <a:off x="8584838" y="3576793"/>
            <a:ext cx="1977983" cy="466982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9"/>
          <p:cNvSpPr/>
          <p:nvPr>
            <p:custDataLst>
              <p:tags r:id="rId16"/>
            </p:custDataLst>
          </p:nvPr>
        </p:nvSpPr>
        <p:spPr>
          <a:xfrm>
            <a:off x="8393732" y="3513587"/>
            <a:ext cx="2305912" cy="61644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46" name="文本框 53"/>
          <p:cNvSpPr txBox="1"/>
          <p:nvPr>
            <p:custDataLst>
              <p:tags r:id="rId17"/>
            </p:custDataLst>
          </p:nvPr>
        </p:nvSpPr>
        <p:spPr>
          <a:xfrm>
            <a:off x="7957981" y="1630041"/>
            <a:ext cx="3161055" cy="13273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多元化趋势：随着消费者需求的多样化，餐饮食品加工行业将更加注重产品创新和多样化发展，满足不同消费者的需求。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8" name="矩形 54"/>
          <p:cNvSpPr/>
          <p:nvPr>
            <p:custDataLst>
              <p:tags r:id="rId18"/>
            </p:custDataLst>
          </p:nvPr>
        </p:nvSpPr>
        <p:spPr>
          <a:xfrm>
            <a:off x="7957981" y="1462731"/>
            <a:ext cx="3161055" cy="1656003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50" name="文本框 63"/>
          <p:cNvSpPr txBox="1"/>
          <p:nvPr>
            <p:custDataLst>
              <p:tags r:id="rId19"/>
            </p:custDataLst>
          </p:nvPr>
        </p:nvSpPr>
        <p:spPr>
          <a:xfrm>
            <a:off x="5651326" y="4689966"/>
            <a:ext cx="3161055" cy="132733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智能化趋势：随着科技的发展，餐饮食品加工行业将更加注重智能化技术的应用，提高生产效率和产品质量。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2" name="矩形 64"/>
          <p:cNvSpPr/>
          <p:nvPr>
            <p:custDataLst>
              <p:tags r:id="rId20"/>
            </p:custDataLst>
          </p:nvPr>
        </p:nvSpPr>
        <p:spPr>
          <a:xfrm>
            <a:off x="5651326" y="4522656"/>
            <a:ext cx="3161055" cy="1656003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公司发展战略规划</a:t>
            </a:r>
            <a:endParaRPr altLang="en-US" lang="zh-CN"/>
          </a:p>
        </p:txBody>
      </p:sp>
      <p:sp>
        <p:nvSpPr>
          <p:cNvPr id="1049590" name="矩形 15"/>
          <p:cNvSpPr/>
          <p:nvPr>
            <p:custDataLst>
              <p:tags r:id="rId1"/>
            </p:custDataLst>
          </p:nvPr>
        </p:nvSpPr>
        <p:spPr>
          <a:xfrm>
            <a:off x="2458631" y="1540593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明确公司定位和发展方向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任意多边形 17"/>
          <p:cNvSpPr/>
          <p:nvPr>
            <p:custDataLst>
              <p:tags r:id="rId2"/>
            </p:custDataLst>
          </p:nvPr>
        </p:nvSpPr>
        <p:spPr>
          <a:xfrm flipV="1">
            <a:off x="2380965" y="146050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任意多边形 18"/>
          <p:cNvSpPr/>
          <p:nvPr>
            <p:custDataLst>
              <p:tags r:id="rId3"/>
            </p:custDataLst>
          </p:nvPr>
        </p:nvSpPr>
        <p:spPr>
          <a:xfrm flipH="1">
            <a:off x="8510126" y="2016299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矩形 27"/>
          <p:cNvSpPr/>
          <p:nvPr>
            <p:custDataLst>
              <p:tags r:id="rId4"/>
            </p:custDataLst>
          </p:nvPr>
        </p:nvSpPr>
        <p:spPr>
          <a:xfrm>
            <a:off x="2458631" y="2846357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制定短期和长期发展目标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29"/>
          <p:cNvSpPr/>
          <p:nvPr>
            <p:custDataLst>
              <p:tags r:id="rId5"/>
            </p:custDataLst>
          </p:nvPr>
        </p:nvSpPr>
        <p:spPr>
          <a:xfrm flipV="1">
            <a:off x="2380965" y="2766264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任意多边形 30"/>
          <p:cNvSpPr/>
          <p:nvPr>
            <p:custDataLst>
              <p:tags r:id="rId6"/>
            </p:custDataLst>
          </p:nvPr>
        </p:nvSpPr>
        <p:spPr>
          <a:xfrm flipH="1">
            <a:off x="8510126" y="3322063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矩形 5"/>
          <p:cNvSpPr/>
          <p:nvPr>
            <p:custDataLst>
              <p:tags r:id="rId7"/>
            </p:custDataLst>
          </p:nvPr>
        </p:nvSpPr>
        <p:spPr>
          <a:xfrm>
            <a:off x="2458631" y="4152121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确定重点发展领域和产品线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7"/>
          <p:cNvSpPr/>
          <p:nvPr>
            <p:custDataLst>
              <p:tags r:id="rId8"/>
            </p:custDataLst>
          </p:nvPr>
        </p:nvSpPr>
        <p:spPr>
          <a:xfrm flipV="1">
            <a:off x="2380965" y="4072027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任意多边形 8"/>
          <p:cNvSpPr/>
          <p:nvPr>
            <p:custDataLst>
              <p:tags r:id="rId9"/>
            </p:custDataLst>
          </p:nvPr>
        </p:nvSpPr>
        <p:spPr>
          <a:xfrm flipH="1">
            <a:off x="8510126" y="4627826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矩形 10"/>
          <p:cNvSpPr/>
          <p:nvPr>
            <p:custDataLst>
              <p:tags r:id="rId10"/>
            </p:custDataLst>
          </p:nvPr>
        </p:nvSpPr>
        <p:spPr>
          <a:xfrm>
            <a:off x="2458631" y="5457884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制定具体实施计划和时间表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12"/>
          <p:cNvSpPr/>
          <p:nvPr>
            <p:custDataLst>
              <p:tags r:id="rId11"/>
            </p:custDataLst>
          </p:nvPr>
        </p:nvSpPr>
        <p:spPr>
          <a:xfrm flipV="1">
            <a:off x="2380965" y="5377791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13"/>
          <p:cNvSpPr/>
          <p:nvPr>
            <p:custDataLst>
              <p:tags r:id="rId12"/>
            </p:custDataLst>
          </p:nvPr>
        </p:nvSpPr>
        <p:spPr>
          <a:xfrm flipH="1">
            <a:off x="8510126" y="593359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未来重点工作安排</a:t>
            </a:r>
            <a:endParaRPr altLang="en-US" lang="zh-CN"/>
          </a:p>
        </p:txBody>
      </p:sp>
      <p:sp>
        <p:nvSpPr>
          <p:cNvPr id="1049650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提升食品安全管理水平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加强技术创新和研发能力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拓展销售渠道和市场份额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培养和引进高素质人才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创新发展思路及举措</a:t>
            </a:r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1"/>
            </p:custDataLst>
          </p:nvPr>
        </p:nvSpPr>
        <p:spPr>
          <a:xfrm>
            <a:off x="2457063" y="1460500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创新发展思路：以市场需求为导向，加强产品研发和创新，提高品牌知名度和竞争力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"/>
            </p:custDataLst>
          </p:nvPr>
        </p:nvSpPr>
        <p:spPr>
          <a:xfrm>
            <a:off x="2457063" y="2712261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创新发展举措：加大技术研发和投入，推动数字化转型和智能化升级，拓展新的市场领域和业务模式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3"/>
            </p:custDataLst>
          </p:nvPr>
        </p:nvSpPr>
        <p:spPr>
          <a:xfrm>
            <a:off x="2457063" y="3964022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创新发展目标：实现可持续发展，提高经济效益和社会效益，推动行业进步和发展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4"/>
            </p:custDataLst>
          </p:nvPr>
        </p:nvSpPr>
        <p:spPr>
          <a:xfrm>
            <a:off x="2457063" y="5215784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创新发展保障：加强人才培养和引进，完善管理制度和体系，加强企业文化建设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风险与挑战</a:t>
            </a:r>
            <a:endParaRPr altLang="en-US" lang="zh-CN"/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行业风险分析</a:t>
            </a:r>
            <a:endParaRPr altLang="en-US" lang="zh-CN"/>
          </a:p>
        </p:txBody>
      </p:sp>
      <p:sp>
        <p:nvSpPr>
          <p:cNvPr id="10498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3942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262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食品安全风险：餐饮食品加工行业涉及到食品安全问题，一旦出现食品安全问题，将对行业造成严重影响。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2"/>
          <p:cNvSpPr/>
          <p:nvPr>
            <p:custDataLst>
              <p:tags r:id="rId3"/>
            </p:custDataLst>
          </p:nvPr>
        </p:nvSpPr>
        <p:spPr>
          <a:xfrm>
            <a:off x="1543004" y="2802186"/>
            <a:ext cx="1707901" cy="12094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30229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78269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市场竞争风险：餐饮食品加工行业竞争激烈，企业需要不断提高产品质量和服务水平，以保持竞争优势。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3"/>
          <p:cNvSpPr/>
          <p:nvPr>
            <p:custDataLst>
              <p:tags r:id="rId6"/>
            </p:custDataLst>
          </p:nvPr>
        </p:nvSpPr>
        <p:spPr>
          <a:xfrm>
            <a:off x="4009290" y="2802186"/>
            <a:ext cx="1707901" cy="12094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55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法律法规风险：餐饮食品加工行业受到相关法律法规的监管，企业需要遵守相关法律法规，否则将面临法律风险。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4"/>
          <p:cNvSpPr/>
          <p:nvPr>
            <p:custDataLst>
              <p:tags r:id="rId9"/>
            </p:custDataLst>
          </p:nvPr>
        </p:nvSpPr>
        <p:spPr>
          <a:xfrm>
            <a:off x="6474292" y="2802186"/>
            <a:ext cx="1707901" cy="12094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10200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人力资源风险：餐饮食品加工行业需要大量的人力资源，企业需要不断招聘和培训人才，以保持人力资源的稳定。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5"/>
          <p:cNvSpPr/>
          <p:nvPr>
            <p:custDataLst>
              <p:tags r:id="rId12"/>
            </p:custDataLst>
          </p:nvPr>
        </p:nvSpPr>
        <p:spPr>
          <a:xfrm>
            <a:off x="8940579" y="2802186"/>
            <a:ext cx="1707901" cy="12094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公司面临的挑战</a:t>
            </a:r>
            <a:endParaRPr altLang="en-US" lang="zh-CN"/>
          </a:p>
        </p:txBody>
      </p:sp>
      <p:sp>
        <p:nvSpPr>
          <p:cNvPr id="1049886" name="矩形: 圆角 44"/>
          <p:cNvSpPr/>
          <p:nvPr>
            <p:custDataLst>
              <p:tags r:id="rId1"/>
            </p:custDataLst>
          </p:nvPr>
        </p:nvSpPr>
        <p:spPr>
          <a:xfrm>
            <a:off x="838200" y="2333864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1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629349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88" name="标题"/>
          <p:cNvSpPr txBox="1"/>
          <p:nvPr>
            <p:custDataLst>
              <p:tags r:id="rId3"/>
            </p:custDataLst>
          </p:nvPr>
        </p:nvSpPr>
        <p:spPr>
          <a:xfrm>
            <a:off x="963096" y="2450230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90" name="正文"/>
          <p:cNvSpPr txBox="1"/>
          <p:nvPr>
            <p:custDataLst>
              <p:tags r:id="rId4"/>
            </p:custDataLst>
          </p:nvPr>
        </p:nvSpPr>
        <p:spPr>
          <a:xfrm>
            <a:off x="2077408" y="2438654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市场竞争激烈：餐饮食品加工行业市场竞争激烈，公司需要不断提高产品质量和服务水平，以保持竞争优势。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2" name="矩形: 圆角 48"/>
          <p:cNvSpPr/>
          <p:nvPr>
            <p:custDataLst>
              <p:tags r:id="rId5"/>
            </p:custDataLst>
          </p:nvPr>
        </p:nvSpPr>
        <p:spPr>
          <a:xfrm>
            <a:off x="6234908" y="2333864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629349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94" name="标题"/>
          <p:cNvSpPr txBox="1"/>
          <p:nvPr>
            <p:custDataLst>
              <p:tags r:id="rId7"/>
            </p:custDataLst>
          </p:nvPr>
        </p:nvSpPr>
        <p:spPr>
          <a:xfrm>
            <a:off x="6359804" y="2450230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96" name="正文"/>
          <p:cNvSpPr txBox="1"/>
          <p:nvPr>
            <p:custDataLst>
              <p:tags r:id="rId8"/>
            </p:custDataLst>
          </p:nvPr>
        </p:nvSpPr>
        <p:spPr>
          <a:xfrm>
            <a:off x="7473507" y="2438654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原材料价格上涨：餐饮食品加工行业原材料成本占比较大，如果原材料价格上涨，将会对公司的经营产生较大影响。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8" name="矩形: 圆角 53"/>
          <p:cNvSpPr/>
          <p:nvPr>
            <p:custDataLst>
              <p:tags r:id="rId9"/>
            </p:custDataLst>
          </p:nvPr>
        </p:nvSpPr>
        <p:spPr>
          <a:xfrm>
            <a:off x="838200" y="3919124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214609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00" name="标题"/>
          <p:cNvSpPr txBox="1"/>
          <p:nvPr>
            <p:custDataLst>
              <p:tags r:id="rId11"/>
            </p:custDataLst>
          </p:nvPr>
        </p:nvSpPr>
        <p:spPr>
          <a:xfrm>
            <a:off x="963096" y="4034881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02" name="正文"/>
          <p:cNvSpPr txBox="1"/>
          <p:nvPr>
            <p:custDataLst>
              <p:tags r:id="rId12"/>
            </p:custDataLst>
          </p:nvPr>
        </p:nvSpPr>
        <p:spPr>
          <a:xfrm>
            <a:off x="2077408" y="4023915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食品安全问题：餐饮食品加工行业食品安全问题一直是消费者关注的重点，公司需要加强食品安全管理，确保产品质量和安全。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04" name="矩形: 圆角 57"/>
          <p:cNvSpPr/>
          <p:nvPr>
            <p:custDataLst>
              <p:tags r:id="rId13"/>
            </p:custDataLst>
          </p:nvPr>
        </p:nvSpPr>
        <p:spPr>
          <a:xfrm>
            <a:off x="6234908" y="3919124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7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214609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06" name="标题"/>
          <p:cNvSpPr txBox="1"/>
          <p:nvPr>
            <p:custDataLst>
              <p:tags r:id="rId15"/>
            </p:custDataLst>
          </p:nvPr>
        </p:nvSpPr>
        <p:spPr>
          <a:xfrm>
            <a:off x="6359804" y="4034881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08" name="正文"/>
          <p:cNvSpPr txBox="1"/>
          <p:nvPr>
            <p:custDataLst>
              <p:tags r:id="rId16"/>
            </p:custDataLst>
          </p:nvPr>
        </p:nvSpPr>
        <p:spPr>
          <a:xfrm>
            <a:off x="7473507" y="4023915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人才流失问题：餐饮食品加工行业人才流失问题也比较严重，公司需要加强人才培养和留用，提高员工福利待遇和职业发展前景。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应对策略及建议</a:t>
            </a:r>
            <a:endParaRPr altLang="en-US" lang="zh-CN"/>
          </a:p>
        </p:txBody>
      </p:sp>
      <p:sp>
        <p:nvSpPr>
          <p:cNvPr id="10499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建立完善的风险管理体系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提高员工素质和技能水平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积极推广新技术和新设备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加强食品安全监管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工作总结结论</a:t>
            </a:r>
            <a:endParaRPr altLang="en-US" lang="zh-CN"/>
          </a:p>
        </p:txBody>
      </p:sp>
      <p:sp>
        <p:nvSpPr>
          <p:cNvPr id="1050094" name="矩形 31"/>
          <p:cNvSpPr/>
          <p:nvPr>
            <p:custDataLst>
              <p:tags r:id="rId1"/>
            </p:custDataLst>
          </p:nvPr>
        </p:nvSpPr>
        <p:spPr>
          <a:xfrm>
            <a:off x="2710362" y="146050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餐饮食品加工行业现状分析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"/>
          <p:cNvSpPr/>
          <p:nvPr>
            <p:custDataLst>
              <p:tags r:id="rId2"/>
            </p:custDataLst>
          </p:nvPr>
        </p:nvSpPr>
        <p:spPr>
          <a:xfrm>
            <a:off x="2710362" y="268486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5"/>
          <p:cNvSpPr/>
          <p:nvPr>
            <p:custDataLst>
              <p:tags r:id="rId3"/>
            </p:custDataLst>
          </p:nvPr>
        </p:nvSpPr>
        <p:spPr>
          <a:xfrm>
            <a:off x="2710362" y="390921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行业内存在的主要问题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7"/>
          <p:cNvSpPr/>
          <p:nvPr>
            <p:custDataLst>
              <p:tags r:id="rId4"/>
            </p:custDataLst>
          </p:nvPr>
        </p:nvSpPr>
        <p:spPr>
          <a:xfrm>
            <a:off x="2710362" y="513357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未来发展建议与措施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对未来工作的建议</a:t>
            </a:r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1"/>
            </p:custDataLst>
          </p:nvPr>
        </p:nvSpPr>
        <p:spPr>
          <a:xfrm>
            <a:off x="838200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0"/>
          <p:cNvSpPr/>
          <p:nvPr>
            <p:custDataLst>
              <p:tags r:id="rId2"/>
            </p:custDataLst>
          </p:nvPr>
        </p:nvSpPr>
        <p:spPr>
          <a:xfrm>
            <a:off x="1178143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3"/>
            </p:custDataLst>
          </p:nvPr>
        </p:nvSpPr>
        <p:spPr>
          <a:xfrm>
            <a:off x="986772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加大科技创新力度，提高加工效率和产品质量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4" name="矩形 6"/>
          <p:cNvSpPr/>
          <p:nvPr>
            <p:custDataLst>
              <p:tags r:id="rId4"/>
            </p:custDataLst>
          </p:nvPr>
        </p:nvSpPr>
        <p:spPr>
          <a:xfrm>
            <a:off x="3521057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11"/>
          <p:cNvSpPr/>
          <p:nvPr>
            <p:custDataLst>
              <p:tags r:id="rId5"/>
            </p:custDataLst>
          </p:nvPr>
        </p:nvSpPr>
        <p:spPr>
          <a:xfrm>
            <a:off x="3879342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6"/>
            </p:custDataLst>
          </p:nvPr>
        </p:nvSpPr>
        <p:spPr>
          <a:xfrm>
            <a:off x="3669017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加强食品安全监管，确保消费者健康和安全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0" name="矩形 33"/>
          <p:cNvSpPr/>
          <p:nvPr>
            <p:custDataLst>
              <p:tags r:id="rId7"/>
            </p:custDataLst>
          </p:nvPr>
        </p:nvSpPr>
        <p:spPr>
          <a:xfrm>
            <a:off x="6199634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7"/>
          <p:cNvSpPr/>
          <p:nvPr>
            <p:custDataLst>
              <p:tags r:id="rId8"/>
            </p:custDataLst>
          </p:nvPr>
        </p:nvSpPr>
        <p:spPr>
          <a:xfrm>
            <a:off x="6539576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9"/>
            </p:custDataLst>
          </p:nvPr>
        </p:nvSpPr>
        <p:spPr>
          <a:xfrm>
            <a:off x="6348206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推动绿色发展，减少对环境的影响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6" name="矩形 34"/>
          <p:cNvSpPr/>
          <p:nvPr>
            <p:custDataLst>
              <p:tags r:id="rId10"/>
            </p:custDataLst>
          </p:nvPr>
        </p:nvSpPr>
        <p:spPr>
          <a:xfrm>
            <a:off x="8872708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38"/>
          <p:cNvSpPr/>
          <p:nvPr>
            <p:custDataLst>
              <p:tags r:id="rId11"/>
            </p:custDataLst>
          </p:nvPr>
        </p:nvSpPr>
        <p:spPr>
          <a:xfrm>
            <a:off x="9230993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加强人才培养和引进，提高行业整体素质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45160" y="624840"/>
            <a:ext cx="3348990" cy="305181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98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45160" y="3878580"/>
            <a:ext cx="2743200" cy="218567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0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0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05"/>
  <p:tag name="KSO_WM_TEMPLATE_THUMBS_INDEX" val="1、11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05_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 添加文档标题"/>
</p:tagLst>
</file>

<file path=ppt/tags/tag76.xml><?xml version="1.0" encoding="utf-8"?>
<p:tagLst xmlns:p="http://schemas.openxmlformats.org/presentationml/2006/main">
  <p:tag name="KSO_WM_UNIT_SUBTYPE" val="b"/>
  <p:tag name="KSO_WM_UNIT_NOCLEAR" val="0"/>
  <p:tag name="KSO_WM_UNIT_VALUE" val="8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05_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汇报人：WPS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05_1*b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添加副标题"/>
  <p:tag name="KSO_WM_UNIT_VALUE" val="24"/>
</p:tagLst>
</file>

<file path=ppt/tags/tag78.xml><?xml version="1.0" encoding="utf-8"?>
<p:tagLst xmlns:p="http://schemas.openxmlformats.org/presentationml/2006/main">
  <p:tag name="KSO_WM_SLIDE_ID" val="custom202312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05"/>
  <p:tag name="KSO_WM_SLIDE_LAYOUT" val="a_b_f"/>
  <p:tag name="KSO_WM_SLIDE_LAYOUT_CNT" val="1_1_1"/>
  <p:tag name="KSO_WM_SLIDE_TYPE" val="title"/>
  <p:tag name="KSO_WM_SLIDE_SUBTYPE" val="pureTxt"/>
  <p:tag name="KSO_WM_TEMPLATE_THUMBS_INDEX" val="1、1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6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18"/>
  <p:tag name="KSO_WM_DIAGRAM_GROUP_CODE" val="l1-1"/>
  <p:tag name="KSO_WM_UNIT_TYPE" val="a"/>
  <p:tag name="KSO_WM_UNIT_INDEX" val="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05_6*l_h_i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05_6*l_h_a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05_6*l_h_i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05_6*l_h_a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05_6*l_h_i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05_6*l_h_a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05_6*l_h_i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05_6*l_h_a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05_6*l_h_i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05_6*l_h_a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05_6*l_h_i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05_6*l_h_a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120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0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8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0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9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0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1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6"/>
  <p:tag name="KSO_WM_UNIT_TYPE" val="f"/>
  <p:tag name="KSO_WM_UNIT_INDEX" val="1"/>
  <p:tag name="KSO_WM_UNIT_PRESET_TEXT" val="汇报人：WPS"/>
</p:tagLst>
</file>

<file path=ppt/tags/tag330.xml><?xml version="1.0" encoding="utf-8"?>
<p:tagLst xmlns:p="http://schemas.openxmlformats.org/presentationml/2006/main">
  <p:tag name="KSO_WM_SLIDE_ID" val="custom2023120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2023-12-17T08:58:32Z</dcterms:created>
  <dcterms:modified xsi:type="dcterms:W3CDTF">2023-12-17T08:58:32Z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b93aaf84a1b54038988ae85e8cecfecb_21</vt:lpwstr>
  </property>
</Properties>
</file>