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1.5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  <p:sldMasterId id="2147483663" r:id="rId3"/>
    <p:sldMasterId id="2147483665" r:id="rId4"/>
    <p:sldMasterId id="2147483667" r:id="rId5"/>
    <p:sldMasterId id="2147483669" r:id="rId6"/>
    <p:sldMasterId id="2147483671" r:id="rId7"/>
    <p:sldMasterId id="2147483673" r:id="rId8"/>
    <p:sldMasterId id="2147483675" r:id="rId9"/>
    <p:sldMasterId id="2147483677" r:id="rId10"/>
  </p:sldMasterIdLst>
  <p:sldIdLst>
    <p:sldId id="259" r:id="rId11"/>
    <p:sldId id="262" r:id="rId12"/>
    <p:sldId id="265" r:id="rId13"/>
    <p:sldId id="268" r:id="rId14"/>
    <p:sldId id="271" r:id="rId15"/>
    <p:sldId id="274" r:id="rId16"/>
    <p:sldId id="277" r:id="rId17"/>
    <p:sldId id="280" r:id="rId18"/>
    <p:sldId id="283" r:id="rId19"/>
  </p:sldIdLst>
  <p:sldSz cx="7556500" cy="10680700"/>
  <p:notesSz cx="6858000" cy="9144000"/>
  <p:embeddedFontLst>
    <p:embeddedFont>
      <p:font typeface="UUKMDR+TimesNewRomanPS-BoldMT"/>
      <p:regular r:id="rId21"/>
    </p:embeddedFont>
    <p:embeddedFont>
      <p:font typeface="EQPEWS+TimesNewRomanPS-BoldItalicMT"/>
      <p:regular r:id="rId22"/>
    </p:embeddedFont>
    <p:embeddedFont>
      <p:font typeface="SPWAAF+TimesNewRomanPSMT"/>
      <p:regular r:id="rId23"/>
    </p:embeddedFont>
    <p:embeddedFont>
      <p:font typeface="WJLGDG+TimesNewRomanPS-BoldMT"/>
      <p:regular r:id="rId24"/>
    </p:embeddedFont>
    <p:embeddedFont>
      <p:font typeface="JSJUSP+TimesNewRomanPSMT"/>
      <p:regular r:id="rId25"/>
    </p:embeddedFont>
    <p:embeddedFont>
      <p:font typeface="HRTHLK+TimesNewRomanPS-BoldItalicMT"/>
      <p:regular r:id="rId26"/>
    </p:embeddedFont>
    <p:embeddedFont>
      <p:font typeface="KEIBIS+TimesNewRomanPSMT"/>
      <p:regular r:id="rId27"/>
    </p:embeddedFont>
    <p:embeddedFont>
      <p:font typeface="LMUTMJ+TimesNewRomanPS-ItalicMT"/>
      <p:regular r:id="rId28"/>
    </p:embeddedFont>
    <p:embeddedFont>
      <p:font typeface="QIEAUF+TimesNewRomanPS-BoldMT"/>
      <p:regular r:id="rId29"/>
    </p:embeddedFont>
    <p:embeddedFont>
      <p:font typeface="DNHRVS+TimesNewRomanPS-BoldItalicMT"/>
      <p:regular r:id="rId30"/>
    </p:embeddedFont>
    <p:embeddedFont>
      <p:font typeface="DEIVCL+TimesNewRomanPSMT"/>
      <p:regular r:id="rId31"/>
    </p:embeddedFont>
    <p:embeddedFont>
      <p:font typeface="QHKENU+TimesNewRomanPS-ItalicMT"/>
      <p:regular r:id="rId32"/>
    </p:embeddedFont>
    <p:embeddedFont>
      <p:font typeface="NDRSNB+TimesNewRomanPS-BoldMT"/>
      <p:regular r:id="rId33"/>
    </p:embeddedFont>
    <p:embeddedFont>
      <p:font typeface="PBSBIO+TimesNewRomanPS-BoldItalicMT"/>
      <p:regular r:id="rId34"/>
    </p:embeddedFont>
    <p:embeddedFont>
      <p:font typeface="FSWPWL+TimesNewRomanPSMT"/>
      <p:regular r:id="rId35"/>
    </p:embeddedFont>
    <p:embeddedFont>
      <p:font typeface="HPNGVR+TimesNewRomanPS-BoldMT"/>
      <p:regular r:id="rId36"/>
    </p:embeddedFont>
    <p:embeddedFont>
      <p:font typeface="GVGVMQ+TimesNewRomanPSMT"/>
      <p:regular r:id="rId37"/>
    </p:embeddedFont>
    <p:embeddedFont>
      <p:font typeface="NRKEHW+TimesNewRomanPS-BoldMT"/>
      <p:regular r:id="rId38"/>
    </p:embeddedFont>
    <p:embeddedFont>
      <p:font typeface="KFWWEL+TimesNewRomanPSMT"/>
      <p:regular r:id="rId39"/>
    </p:embeddedFont>
    <p:embeddedFont>
      <p:font typeface="RNMGFI+TimesNewRomanPS-BoldMT"/>
      <p:regular r:id="rId40"/>
    </p:embeddedFont>
    <p:embeddedFont>
      <p:font typeface="MSDHAQ+TimesNewRomanPS-BoldItalicMT"/>
      <p:regular r:id="rId41"/>
    </p:embeddedFont>
    <p:embeddedFont>
      <p:font typeface="JUSPIP+TimesNewRomanPSMT"/>
      <p:regular r:id="rId42"/>
    </p:embeddedFont>
    <p:embeddedFont>
      <p:font typeface="WKUEOM+TimesNewRomanPS-BoldMT"/>
      <p:regular r:id="rId43"/>
    </p:embeddedFont>
    <p:embeddedFont>
      <p:font typeface="OENWJB+MicrosoftYaHei-Bold"/>
      <p:regular r:id="rId44"/>
    </p:embeddedFont>
    <p:embeddedFont>
      <p:font typeface="MQWOJJ+TimesNewRomanPS-ItalicMT"/>
      <p:regular r:id="rId45"/>
    </p:embeddedFont>
    <p:embeddedFont>
      <p:font typeface="DTRVNH+TimesNewRomanPS-BoldItalicMT"/>
      <p:regular r:id="rId46"/>
    </p:embeddedFont>
    <p:embeddedFont>
      <p:font typeface="PMAQFN+SymbolMT"/>
      <p:regular r:id="rId47"/>
    </p:embeddedFont>
    <p:embeddedFont>
      <p:font typeface="SALDNQ+TimesNewRomanPS-BoldMT"/>
      <p:regular r:id="rId48"/>
    </p:embeddedFont>
    <p:embeddedFont>
      <p:font typeface="BVJOQC+MicrosoftYaHei-Bold"/>
      <p:regular r:id="rId49"/>
    </p:embeddedFont>
    <p:embeddedFont>
      <p:font typeface="NTMDDM+SymbolMT"/>
      <p:regular r:id="rId50"/>
    </p:embeddedFont>
    <p:embeddedFont>
      <p:font typeface="FHKENJ+TimesNewRomanPSMT"/>
      <p:regular r:id="rId51"/>
    </p:embeddedFont>
  </p:embeddedFontLst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Master" Target="slideMasters/slideMaster10.xml" /><Relationship Id="rId11" Type="http://schemas.openxmlformats.org/officeDocument/2006/relationships/slide" Target="slides/slide1.xml" /><Relationship Id="rId12" Type="http://schemas.openxmlformats.org/officeDocument/2006/relationships/slide" Target="slides/slide2.xml" /><Relationship Id="rId13" Type="http://schemas.openxmlformats.org/officeDocument/2006/relationships/slide" Target="slides/slide3.xml" /><Relationship Id="rId14" Type="http://schemas.openxmlformats.org/officeDocument/2006/relationships/slide" Target="slides/slide4.xml" /><Relationship Id="rId15" Type="http://schemas.openxmlformats.org/officeDocument/2006/relationships/slide" Target="slides/slide5.xml" /><Relationship Id="rId16" Type="http://schemas.openxmlformats.org/officeDocument/2006/relationships/slide" Target="slides/slide6.xml" /><Relationship Id="rId17" Type="http://schemas.openxmlformats.org/officeDocument/2006/relationships/slide" Target="slides/slide7.xml" /><Relationship Id="rId18" Type="http://schemas.openxmlformats.org/officeDocument/2006/relationships/slide" Target="slides/slide8.xml" /><Relationship Id="rId19" Type="http://schemas.openxmlformats.org/officeDocument/2006/relationships/slide" Target="slides/slide9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font" Target="fonts/font1.fntdata" /><Relationship Id="rId22" Type="http://schemas.openxmlformats.org/officeDocument/2006/relationships/font" Target="fonts/font2.fntdata" /><Relationship Id="rId23" Type="http://schemas.openxmlformats.org/officeDocument/2006/relationships/font" Target="fonts/font3.fntdata" /><Relationship Id="rId24" Type="http://schemas.openxmlformats.org/officeDocument/2006/relationships/font" Target="fonts/font4.fntdata" /><Relationship Id="rId25" Type="http://schemas.openxmlformats.org/officeDocument/2006/relationships/font" Target="fonts/font5.fntdata" /><Relationship Id="rId26" Type="http://schemas.openxmlformats.org/officeDocument/2006/relationships/font" Target="fonts/font6.fntdata" /><Relationship Id="rId27" Type="http://schemas.openxmlformats.org/officeDocument/2006/relationships/font" Target="fonts/font7.fntdata" /><Relationship Id="rId28" Type="http://schemas.openxmlformats.org/officeDocument/2006/relationships/font" Target="fonts/font8.fntdata" /><Relationship Id="rId29" Type="http://schemas.openxmlformats.org/officeDocument/2006/relationships/font" Target="fonts/font9.fntdata" /><Relationship Id="rId3" Type="http://schemas.openxmlformats.org/officeDocument/2006/relationships/slideMaster" Target="slideMasters/slideMaster3.xml" /><Relationship Id="rId30" Type="http://schemas.openxmlformats.org/officeDocument/2006/relationships/font" Target="fonts/font10.fntdata" /><Relationship Id="rId31" Type="http://schemas.openxmlformats.org/officeDocument/2006/relationships/font" Target="fonts/font11.fntdata" /><Relationship Id="rId32" Type="http://schemas.openxmlformats.org/officeDocument/2006/relationships/font" Target="fonts/font12.fntdata" /><Relationship Id="rId33" Type="http://schemas.openxmlformats.org/officeDocument/2006/relationships/font" Target="fonts/font13.fntdata" /><Relationship Id="rId34" Type="http://schemas.openxmlformats.org/officeDocument/2006/relationships/font" Target="fonts/font14.fntdata" /><Relationship Id="rId35" Type="http://schemas.openxmlformats.org/officeDocument/2006/relationships/font" Target="fonts/font15.fntdata" /><Relationship Id="rId36" Type="http://schemas.openxmlformats.org/officeDocument/2006/relationships/font" Target="fonts/font16.fntdata" /><Relationship Id="rId37" Type="http://schemas.openxmlformats.org/officeDocument/2006/relationships/font" Target="fonts/font17.fntdata" /><Relationship Id="rId38" Type="http://schemas.openxmlformats.org/officeDocument/2006/relationships/font" Target="fonts/font18.fntdata" /><Relationship Id="rId39" Type="http://schemas.openxmlformats.org/officeDocument/2006/relationships/font" Target="fonts/font19.fntdata" /><Relationship Id="rId4" Type="http://schemas.openxmlformats.org/officeDocument/2006/relationships/slideMaster" Target="slideMasters/slideMaster4.xml" /><Relationship Id="rId40" Type="http://schemas.openxmlformats.org/officeDocument/2006/relationships/font" Target="fonts/font20.fntdata" /><Relationship Id="rId41" Type="http://schemas.openxmlformats.org/officeDocument/2006/relationships/font" Target="fonts/font21.fntdata" /><Relationship Id="rId42" Type="http://schemas.openxmlformats.org/officeDocument/2006/relationships/font" Target="fonts/font22.fntdata" /><Relationship Id="rId43" Type="http://schemas.openxmlformats.org/officeDocument/2006/relationships/font" Target="fonts/font23.fntdata" /><Relationship Id="rId44" Type="http://schemas.openxmlformats.org/officeDocument/2006/relationships/font" Target="fonts/font24.fntdata" /><Relationship Id="rId45" Type="http://schemas.openxmlformats.org/officeDocument/2006/relationships/font" Target="fonts/font25.fntdata" /><Relationship Id="rId46" Type="http://schemas.openxmlformats.org/officeDocument/2006/relationships/font" Target="fonts/font26.fntdata" /><Relationship Id="rId47" Type="http://schemas.openxmlformats.org/officeDocument/2006/relationships/font" Target="fonts/font27.fntdata" /><Relationship Id="rId48" Type="http://schemas.openxmlformats.org/officeDocument/2006/relationships/font" Target="fonts/font28.fntdata" /><Relationship Id="rId49" Type="http://schemas.openxmlformats.org/officeDocument/2006/relationships/font" Target="fonts/font29.fntdata" /><Relationship Id="rId5" Type="http://schemas.openxmlformats.org/officeDocument/2006/relationships/slideMaster" Target="slideMasters/slideMaster5.xml" /><Relationship Id="rId50" Type="http://schemas.openxmlformats.org/officeDocument/2006/relationships/font" Target="fonts/font30.fntdata" /><Relationship Id="rId51" Type="http://schemas.openxmlformats.org/officeDocument/2006/relationships/font" Target="fonts/font31.fntdata" /><Relationship Id="rId52" Type="http://schemas.openxmlformats.org/officeDocument/2006/relationships/presProps" Target="presProps.xml" /><Relationship Id="rId53" Type="http://schemas.openxmlformats.org/officeDocument/2006/relationships/viewProps" Target="viewProps.xml" /><Relationship Id="rId54" Type="http://schemas.openxmlformats.org/officeDocument/2006/relationships/theme" Target="theme/theme1.xml" /><Relationship Id="rId55" Type="http://schemas.openxmlformats.org/officeDocument/2006/relationships/tableStyles" Target="tableStyles.xml" /><Relationship Id="rId6" Type="http://schemas.openxmlformats.org/officeDocument/2006/relationships/slideMaster" Target="slideMasters/slideMaster6.xml" /><Relationship Id="rId7" Type="http://schemas.openxmlformats.org/officeDocument/2006/relationships/slideMaster" Target="slideMasters/slideMaster7.xml" /><Relationship Id="rId8" Type="http://schemas.openxmlformats.org/officeDocument/2006/relationships/slideMaster" Target="slideMasters/slideMaster8.xml" /><Relationship Id="rId9" Type="http://schemas.openxmlformats.org/officeDocument/2006/relationships/slideMaster" Target="slideMasters/slideMaster9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8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9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0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778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556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33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11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89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66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44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22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C518CD-7A07-4AFE-94EB-4551CD30BB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E46248-3DDE-400C-8BF7-514362C387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3306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1pPr>
            <a:lvl2pPr marL="377825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56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3pPr>
            <a:lvl4pPr marL="1133475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4pPr>
            <a:lvl5pPr marL="1511300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5pPr>
            <a:lvl6pPr marL="1889125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6pPr>
            <a:lvl7pPr marL="2266950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7pPr>
            <a:lvl8pPr marL="2644775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8pPr>
            <a:lvl9pPr marL="3022600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45FF02-4A34-4DE0-96F0-3DBF1D5415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314"/>
            </a:lvl1pPr>
            <a:lvl2pPr>
              <a:defRPr sz="1983"/>
            </a:lvl2pPr>
            <a:lvl3pPr>
              <a:defRPr sz="1653"/>
            </a:lvl3pPr>
            <a:lvl4pPr>
              <a:defRPr sz="1488"/>
            </a:lvl4pPr>
            <a:lvl5pPr>
              <a:defRPr sz="1488"/>
            </a:lvl5pPr>
            <a:lvl6pPr>
              <a:defRPr sz="1488"/>
            </a:lvl6pPr>
            <a:lvl7pPr>
              <a:defRPr sz="1488"/>
            </a:lvl7pPr>
            <a:lvl8pPr>
              <a:defRPr sz="1488"/>
            </a:lvl8pPr>
            <a:lvl9pPr>
              <a:defRPr sz="1488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314"/>
            </a:lvl1pPr>
            <a:lvl2pPr>
              <a:defRPr sz="1983"/>
            </a:lvl2pPr>
            <a:lvl3pPr>
              <a:defRPr sz="1653"/>
            </a:lvl3pPr>
            <a:lvl4pPr>
              <a:defRPr sz="1488"/>
            </a:lvl4pPr>
            <a:lvl5pPr>
              <a:defRPr sz="1488"/>
            </a:lvl5pPr>
            <a:lvl6pPr>
              <a:defRPr sz="1488"/>
            </a:lvl6pPr>
            <a:lvl7pPr>
              <a:defRPr sz="1488"/>
            </a:lvl7pPr>
            <a:lvl8pPr>
              <a:defRPr sz="1488"/>
            </a:lvl8pPr>
            <a:lvl9pPr>
              <a:defRPr sz="1488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D385B4-0659-43D6-9730-5A9D02D36F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983" b="1"/>
            </a:lvl1pPr>
            <a:lvl2pPr marL="377825" indent="0">
              <a:buNone/>
              <a:defRPr sz="1653" b="1"/>
            </a:lvl2pPr>
            <a:lvl3pPr marL="755650" indent="0">
              <a:buNone/>
              <a:defRPr sz="1488" b="1"/>
            </a:lvl3pPr>
            <a:lvl4pPr marL="1133475" indent="0">
              <a:buNone/>
              <a:defRPr sz="1322" b="1"/>
            </a:lvl4pPr>
            <a:lvl5pPr marL="1511300" indent="0">
              <a:buNone/>
              <a:defRPr sz="1322" b="1"/>
            </a:lvl5pPr>
            <a:lvl6pPr marL="1889125" indent="0">
              <a:buNone/>
              <a:defRPr sz="1322" b="1"/>
            </a:lvl6pPr>
            <a:lvl7pPr marL="2266950" indent="0">
              <a:buNone/>
              <a:defRPr sz="1322" b="1"/>
            </a:lvl7pPr>
            <a:lvl8pPr marL="2644775" indent="0">
              <a:buNone/>
              <a:defRPr sz="1322" b="1"/>
            </a:lvl8pPr>
            <a:lvl9pPr marL="3022600" indent="0">
              <a:buNone/>
              <a:defRPr sz="1322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1983"/>
            </a:lvl1pPr>
            <a:lvl2pPr>
              <a:defRPr sz="1653"/>
            </a:lvl2pPr>
            <a:lvl3pPr>
              <a:defRPr sz="1488"/>
            </a:lvl3pPr>
            <a:lvl4pPr>
              <a:defRPr sz="1322"/>
            </a:lvl4pPr>
            <a:lvl5pPr>
              <a:defRPr sz="1322"/>
            </a:lvl5pPr>
            <a:lvl6pPr>
              <a:defRPr sz="1322"/>
            </a:lvl6pPr>
            <a:lvl7pPr>
              <a:defRPr sz="1322"/>
            </a:lvl7pPr>
            <a:lvl8pPr>
              <a:defRPr sz="1322"/>
            </a:lvl8pPr>
            <a:lvl9pPr>
              <a:defRPr sz="1322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1983" b="1"/>
            </a:lvl1pPr>
            <a:lvl2pPr marL="377825" indent="0">
              <a:buNone/>
              <a:defRPr sz="1653" b="1"/>
            </a:lvl2pPr>
            <a:lvl3pPr marL="755650" indent="0">
              <a:buNone/>
              <a:defRPr sz="1488" b="1"/>
            </a:lvl3pPr>
            <a:lvl4pPr marL="1133475" indent="0">
              <a:buNone/>
              <a:defRPr sz="1322" b="1"/>
            </a:lvl4pPr>
            <a:lvl5pPr marL="1511300" indent="0">
              <a:buNone/>
              <a:defRPr sz="1322" b="1"/>
            </a:lvl5pPr>
            <a:lvl6pPr marL="1889125" indent="0">
              <a:buNone/>
              <a:defRPr sz="1322" b="1"/>
            </a:lvl6pPr>
            <a:lvl7pPr marL="2266950" indent="0">
              <a:buNone/>
              <a:defRPr sz="1322" b="1"/>
            </a:lvl7pPr>
            <a:lvl8pPr marL="2644775" indent="0">
              <a:buNone/>
              <a:defRPr sz="1322" b="1"/>
            </a:lvl8pPr>
            <a:lvl9pPr marL="3022600" indent="0">
              <a:buNone/>
              <a:defRPr sz="1322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1983"/>
            </a:lvl1pPr>
            <a:lvl2pPr>
              <a:defRPr sz="1653"/>
            </a:lvl2pPr>
            <a:lvl3pPr>
              <a:defRPr sz="1488"/>
            </a:lvl3pPr>
            <a:lvl4pPr>
              <a:defRPr sz="1322"/>
            </a:lvl4pPr>
            <a:lvl5pPr>
              <a:defRPr sz="1322"/>
            </a:lvl5pPr>
            <a:lvl6pPr>
              <a:defRPr sz="1322"/>
            </a:lvl6pPr>
            <a:lvl7pPr>
              <a:defRPr sz="1322"/>
            </a:lvl7pPr>
            <a:lvl8pPr>
              <a:defRPr sz="1322"/>
            </a:lvl8pPr>
            <a:lvl9pPr>
              <a:defRPr sz="1322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3C56F69-53C7-47E4-BCEA-4841B06B61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62C8D04-6828-457B-AC7C-32AA4DCE5D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065DBFA-0481-434C-AE80-04CE0DD763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653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157"/>
            </a:lvl1pPr>
            <a:lvl2pPr marL="377825" indent="0">
              <a:buNone/>
              <a:defRPr sz="992"/>
            </a:lvl2pPr>
            <a:lvl3pPr marL="755650" indent="0">
              <a:buNone/>
              <a:defRPr sz="826"/>
            </a:lvl3pPr>
            <a:lvl4pPr marL="1133475" indent="0">
              <a:buNone/>
              <a:defRPr sz="744"/>
            </a:lvl4pPr>
            <a:lvl5pPr marL="1511300" indent="0">
              <a:buNone/>
              <a:defRPr sz="744"/>
            </a:lvl5pPr>
            <a:lvl6pPr marL="1889125" indent="0">
              <a:buNone/>
              <a:defRPr sz="744"/>
            </a:lvl6pPr>
            <a:lvl7pPr marL="2266950" indent="0">
              <a:buNone/>
              <a:defRPr sz="744"/>
            </a:lvl7pPr>
            <a:lvl8pPr marL="2644775" indent="0">
              <a:buNone/>
              <a:defRPr sz="744"/>
            </a:lvl8pPr>
            <a:lvl9pPr marL="3022600" indent="0">
              <a:buNone/>
              <a:defRPr sz="744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C74FC6-6A62-4C16-8C71-2B3C2BFB15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653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2644"/>
            </a:lvl1pPr>
            <a:lvl2pPr marL="377825" indent="0">
              <a:buNone/>
              <a:defRPr sz="2314"/>
            </a:lvl2pPr>
            <a:lvl3pPr marL="755650" indent="0">
              <a:buNone/>
              <a:defRPr sz="1983"/>
            </a:lvl3pPr>
            <a:lvl4pPr marL="1133475" indent="0">
              <a:buNone/>
              <a:defRPr sz="1653"/>
            </a:lvl4pPr>
            <a:lvl5pPr marL="1511300" indent="0">
              <a:buNone/>
              <a:defRPr sz="1653"/>
            </a:lvl5pPr>
            <a:lvl6pPr marL="1889125" indent="0">
              <a:buNone/>
              <a:defRPr sz="1653"/>
            </a:lvl6pPr>
            <a:lvl7pPr marL="2266950" indent="0">
              <a:buNone/>
              <a:defRPr sz="1653"/>
            </a:lvl7pPr>
            <a:lvl8pPr marL="2644775" indent="0">
              <a:buNone/>
              <a:defRPr sz="1653"/>
            </a:lvl8pPr>
            <a:lvl9pPr marL="3022600" indent="0">
              <a:buNone/>
              <a:defRPr sz="165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157"/>
            </a:lvl1pPr>
            <a:lvl2pPr marL="377825" indent="0">
              <a:buNone/>
              <a:defRPr sz="992"/>
            </a:lvl2pPr>
            <a:lvl3pPr marL="755650" indent="0">
              <a:buNone/>
              <a:defRPr sz="826"/>
            </a:lvl3pPr>
            <a:lvl4pPr marL="1133475" indent="0">
              <a:buNone/>
              <a:defRPr sz="744"/>
            </a:lvl4pPr>
            <a:lvl5pPr marL="1511300" indent="0">
              <a:buNone/>
              <a:defRPr sz="744"/>
            </a:lvl5pPr>
            <a:lvl6pPr marL="1889125" indent="0">
              <a:buNone/>
              <a:defRPr sz="744"/>
            </a:lvl6pPr>
            <a:lvl7pPr marL="2266950" indent="0">
              <a:buNone/>
              <a:defRPr sz="744"/>
            </a:lvl7pPr>
            <a:lvl8pPr marL="2644775" indent="0">
              <a:buNone/>
              <a:defRPr sz="744"/>
            </a:lvl8pPr>
            <a:lvl9pPr marL="3022600" indent="0">
              <a:buNone/>
              <a:defRPr sz="744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24407B-838E-4D81-95DA-F3CACC97F5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7CFE23-0618-4C86-AE73-0D0CE05803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3BBF5A-B84B-44FF-B4F6-9D4A0720FA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heme" Target="../theme/theme4.xml" /></Relationships>
</file>

<file path=ppt/slideMasters/_rels/slideMaster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heme" Target="../theme/theme5.xml" /></Relationships>
</file>

<file path=ppt/slideMasters/_rels/slideMaster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theme" Target="../theme/theme6.xml" /></Relationships>
</file>

<file path=ppt/slideMasters/_rels/slideMaster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theme" Target="../theme/theme7.xml" /></Relationships>
</file>

<file path=ppt/slideMasters/_rels/slideMaster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heme" Target="../theme/theme8.xml" /></Relationships>
</file>

<file path=ppt/slideMasters/_rels/slideMaster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theme" Target="../theme/theme9.xml" /></Relationships>
</file>

<file path=ppt/slideMasters/_rels/slideMaster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theme" Target="../theme/theme1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7825" y="427723"/>
            <a:ext cx="6800850" cy="17801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7825" y="2492163"/>
            <a:ext cx="6800850" cy="7048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7825" y="9899427"/>
            <a:ext cx="1763183" cy="568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04" y="9899427"/>
            <a:ext cx="2392892" cy="568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5492" y="9899427"/>
            <a:ext cx="1763183" cy="568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755650" rtl="0" eaLnBrk="1" latinLnBrk="0" hangingPunct="1">
        <a:spcBef>
          <a:spcPct val="0"/>
        </a:spcBef>
        <a:buNone/>
        <a:defRPr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3369" indent="-283369" algn="l" defTabSz="755650" rtl="0" eaLnBrk="1" latinLnBrk="0" hangingPunct="1">
        <a:spcBef>
          <a:spcPct val="20000"/>
        </a:spcBef>
        <a:buFont typeface="Arial" pitchFamily="34" charset="0"/>
        <a:buChar char="•"/>
        <a:defRPr sz="2644" kern="1200">
          <a:solidFill>
            <a:schemeClr val="tx1"/>
          </a:solidFill>
          <a:latin typeface="+mn-lt"/>
          <a:ea typeface="+mn-ea"/>
          <a:cs typeface="+mn-cs"/>
        </a:defRPr>
      </a:lvl1pPr>
      <a:lvl2pPr marL="613966" indent="-236141" algn="l" defTabSz="755650" rtl="0" eaLnBrk="1" latinLnBrk="0" hangingPunct="1">
        <a:spcBef>
          <a:spcPct val="20000"/>
        </a:spcBef>
        <a:buFont typeface="Arial" pitchFamily="34" charset="0"/>
        <a:buChar char="–"/>
        <a:defRPr sz="2314" kern="1200">
          <a:solidFill>
            <a:schemeClr val="tx1"/>
          </a:solidFill>
          <a:latin typeface="+mn-lt"/>
          <a:ea typeface="+mn-ea"/>
          <a:cs typeface="+mn-cs"/>
        </a:defRPr>
      </a:lvl2pPr>
      <a:lvl3pPr marL="944562" indent="-188912" algn="l" defTabSz="755650" rtl="0" eaLnBrk="1" latinLnBrk="0" hangingPunct="1">
        <a:spcBef>
          <a:spcPct val="20000"/>
        </a:spcBef>
        <a:buFont typeface="Arial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3pPr>
      <a:lvl4pPr marL="1322388" indent="-188912" algn="l" defTabSz="755650" rtl="0" eaLnBrk="1" latinLnBrk="0" hangingPunct="1">
        <a:spcBef>
          <a:spcPct val="20000"/>
        </a:spcBef>
        <a:buFont typeface="Arial" pitchFamily="34" charset="0"/>
        <a:buChar char="–"/>
        <a:defRPr sz="1653" kern="1200">
          <a:solidFill>
            <a:schemeClr val="tx1"/>
          </a:solidFill>
          <a:latin typeface="+mn-lt"/>
          <a:ea typeface="+mn-ea"/>
          <a:cs typeface="+mn-cs"/>
        </a:defRPr>
      </a:lvl4pPr>
      <a:lvl5pPr marL="1700212" indent="-188912" algn="l" defTabSz="755650" rtl="0" eaLnBrk="1" latinLnBrk="0" hangingPunct="1">
        <a:spcBef>
          <a:spcPct val="20000"/>
        </a:spcBef>
        <a:buFont typeface="Arial" pitchFamily="34" charset="0"/>
        <a:buChar char="»"/>
        <a:defRPr sz="1653" kern="1200">
          <a:solidFill>
            <a:schemeClr val="tx1"/>
          </a:solidFill>
          <a:latin typeface="+mn-lt"/>
          <a:ea typeface="+mn-ea"/>
          <a:cs typeface="+mn-cs"/>
        </a:defRPr>
      </a:lvl5pPr>
      <a:lvl6pPr marL="2078038" indent="-188912" algn="l" defTabSz="755650" rtl="0" eaLnBrk="1" latinLnBrk="0" hangingPunct="1">
        <a:spcBef>
          <a:spcPct val="20000"/>
        </a:spcBef>
        <a:buFont typeface="Arial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6pPr>
      <a:lvl7pPr marL="2455862" indent="-188912" algn="l" defTabSz="755650" rtl="0" eaLnBrk="1" latinLnBrk="0" hangingPunct="1">
        <a:spcBef>
          <a:spcPct val="20000"/>
        </a:spcBef>
        <a:buFont typeface="Arial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7pPr>
      <a:lvl8pPr marL="2833688" indent="-188912" algn="l" defTabSz="755650" rtl="0" eaLnBrk="1" latinLnBrk="0" hangingPunct="1">
        <a:spcBef>
          <a:spcPct val="20000"/>
        </a:spcBef>
        <a:buFont typeface="Arial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8pPr>
      <a:lvl9pPr marL="3211512" indent="-188912" algn="l" defTabSz="755650" rtl="0" eaLnBrk="1" latinLnBrk="0" hangingPunct="1">
        <a:spcBef>
          <a:spcPct val="20000"/>
        </a:spcBef>
        <a:buFont typeface="Arial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25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50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75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00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25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50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775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00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2660904" y="536929"/>
            <a:ext cx="2396479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UKMDR+TimesNewRomanPS-BoldMT"/>
                <a:cs typeface="UUKMDR+TimesNewRomanPS-BoldMT"/>
              </a:rPr>
              <a:t>TEST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UKMDR+TimesNewRomanPS-BoldMT"/>
                <a:cs typeface="UUKMDR+TimesNewRomanPS-Bold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UKMDR+TimesNewRomanPS-BoldMT"/>
                <a:cs typeface="UUKMDR+TimesNewRomanPS-BoldMT"/>
              </a:rPr>
              <a:t>ENGLISH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UKMDR+TimesNewRomanPS-BoldMT"/>
                <a:cs typeface="UUKMDR+TimesNewRomanPS-BoldMT"/>
              </a:rPr>
              <a:t>MAJORS(2016)</a:t>
            </a:r>
          </a:p>
          <a:p>
            <a:pPr marL="630936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UKMDR+TimesNewRomanPS-BoldMT"/>
                <a:cs typeface="UUKMDR+TimesNewRomanPS-BoldMT"/>
              </a:rPr>
              <a:t>-GRADE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UKMDR+TimesNewRomanPS-BoldMT"/>
                <a:cs typeface="UUKMDR+TimesNewRomanPS-BoldMT"/>
              </a:rPr>
              <a:t>FOUR-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507736" y="933168"/>
            <a:ext cx="1522172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UKMDR+TimesNewRomanPS-BoldMT"/>
                <a:cs typeface="UUKMDR+TimesNewRomanPS-BoldMT"/>
              </a:rPr>
              <a:t>TIME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UUKMDR+TimesNewRomanPS-BoldMT"/>
                <a:cs typeface="UUKMDR+TimesNewRomanPS-BoldMT"/>
              </a:rPr>
              <a:t>LIMIT: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UKMDR+TimesNewRomanPS-BoldMT"/>
                <a:cs typeface="UUKMDR+TimesNewRomanPS-BoldMT"/>
              </a:rPr>
              <a:t>130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UKMDR+TimesNewRomanPS-BoldMT"/>
                <a:cs typeface="UUKMDR+TimesNewRomanPS-BoldMT"/>
              </a:rPr>
              <a:t>MIN</a:t>
            </a:r>
          </a:p>
          <a:p>
            <a:pPr marL="775703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UKMDR+TimesNewRomanPS-BoldMT"/>
                <a:cs typeface="UUKMDR+TimesNewRomanPS-BoldMT"/>
              </a:rPr>
              <a:t>[10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UKMDR+TimesNewRomanPS-BoldMT"/>
                <a:cs typeface="UUKMDR+TimesNewRomanPS-BoldMT"/>
              </a:rPr>
              <a:t>MIN]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5800" y="1131288"/>
            <a:ext cx="154963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31">
                <a:solidFill>
                  <a:srgbClr val="000000"/>
                </a:solidFill>
                <a:latin typeface="UUKMDR+TimesNewRomanPS-BoldMT"/>
                <a:cs typeface="UUKMDR+TimesNewRomanPS-BoldMT"/>
              </a:rPr>
              <a:t>PART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Ⅰ</a:t>
            </a:r>
            <a:r>
              <a:rPr sz="1050" spc="7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8">
                <a:solidFill>
                  <a:srgbClr val="000000"/>
                </a:solidFill>
                <a:latin typeface="UUKMDR+TimesNewRomanPS-BoldMT"/>
                <a:cs typeface="UUKMDR+TimesNewRomanPS-BoldMT"/>
              </a:rPr>
              <a:t>DICTATION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5800" y="1329408"/>
            <a:ext cx="6365317" cy="977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Listen</a:t>
            </a:r>
            <a:r>
              <a:rPr sz="1050" spc="1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to</a:t>
            </a:r>
            <a:r>
              <a:rPr sz="1050" spc="1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the</a:t>
            </a:r>
            <a:r>
              <a:rPr sz="1050" spc="1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following</a:t>
            </a:r>
            <a:r>
              <a:rPr sz="1050" spc="1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passage.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Altogether</a:t>
            </a:r>
            <a:r>
              <a:rPr sz="1050" spc="1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the</a:t>
            </a:r>
            <a:r>
              <a:rPr sz="1050" spc="1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passage</a:t>
            </a:r>
            <a:r>
              <a:rPr sz="1050" spc="1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will</a:t>
            </a:r>
            <a:r>
              <a:rPr sz="1050" spc="1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be</a:t>
            </a:r>
            <a:r>
              <a:rPr sz="1050" spc="1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read</a:t>
            </a:r>
            <a:r>
              <a:rPr sz="1050" spc="1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to</a:t>
            </a:r>
            <a:r>
              <a:rPr sz="1050" spc="1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you</a:t>
            </a:r>
            <a:r>
              <a:rPr sz="1050" spc="1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four</a:t>
            </a:r>
            <a:r>
              <a:rPr sz="1050" spc="1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times.</a:t>
            </a:r>
            <a:r>
              <a:rPr sz="1050" spc="1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During</a:t>
            </a:r>
            <a:r>
              <a:rPr sz="1050" spc="1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the</a:t>
            </a:r>
            <a:r>
              <a:rPr sz="1050" spc="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first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reading,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which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will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be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done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at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normal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speed,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listen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and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try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to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understand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the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meaning.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For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the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second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and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third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reading,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the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passage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will</a:t>
            </a:r>
            <a:r>
              <a:rPr sz="1050" spc="1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be</a:t>
            </a:r>
            <a:r>
              <a:rPr sz="1050" spc="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read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sentence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by</a:t>
            </a:r>
            <a:r>
              <a:rPr sz="1050" spc="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sentence,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or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phrase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by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phrase,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with</a:t>
            </a:r>
            <a:r>
              <a:rPr sz="1050" spc="11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intervals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of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15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seconds.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The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last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reading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will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be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done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at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normal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speed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again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and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during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this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time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you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should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check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your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work.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55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You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will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then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be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given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ONE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minute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check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through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your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work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once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more.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52500" y="2320006"/>
            <a:ext cx="341533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Please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write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whole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passage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on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ANSWER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SHEET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ONE.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5800" y="2716246"/>
            <a:ext cx="271641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31">
                <a:solidFill>
                  <a:srgbClr val="000000"/>
                </a:solidFill>
                <a:latin typeface="UUKMDR+TimesNewRomanPS-BoldMT"/>
                <a:cs typeface="UUKMDR+TimesNewRomanPS-BoldMT"/>
              </a:rPr>
              <a:t>PART</a:t>
            </a:r>
            <a:r>
              <a:rPr sz="1050" spc="2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Ⅱ</a:t>
            </a:r>
            <a:r>
              <a:rPr sz="1050" spc="8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UKMDR+TimesNewRomanPS-BoldMT"/>
                <a:cs typeface="UUKMDR+TimesNewRomanPS-BoldMT"/>
              </a:rPr>
              <a:t>LISTENING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UKMDR+TimesNewRomanPS-BoldMT"/>
                <a:cs typeface="UUKMDR+TimesNewRomanPS-BoldMT"/>
              </a:rPr>
              <a:t>COMPERHESION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318504" y="2716246"/>
            <a:ext cx="679544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UKMDR+TimesNewRomanPS-BoldMT"/>
                <a:cs typeface="UUKMDR+TimesNewRomanPS-BoldMT"/>
              </a:rPr>
              <a:t>[20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UKMDR+TimesNewRomanPS-BoldMT"/>
                <a:cs typeface="UUKMDR+TimesNewRomanPS-BoldMT"/>
              </a:rPr>
              <a:t>MIN]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85800" y="2914366"/>
            <a:ext cx="136632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UKMDR+TimesNewRomanPS-BoldMT"/>
                <a:cs typeface="UUKMDR+TimesNewRomanPS-BoldMT"/>
              </a:rPr>
              <a:t>SECTION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UKMDR+TimesNewRomanPS-BoldMT"/>
                <a:cs typeface="UUKMDR+TimesNewRomanPS-BoldMT"/>
              </a:rPr>
              <a:t>A</a:t>
            </a:r>
            <a:r>
              <a:rPr sz="1050" spc="7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3">
                <a:solidFill>
                  <a:srgbClr val="000000"/>
                </a:solidFill>
                <a:latin typeface="UUKMDR+TimesNewRomanPS-BoldMT"/>
                <a:cs typeface="UUKMDR+TimesNewRomanPS-BoldMT"/>
              </a:rPr>
              <a:t>TALK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85800" y="3112485"/>
            <a:ext cx="6366299" cy="779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In</a:t>
            </a:r>
            <a:r>
              <a:rPr sz="1050" spc="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this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section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you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will</a:t>
            </a:r>
            <a:r>
              <a:rPr sz="1050" spc="10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hear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a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talk.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55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You</a:t>
            </a:r>
            <a:r>
              <a:rPr sz="1050" spc="13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will</a:t>
            </a:r>
            <a:r>
              <a:rPr sz="1050" spc="10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hear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the</a:t>
            </a:r>
            <a:r>
              <a:rPr sz="1050" spc="10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talk</a:t>
            </a:r>
            <a:r>
              <a:rPr sz="1050" spc="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ONCE</a:t>
            </a:r>
            <a:r>
              <a:rPr sz="1050" spc="1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5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ONLY.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While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listening,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you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may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look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at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the</a:t>
            </a:r>
            <a:r>
              <a:rPr sz="1050" spc="13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task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on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ANSWER</a:t>
            </a:r>
            <a:r>
              <a:rPr sz="1050" spc="1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SHEET</a:t>
            </a:r>
            <a:r>
              <a:rPr sz="1050" spc="1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ONE</a:t>
            </a:r>
            <a:r>
              <a:rPr sz="1050" spc="1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and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write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NO</a:t>
            </a:r>
            <a:r>
              <a:rPr sz="1050" spc="1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MORE</a:t>
            </a:r>
            <a:r>
              <a:rPr sz="1050" spc="1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THAN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THREE</a:t>
            </a:r>
            <a:r>
              <a:rPr sz="1050" spc="1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WORDS</a:t>
            </a:r>
            <a:r>
              <a:rPr sz="1050" spc="1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for</a:t>
            </a:r>
            <a:r>
              <a:rPr sz="1050" spc="13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each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gap.</a:t>
            </a:r>
            <a:r>
              <a:rPr sz="1050" spc="1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Make</a:t>
            </a:r>
            <a:r>
              <a:rPr sz="1050" spc="1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sure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what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you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fill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both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grammatically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semantically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acceptable.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55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You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may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use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the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blank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sheet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for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note-taking.</a:t>
            </a:r>
          </a:p>
          <a:p>
            <a:pPr marL="26670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 spc="-55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You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have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THIRTY</a:t>
            </a:r>
            <a:r>
              <a:rPr sz="1050" spc="-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seconds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preview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gap-filling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task.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52500" y="3904964"/>
            <a:ext cx="5100146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Now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listen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the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talk.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When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it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over,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you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will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be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given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TWO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minutes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check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your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work.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85800" y="4301204"/>
            <a:ext cx="205595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UKMDR+TimesNewRomanPS-BoldMT"/>
                <a:cs typeface="UUKMDR+TimesNewRomanPS-BoldMT"/>
              </a:rPr>
              <a:t>SECTION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UKMDR+TimesNewRomanPS-BoldMT"/>
                <a:cs typeface="UUKMDR+TimesNewRomanPS-BoldMT"/>
              </a:rPr>
              <a:t>B</a:t>
            </a:r>
            <a:r>
              <a:rPr sz="1050" spc="7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UKMDR+TimesNewRomanPS-BoldMT"/>
                <a:cs typeface="UUKMDR+TimesNewRomanPS-BoldMT"/>
              </a:rPr>
              <a:t>CONVERSATINS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85800" y="4499324"/>
            <a:ext cx="6370097" cy="9775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In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this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section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you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will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hear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two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conversations.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At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the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end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each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conversation,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five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questions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will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be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asked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about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what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was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said.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Both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the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conversations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and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the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questions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will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be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spoken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ONCE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5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ONLY.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After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each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question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there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will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be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a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ten-second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pause.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During</a:t>
            </a:r>
            <a:r>
              <a:rPr sz="1050" spc="1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the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pause,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you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should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read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the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four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choices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of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[A],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[B],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[C]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and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[D],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mark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the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best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answer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each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question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on</a:t>
            </a:r>
            <a:r>
              <a:rPr sz="1050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ANSWER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SHEET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TWO.</a:t>
            </a:r>
          </a:p>
          <a:p>
            <a:pPr marL="26670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 spc="-55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You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have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THIRTY</a:t>
            </a:r>
            <a:r>
              <a:rPr sz="1050" spc="-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seconds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preview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questions.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952500" y="5489925"/>
            <a:ext cx="189508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Now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listen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the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EQPEWS+TimesNewRomanPS-BoldItalicMT"/>
                <a:cs typeface="EQPEWS+TimesNewRomanPS-BoldItalicMT"/>
              </a:rPr>
              <a:t>conversations.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85800" y="5886165"/>
            <a:ext cx="118331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UUKMDR+TimesNewRomanPS-BoldMT"/>
                <a:cs typeface="UUKMDR+TimesNewRomanPS-BoldMT"/>
              </a:rPr>
              <a:t>Conversation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UUKMDR+TimesNewRomanPS-BoldMT"/>
                <a:cs typeface="UUKMDR+TimesNewRomanPS-BoldMT"/>
              </a:rPr>
              <a:t>One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85800" y="6084285"/>
            <a:ext cx="3530659" cy="9775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1.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[A]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52">
                <a:solidFill>
                  <a:srgbClr val="000000"/>
                </a:solidFill>
                <a:latin typeface="SPWAAF+TimesNewRomanPSMT"/>
                <a:cs typeface="SPWAAF+TimesNewRomanPSMT"/>
              </a:rPr>
              <a:t>To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tell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man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that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has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been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shortlisted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for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interview.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[B]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52">
                <a:solidFill>
                  <a:srgbClr val="000000"/>
                </a:solidFill>
                <a:latin typeface="SPWAAF+TimesNewRomanPSMT"/>
                <a:cs typeface="SPWAAF+TimesNewRomanPSMT"/>
              </a:rPr>
              <a:t>To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ask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man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a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few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questions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about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his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interview.</a:t>
            </a:r>
          </a:p>
          <a:p>
            <a:pPr marL="132588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[C]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52">
                <a:solidFill>
                  <a:srgbClr val="000000"/>
                </a:solidFill>
                <a:latin typeface="SPWAAF+TimesNewRomanPSMT"/>
                <a:cs typeface="SPWAAF+TimesNewRomanPSMT"/>
              </a:rPr>
              <a:t>To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explain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man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how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make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a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presentation.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[D]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52">
                <a:solidFill>
                  <a:srgbClr val="000000"/>
                </a:solidFill>
                <a:latin typeface="SPWAAF+TimesNewRomanPSMT"/>
                <a:cs typeface="SPWAAF+TimesNewRomanPSMT"/>
              </a:rPr>
              <a:t>To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tell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man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procedure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interview.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2.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Questions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related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job.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818388" y="7074885"/>
            <a:ext cx="211698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General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questions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about</a:t>
            </a:r>
            <a:r>
              <a:rPr sz="1050" spc="-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himself.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818388" y="7273005"/>
            <a:ext cx="209322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Specific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questions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about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his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37">
                <a:solidFill>
                  <a:srgbClr val="000000"/>
                </a:solidFill>
                <a:latin typeface="SPWAAF+TimesNewRomanPSMT"/>
                <a:cs typeface="SPWAAF+TimesNewRomanPSMT"/>
              </a:rPr>
              <a:t>CV.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818388" y="7471126"/>
            <a:ext cx="2071458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Questions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about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his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future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plan.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685800" y="7669246"/>
            <a:ext cx="2249562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3.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Questions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from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interviewers.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Questions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from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interviewee.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818388" y="8065485"/>
            <a:ext cx="2199528" cy="3831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Presentation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from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interviewee.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Requests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from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interviewee.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685800" y="8461726"/>
            <a:ext cx="2747243" cy="7794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4.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Educational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professional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background.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Problems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be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has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faced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solved.</a:t>
            </a:r>
          </a:p>
          <a:p>
            <a:pPr marL="132588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Major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successes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his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career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so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SPWAAF+TimesNewRomanPSMT"/>
                <a:cs typeface="SPWAAF+TimesNewRomanPSMT"/>
              </a:rPr>
              <a:t>far.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Company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future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his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contribution.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685800" y="9254206"/>
            <a:ext cx="1728523" cy="3831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5.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0">
                <a:solidFill>
                  <a:srgbClr val="000000"/>
                </a:solidFill>
                <a:latin typeface="SPWAAF+TimesNewRomanPSMT"/>
                <a:cs typeface="SPWAAF+TimesNewRomanPSMT"/>
              </a:rPr>
              <a:t>11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a.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m.,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next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SPWAAF+TimesNewRomanPSMT"/>
                <a:cs typeface="SPWAAF+TimesNewRomanPSMT"/>
              </a:rPr>
              <a:t>Tuesday.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9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a.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m.,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this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SPWAAF+TimesNewRomanPSMT"/>
                <a:cs typeface="SPWAAF+TimesNewRomanPSMT"/>
              </a:rPr>
              <a:t>Tuesday.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3485388" y="9254206"/>
            <a:ext cx="1644912" cy="3831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0">
                <a:solidFill>
                  <a:srgbClr val="000000"/>
                </a:solidFill>
                <a:latin typeface="SPWAAF+TimesNewRomanPSMT"/>
                <a:cs typeface="SPWAAF+TimesNewRomanPSMT"/>
              </a:rPr>
              <a:t>11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a.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m.,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next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Thursday.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9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a.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m.,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this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PWAAF+TimesNewRomanPSMT"/>
                <a:cs typeface="SPWAAF+TimesNewRomanPSMT"/>
              </a:rPr>
              <a:t>Thursday.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85800" y="536929"/>
            <a:ext cx="118916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JLGDG+TimesNewRomanPS-BoldMT"/>
                <a:cs typeface="WJLGDG+TimesNewRomanPS-BoldMT"/>
              </a:rPr>
              <a:t>Conversation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33">
                <a:solidFill>
                  <a:srgbClr val="000000"/>
                </a:solidFill>
                <a:latin typeface="WJLGDG+TimesNewRomanPS-BoldMT"/>
                <a:cs typeface="WJLGDG+TimesNewRomanPS-BoldMT"/>
              </a:rPr>
              <a:t>Two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5800" y="735048"/>
            <a:ext cx="2928935" cy="977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6.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[A]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disadvantages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college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loans.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Government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financing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college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education.</a:t>
            </a:r>
          </a:p>
          <a:p>
            <a:pPr marL="132588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How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handle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problem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college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loans.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How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college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students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pay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their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education.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7.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JSJUSP+TimesNewRomanPSMT"/>
                <a:cs typeface="JSJUSP+TimesNewRomanPSMT"/>
              </a:rPr>
              <a:t>It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has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increased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by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6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8%.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18388" y="1725647"/>
            <a:ext cx="1906626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JSJUSP+TimesNewRomanPSMT"/>
                <a:cs typeface="JSJUSP+TimesNewRomanPSMT"/>
              </a:rPr>
              <a:t>It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has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increased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by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8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10%.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8388" y="1923767"/>
            <a:ext cx="186097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JSJUSP+TimesNewRomanPSMT"/>
                <a:cs typeface="JSJUSP+TimesNewRomanPSMT"/>
              </a:rPr>
              <a:t>It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has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decreased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by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6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8%.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8388" y="2121886"/>
            <a:ext cx="1935558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JSJUSP+TimesNewRomanPSMT"/>
                <a:cs typeface="JSJUSP+TimesNewRomanPSMT"/>
              </a:rPr>
              <a:t>It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has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decreased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by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8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10%.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5800" y="2320006"/>
            <a:ext cx="183854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8.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Student’s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family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income.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18388" y="2518126"/>
            <a:ext cx="2159714" cy="581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First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year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salary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after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graduation.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[C]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A</a:t>
            </a:r>
            <a:r>
              <a:rPr sz="1050" spc="-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fixed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amount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30,000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dollars.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Payment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next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years.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85800" y="3112485"/>
            <a:ext cx="2685265" cy="1373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9.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Students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can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borrow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money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first.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Students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pay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no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tax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savings.</a:t>
            </a:r>
          </a:p>
          <a:p>
            <a:pPr marL="132588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Students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pay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less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tax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after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graduation.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Students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withdraw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without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paying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tax.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10.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Giving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up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charitable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volunteer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work.</a:t>
            </a:r>
          </a:p>
          <a:p>
            <a:pPr marL="132588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Neglecting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their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study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college.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Giving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up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further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education.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85800" y="4499324"/>
            <a:ext cx="2534640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2588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Neglecting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high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salary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job-seeking.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 spc="-31">
                <a:solidFill>
                  <a:srgbClr val="000000"/>
                </a:solidFill>
                <a:latin typeface="WJLGDG+TimesNewRomanPS-BoldMT"/>
                <a:cs typeface="WJLGDG+TimesNewRomanPS-BoldMT"/>
              </a:rPr>
              <a:t>PART</a:t>
            </a:r>
            <a:r>
              <a:rPr sz="1050" spc="2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Ⅲ</a:t>
            </a:r>
            <a:r>
              <a:rPr sz="1050" spc="8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JLGDG+TimesNewRomanPS-BoldMT"/>
                <a:cs typeface="WJLGDG+TimesNewRomanPS-BoldMT"/>
              </a:rPr>
              <a:t>LANGUAGE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JLGDG+TimesNewRomanPS-BoldMT"/>
                <a:cs typeface="WJLGDG+TimesNewRomanPS-BoldMT"/>
              </a:rPr>
              <a:t>USAGE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295644" y="4697444"/>
            <a:ext cx="681004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JLGDG+TimesNewRomanPS-BoldMT"/>
                <a:cs typeface="WJLGDG+TimesNewRomanPS-BoldMT"/>
              </a:rPr>
              <a:t>[10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JLGDG+TimesNewRomanPS-BoldMT"/>
                <a:cs typeface="WJLGDG+TimesNewRomanPS-BoldMT"/>
              </a:rPr>
              <a:t>MIN]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85800" y="4895564"/>
            <a:ext cx="6366314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3639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There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are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twenty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sentences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in</a:t>
            </a:r>
            <a:r>
              <a:rPr sz="1050" spc="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this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section.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Beneath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each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sentence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there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are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four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options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marked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[A].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[B],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[C]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[D].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Choose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one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word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phrase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that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best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completes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the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sentence.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016508" y="5291804"/>
            <a:ext cx="2808956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Mark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your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answers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on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ANSWER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SHEET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RTHLK+TimesNewRomanPS-BoldItalicMT"/>
                <a:cs typeface="HRTHLK+TimesNewRomanPS-BoldItalicMT"/>
              </a:rPr>
              <a:t>TWO.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85800" y="5489924"/>
            <a:ext cx="525686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5">
                <a:solidFill>
                  <a:srgbClr val="000000"/>
                </a:solidFill>
                <a:latin typeface="JSJUSP+TimesNewRomanPSMT"/>
                <a:cs typeface="JSJUSP+TimesNewRomanPSMT"/>
              </a:rPr>
              <a:t>11.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How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can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I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concentrate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if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you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__________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continually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__________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me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with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silly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questions?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818388" y="5688044"/>
            <a:ext cx="1373378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have…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interrupted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are…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interrupting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3485388" y="5688044"/>
            <a:ext cx="130808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had…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interrupted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3485388" y="5886164"/>
            <a:ext cx="1425268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were…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interrupting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685800" y="6084284"/>
            <a:ext cx="5507978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12.Among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four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sentences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below,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Sentence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__________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express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highest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degree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possibility.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JSJUSP+TimesNewRomanPSMT"/>
                <a:cs typeface="JSJUSP+TimesNewRomanPSMT"/>
              </a:rPr>
              <a:t>It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may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take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long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time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find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a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solution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problem.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685800" y="6480525"/>
            <a:ext cx="3645729" cy="7794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2588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JSJUSP+TimesNewRomanPSMT"/>
                <a:cs typeface="JSJUSP+TimesNewRomanPSMT"/>
              </a:rPr>
              <a:t>It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might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take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a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long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time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find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solution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problem.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JSJUSP+TimesNewRomanPSMT"/>
                <a:cs typeface="JSJUSP+TimesNewRomanPSMT"/>
              </a:rPr>
              <a:t>It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could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take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long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time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find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solution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problem.</a:t>
            </a:r>
          </a:p>
          <a:p>
            <a:pPr marL="132588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JSJUSP+TimesNewRomanPSMT"/>
                <a:cs typeface="JSJUSP+TimesNewRomanPSMT"/>
              </a:rPr>
              <a:t>It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should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take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long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time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find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solution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problem.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13.She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better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speaker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than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__________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class.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685800" y="7273005"/>
            <a:ext cx="2366729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2588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any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boy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14.Nobody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heard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him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sing,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__________?</a:t>
            </a:r>
          </a:p>
          <a:p>
            <a:pPr marL="132588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did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one</a:t>
            </a:r>
            <a:r>
              <a:rPr sz="1050" spc="539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did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he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2151888" y="7273005"/>
            <a:ext cx="1118188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other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boys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3485143" y="7273005"/>
            <a:ext cx="108191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other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any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girl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4818132" y="7273005"/>
            <a:ext cx="970475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all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girls</a:t>
            </a:r>
          </a:p>
          <a:p>
            <a:pPr marL="643" marR="0">
              <a:lnSpc>
                <a:spcPts val="1157"/>
              </a:lnSpc>
              <a:spcBef>
                <a:spcPts val="191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did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they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3485388" y="7669245"/>
            <a:ext cx="942584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didn’t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they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685800" y="7867365"/>
            <a:ext cx="2034962" cy="3831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15.I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can’t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put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up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with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__________.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friend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you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3485388" y="8065485"/>
            <a:ext cx="1389324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friend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yours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friend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yours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818388" y="8263605"/>
            <a:ext cx="125473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friend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you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685800" y="8461725"/>
            <a:ext cx="514049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16.There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has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been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increasing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number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__________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primary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schools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past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few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years.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685800" y="8659845"/>
            <a:ext cx="3736771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2588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man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teacher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17.This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one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issues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that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deserve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__________.</a:t>
            </a:r>
          </a:p>
          <a:p>
            <a:pPr marL="132588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being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mentioned</a:t>
            </a:r>
            <a:r>
              <a:rPr sz="1050" spc="14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mentioning</a:t>
            </a:r>
            <a:r>
              <a:rPr sz="1050" spc="378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mention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2151245" y="8659845"/>
            <a:ext cx="101133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men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teacher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3484102" y="8659845"/>
            <a:ext cx="1062978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man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teachers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4816957" y="8659845"/>
            <a:ext cx="107054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men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teachers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4817887" y="9056085"/>
            <a:ext cx="99580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mention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685800" y="9254205"/>
            <a:ext cx="5158568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18.The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audience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__________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excited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on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seeing__________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favorite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star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glide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onto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stage.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were…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their</a:t>
            </a:r>
            <a:r>
              <a:rPr sz="1050" spc="32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were…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its</a:t>
            </a:r>
            <a:r>
              <a:rPr sz="1050" spc="42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was…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their</a:t>
            </a:r>
            <a:r>
              <a:rPr sz="1050" spc="370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was…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JSJUSP+TimesNewRomanPSMT"/>
                <a:cs typeface="JSJUSP+TimesNewRomanPSMT"/>
              </a:rPr>
              <a:t>one’s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19.__________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your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advice,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I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would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have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made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wrong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SJUSP+TimesNewRomanPSMT"/>
                <a:cs typeface="JSJUSP+TimesNewRomanPSMT"/>
              </a:rPr>
              <a:t>decision.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8" name="object 1"/>
          <p:cNvSpPr/>
          <p:nvPr/>
        </p:nvSpPr>
        <p:spPr>
          <a:xfrm>
            <a:off x="686308" y="8342629"/>
            <a:ext cx="5427471" cy="63131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object 3"/>
          <p:cNvSpPr txBox="1"/>
          <p:nvPr/>
        </p:nvSpPr>
        <p:spPr>
          <a:xfrm>
            <a:off x="818388" y="536929"/>
            <a:ext cx="1319231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Hadn’t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it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been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for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Had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it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been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for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485388" y="536929"/>
            <a:ext cx="1378421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Had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it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not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been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for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Had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not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it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been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for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5800" y="933168"/>
            <a:ext cx="5633657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20.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sentence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MUTMJ+TimesNewRomanPS-ItalicMT"/>
                <a:cs typeface="LMUTMJ+TimesNewRomanPS-ItalicMT"/>
              </a:rPr>
              <a:t>I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MUTMJ+TimesNewRomanPS-ItalicMT"/>
                <a:cs typeface="LMUTMJ+TimesNewRomanPS-ItalicMT"/>
              </a:rPr>
              <a:t>wish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MUTMJ+TimesNewRomanPS-ItalicMT"/>
                <a:cs typeface="LMUTMJ+TimesNewRomanPS-ItalicMT"/>
              </a:rPr>
              <a:t>I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MUTMJ+TimesNewRomanPS-ItalicMT"/>
                <a:cs typeface="LMUTMJ+TimesNewRomanPS-ItalicMT"/>
              </a:rPr>
              <a:t>had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MUTMJ+TimesNewRomanPS-ItalicMT"/>
                <a:cs typeface="LMUTMJ+TimesNewRomanPS-ItalicMT"/>
              </a:rPr>
              <a:t>been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MUTMJ+TimesNewRomanPS-ItalicMT"/>
                <a:cs typeface="LMUTMJ+TimesNewRomanPS-ItalicMT"/>
              </a:rPr>
              <a:t>more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MUTMJ+TimesNewRomanPS-ItalicMT"/>
                <a:cs typeface="LMUTMJ+TimesNewRomanPS-ItalicMT"/>
              </a:rPr>
              <a:t>careful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MUTMJ+TimesNewRomanPS-ItalicMT"/>
                <a:cs typeface="LMUTMJ+TimesNewRomanPS-Italic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MUTMJ+TimesNewRomanPS-ItalicMT"/>
                <a:cs typeface="LMUTMJ+TimesNewRomanPS-ItalicMT"/>
              </a:rPr>
              <a:t>spending</a:t>
            </a:r>
            <a:r>
              <a:rPr sz="1050" spc="-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MUTMJ+TimesNewRomanPS-ItalicMT"/>
                <a:cs typeface="LMUTMJ+TimesNewRomanPS-ItalicMT"/>
              </a:rPr>
              <a:t>money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MUTMJ+TimesNewRomanPS-ItalicMT"/>
                <a:cs typeface="LMUTMJ+TimesNewRomanPS-ItalicMT"/>
              </a:rPr>
              <a:t>express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LMUTMJ+TimesNewRomanPS-ItalicMT"/>
                <a:cs typeface="LMUTMJ+TimesNewRomanPS-Italic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LMUTMJ+TimesNewRomanPS-ItalicMT"/>
                <a:cs typeface="LMUTMJ+TimesNewRomanPS-ItalicMT"/>
              </a:rPr>
              <a:t>speaker’s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__________.</a:t>
            </a:r>
          </a:p>
          <a:p>
            <a:pPr marL="132587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hope</a:t>
            </a:r>
            <a:r>
              <a:rPr sz="1050" spc="64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joy</a:t>
            </a:r>
            <a:r>
              <a:rPr sz="1050" spc="72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regret</a:t>
            </a:r>
            <a:r>
              <a:rPr sz="1050" spc="61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relief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5800" y="1329408"/>
            <a:ext cx="6357488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21.The</a:t>
            </a:r>
            <a:r>
              <a:rPr sz="1050" spc="1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Attorney</a:t>
            </a:r>
            <a:r>
              <a:rPr sz="1050" spc="24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General</a:t>
            </a:r>
            <a:r>
              <a:rPr sz="1050" spc="2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ordered</a:t>
            </a:r>
            <a:r>
              <a:rPr sz="1050" spc="2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</a:t>
            </a:r>
            <a:r>
              <a:rPr sz="1050" spc="2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federal</a:t>
            </a:r>
            <a:r>
              <a:rPr sz="1050" spc="2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autopsy</a:t>
            </a:r>
            <a:r>
              <a:rPr sz="1050" spc="2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of</a:t>
            </a:r>
            <a:r>
              <a:rPr sz="1050" spc="2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Brown’s</a:t>
            </a:r>
            <a:r>
              <a:rPr sz="1050" spc="2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KEIBIS+TimesNewRomanPSMT"/>
                <a:cs typeface="KEIBIS+TimesNewRomanPSMT"/>
              </a:rPr>
              <a:t>body,</a:t>
            </a:r>
            <a:r>
              <a:rPr sz="1050" spc="2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seeking</a:t>
            </a:r>
            <a:r>
              <a:rPr sz="1050" spc="24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to</a:t>
            </a:r>
            <a:r>
              <a:rPr sz="1050" spc="2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__________</a:t>
            </a:r>
            <a:r>
              <a:rPr sz="1050" spc="2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the</a:t>
            </a:r>
            <a:r>
              <a:rPr sz="1050" spc="2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family</a:t>
            </a:r>
            <a:r>
              <a:rPr sz="1050" spc="2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and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community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there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would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be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thorough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investigation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into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his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death.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8388" y="1725647"/>
            <a:ext cx="72000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ensure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151888" y="1725647"/>
            <a:ext cx="68974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insure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485388" y="1725647"/>
            <a:ext cx="697174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assure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818888" y="1725647"/>
            <a:ext cx="84464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ascertain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85800" y="1923767"/>
            <a:ext cx="6357863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22.The</a:t>
            </a:r>
            <a:r>
              <a:rPr sz="1050" spc="1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police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department</a:t>
            </a:r>
            <a:r>
              <a:rPr sz="1050" spc="1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came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under</a:t>
            </a:r>
            <a:r>
              <a:rPr sz="1050" spc="1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strong</a:t>
            </a:r>
            <a:r>
              <a:rPr sz="1050" spc="1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criticism</a:t>
            </a:r>
            <a:r>
              <a:rPr sz="1050" spc="1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for</a:t>
            </a:r>
            <a:r>
              <a:rPr sz="1050" spc="1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both</a:t>
            </a:r>
            <a:r>
              <a:rPr sz="1050" spc="1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the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death</a:t>
            </a:r>
            <a:r>
              <a:rPr sz="1050" spc="1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of</a:t>
            </a:r>
            <a:r>
              <a:rPr sz="1050" spc="1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an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unarmed</a:t>
            </a:r>
            <a:r>
              <a:rPr sz="1050" spc="1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and</a:t>
            </a:r>
            <a:r>
              <a:rPr sz="1050" spc="1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its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handling</a:t>
            </a:r>
            <a:r>
              <a:rPr sz="1050" spc="1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of</a:t>
            </a:r>
            <a:r>
              <a:rPr sz="1050" spc="1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the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__________.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85800" y="2320006"/>
            <a:ext cx="4771733" cy="581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2588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consequence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23.The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Foreign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Secretary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tried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__________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doubts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about</a:t>
            </a:r>
            <a:r>
              <a:rPr sz="1050" spc="-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his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handling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crisis.</a:t>
            </a:r>
          </a:p>
          <a:p>
            <a:pPr marL="132588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dispel</a:t>
            </a:r>
            <a:r>
              <a:rPr sz="1050" spc="59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expel</a:t>
            </a:r>
            <a:r>
              <a:rPr sz="1050" spc="63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repel</a:t>
            </a:r>
            <a:r>
              <a:rPr sz="1050" spc="64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quell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151377" y="2320006"/>
            <a:ext cx="822325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outcome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484765" y="2320006"/>
            <a:ext cx="66001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result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4818888" y="2320006"/>
            <a:ext cx="88127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aftermath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85800" y="2914365"/>
            <a:ext cx="6359743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24.Mutual</a:t>
            </a:r>
            <a:r>
              <a:rPr sz="1050" spc="1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funds</a:t>
            </a:r>
            <a:r>
              <a:rPr sz="1050" spc="1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are</a:t>
            </a:r>
            <a:r>
              <a:rPr sz="1050" spc="19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thus</a:t>
            </a:r>
            <a:r>
              <a:rPr sz="1050" spc="19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best</a:t>
            </a:r>
            <a:r>
              <a:rPr sz="1050" spc="1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for</a:t>
            </a:r>
            <a:r>
              <a:rPr sz="1050" spc="19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investors</a:t>
            </a:r>
            <a:r>
              <a:rPr sz="1050" spc="1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who</a:t>
            </a:r>
            <a:r>
              <a:rPr sz="1050" spc="2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don’t</a:t>
            </a:r>
            <a:r>
              <a:rPr sz="1050" spc="2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want</a:t>
            </a:r>
            <a:r>
              <a:rPr sz="1050" spc="1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to</a:t>
            </a:r>
            <a:r>
              <a:rPr sz="1050" spc="1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take</a:t>
            </a:r>
            <a:r>
              <a:rPr sz="1050" spc="2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the</a:t>
            </a:r>
            <a:r>
              <a:rPr sz="1050" spc="19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time</a:t>
            </a:r>
            <a:r>
              <a:rPr sz="1050" spc="1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to</a:t>
            </a:r>
            <a:r>
              <a:rPr sz="1050" spc="2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study</a:t>
            </a:r>
            <a:r>
              <a:rPr sz="1050" spc="18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stocks</a:t>
            </a:r>
            <a:r>
              <a:rPr sz="1050" spc="2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in</a:t>
            </a:r>
            <a:r>
              <a:rPr sz="1050" spc="1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detail</a:t>
            </a:r>
            <a:r>
              <a:rPr sz="1050" spc="1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or</a:t>
            </a:r>
            <a:r>
              <a:rPr sz="1050" spc="1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who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__________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resources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build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portfolio.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818388" y="3310604"/>
            <a:ext cx="77043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deprive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2151888" y="3310604"/>
            <a:ext cx="585846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lack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3485388" y="3310604"/>
            <a:ext cx="65897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yearn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4818888" y="3310604"/>
            <a:ext cx="66666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attain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685800" y="3508724"/>
            <a:ext cx="6354701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25.Chris</a:t>
            </a:r>
            <a:r>
              <a:rPr sz="1050" spc="1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ran</a:t>
            </a:r>
            <a:r>
              <a:rPr sz="1050" spc="1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__________</a:t>
            </a:r>
            <a:r>
              <a:rPr sz="1050" spc="1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John</a:t>
            </a:r>
            <a:r>
              <a:rPr sz="1050" spc="1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at</a:t>
            </a:r>
            <a:r>
              <a:rPr sz="1050" spc="1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</a:t>
            </a:r>
            <a:r>
              <a:rPr sz="1050" spc="1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sporting-goods</a:t>
            </a:r>
            <a:r>
              <a:rPr sz="1050" spc="14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trade</a:t>
            </a:r>
            <a:r>
              <a:rPr sz="1050" spc="1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show</a:t>
            </a:r>
            <a:r>
              <a:rPr sz="1050" spc="1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and</a:t>
            </a:r>
            <a:r>
              <a:rPr sz="1050" spc="1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the</a:t>
            </a:r>
            <a:r>
              <a:rPr sz="1050" spc="1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two</a:t>
            </a:r>
            <a:r>
              <a:rPr sz="1050" spc="1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quickly</a:t>
            </a:r>
            <a:r>
              <a:rPr sz="1050" spc="1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struck</a:t>
            </a:r>
            <a:r>
              <a:rPr sz="1050" spc="1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__________</a:t>
            </a:r>
            <a:r>
              <a:rPr sz="1050" spc="1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an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easy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rapport.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685800" y="3904963"/>
            <a:ext cx="5116873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2588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into…up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26.“I’m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leaving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country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soon,”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told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__________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convened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group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reporters.</a:t>
            </a:r>
          </a:p>
          <a:p>
            <a:pPr marL="132588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especially</a:t>
            </a:r>
            <a:r>
              <a:rPr sz="1050" spc="43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particularly</a:t>
            </a:r>
            <a:r>
              <a:rPr sz="1050" spc="37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specially</a:t>
            </a:r>
            <a:r>
              <a:rPr sz="1050" spc="48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specifically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2151908" y="3904963"/>
            <a:ext cx="837475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on…into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3485296" y="3904963"/>
            <a:ext cx="963686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across…on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4818418" y="3904963"/>
            <a:ext cx="108870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against…into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685800" y="4499324"/>
            <a:ext cx="6356424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27.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Israel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and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Hamas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had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reached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deal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on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extending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the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__________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ceasefire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by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an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extra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24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hours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until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Tuesday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midnight.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818388" y="4895564"/>
            <a:ext cx="1111398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contemporary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2151377" y="4895564"/>
            <a:ext cx="88854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makeshift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3484632" y="4895564"/>
            <a:ext cx="1023694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spontaneous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4817886" y="4895564"/>
            <a:ext cx="91935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temporary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685800" y="5093684"/>
            <a:ext cx="6355098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28.__________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to</a:t>
            </a:r>
            <a:r>
              <a:rPr sz="1050" spc="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unplugging</a:t>
            </a:r>
            <a:r>
              <a:rPr sz="1050" spc="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the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alarm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clock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and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trusting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your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ability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to</a:t>
            </a:r>
            <a:r>
              <a:rPr sz="1050" spc="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wake</a:t>
            </a:r>
            <a:r>
              <a:rPr sz="1050" spc="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on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time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on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your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own,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you</a:t>
            </a:r>
            <a:r>
              <a:rPr sz="1050" spc="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should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probably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ease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yourself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into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new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arrangement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by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keeping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very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regular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schedule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several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weeks.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818388" y="5489924"/>
            <a:ext cx="59365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Due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2151888" y="5489924"/>
            <a:ext cx="62951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Prior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3485388" y="5489924"/>
            <a:ext cx="77018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Related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4818888" y="5489924"/>
            <a:ext cx="76012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[D]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Thanks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685800" y="5688044"/>
            <a:ext cx="6358947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29.If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you</a:t>
            </a:r>
            <a:r>
              <a:rPr sz="1050" spc="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are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an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athlete,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strong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abdominal</a:t>
            </a:r>
            <a:r>
              <a:rPr sz="1050" spc="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muscles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help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you</a:t>
            </a:r>
            <a:r>
              <a:rPr sz="1050" spc="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ensure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strong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back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and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freedom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from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injury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during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__________upper-body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movement.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818388" y="6084284"/>
            <a:ext cx="734598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valiant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2151888" y="6084284"/>
            <a:ext cx="79180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variable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3485388" y="6084284"/>
            <a:ext cx="77135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vigilant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4818888" y="6084284"/>
            <a:ext cx="83789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vigorous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685800" y="6282404"/>
            <a:ext cx="626498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30.Finning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is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cruel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__________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which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shark’s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fins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lopped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off,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live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shark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thrown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back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sea.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818388" y="6480525"/>
            <a:ext cx="710864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[A]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reality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2151888" y="6480525"/>
            <a:ext cx="615044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[B]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truth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3485388" y="6480525"/>
            <a:ext cx="78556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[C]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practice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4818888" y="6480525"/>
            <a:ext cx="600688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[D]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skill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685800" y="7273004"/>
            <a:ext cx="129541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31">
                <a:solidFill>
                  <a:srgbClr val="000000"/>
                </a:solidFill>
                <a:latin typeface="QIEAUF+TimesNewRomanPS-BoldMT"/>
                <a:cs typeface="QIEAUF+TimesNewRomanPS-BoldMT"/>
              </a:rPr>
              <a:t>PART</a:t>
            </a:r>
            <a:r>
              <a:rPr sz="1050" spc="2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Ⅳ</a:t>
            </a:r>
            <a:r>
              <a:rPr sz="1050" spc="8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QIEAUF+TimesNewRomanPS-BoldMT"/>
                <a:cs typeface="QIEAUF+TimesNewRomanPS-BoldMT"/>
              </a:rPr>
              <a:t>CLOZE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6298679" y="7273004"/>
            <a:ext cx="68113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QIEAUF+TimesNewRomanPS-BoldMT"/>
                <a:cs typeface="QIEAUF+TimesNewRomanPS-BoldMT"/>
              </a:rPr>
              <a:t>[10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QIEAUF+TimesNewRomanPS-BoldMT"/>
                <a:cs typeface="QIEAUF+TimesNewRomanPS-BoldMT"/>
              </a:rPr>
              <a:t>MIN]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952500" y="7471125"/>
            <a:ext cx="6093365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Decide</a:t>
            </a:r>
            <a:r>
              <a:rPr sz="1050" spc="20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which</a:t>
            </a:r>
            <a:r>
              <a:rPr sz="1050" spc="22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of</a:t>
            </a:r>
            <a:r>
              <a:rPr sz="1050" spc="2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the</a:t>
            </a:r>
            <a:r>
              <a:rPr sz="1050" spc="2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words</a:t>
            </a:r>
            <a:r>
              <a:rPr sz="1050" spc="21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given</a:t>
            </a:r>
            <a:r>
              <a:rPr sz="1050" spc="2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in</a:t>
            </a:r>
            <a:r>
              <a:rPr sz="1050" spc="2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the</a:t>
            </a:r>
            <a:r>
              <a:rPr sz="1050" spc="2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box</a:t>
            </a:r>
            <a:r>
              <a:rPr sz="1050" spc="2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below</a:t>
            </a:r>
            <a:r>
              <a:rPr sz="1050" spc="1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would</a:t>
            </a:r>
            <a:r>
              <a:rPr sz="1050" spc="2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best</a:t>
            </a:r>
            <a:r>
              <a:rPr sz="1050" spc="2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complete</a:t>
            </a:r>
            <a:r>
              <a:rPr sz="1050" spc="20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the</a:t>
            </a:r>
            <a:r>
              <a:rPr sz="1050" spc="2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passage</a:t>
            </a:r>
            <a:r>
              <a:rPr sz="1050" spc="2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if</a:t>
            </a:r>
            <a:r>
              <a:rPr sz="1050" spc="2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inserted</a:t>
            </a:r>
            <a:r>
              <a:rPr sz="1050" spc="2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in</a:t>
            </a:r>
            <a:r>
              <a:rPr sz="1050" spc="2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the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685800" y="7669245"/>
            <a:ext cx="6362245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corresponding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blank.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The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words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can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be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used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ONCE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5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ONLY.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Mark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the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letter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for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each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word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on</a:t>
            </a:r>
            <a:r>
              <a:rPr sz="1050" spc="-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ANSWER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SHEET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NHRVS+TimesNewRomanPS-BoldItalicMT"/>
                <a:cs typeface="DNHRVS+TimesNewRomanPS-BoldItalicMT"/>
              </a:rPr>
              <a:t>TWO.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762000" y="8385528"/>
            <a:ext cx="806817" cy="5813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ample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 spc="-68">
                <a:solidFill>
                  <a:srgbClr val="000000"/>
                </a:solidFill>
                <a:latin typeface="KEIBIS+TimesNewRomanPSMT"/>
                <a:cs typeface="KEIBIS+TimesNewRomanPSMT"/>
              </a:rPr>
              <a:t>F.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genuinely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K.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scant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1717282" y="8385528"/>
            <a:ext cx="1025420" cy="3831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2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B.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combinations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G.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instead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2890350" y="8385528"/>
            <a:ext cx="714182" cy="3831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5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C.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directly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H.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lists</a:t>
            </a:r>
          </a:p>
        </p:txBody>
      </p:sp>
      <p:sp>
        <p:nvSpPr>
          <p:cNvPr id="53" name="object 53"/>
          <p:cNvSpPr txBox="1"/>
          <p:nvPr/>
        </p:nvSpPr>
        <p:spPr>
          <a:xfrm>
            <a:off x="3997590" y="8385528"/>
            <a:ext cx="1032831" cy="5813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164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D.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disseminated</a:t>
            </a:r>
          </a:p>
          <a:p>
            <a:pPr marL="5957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 spc="-12">
                <a:solidFill>
                  <a:srgbClr val="000000"/>
                </a:solidFill>
                <a:latin typeface="KEIBIS+TimesNewRomanPSMT"/>
                <a:cs typeface="KEIBIS+TimesNewRomanPSMT"/>
              </a:rPr>
              <a:t>I.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promulgated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N.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transplanted</a:t>
            </a:r>
          </a:p>
        </p:txBody>
      </p:sp>
      <p:sp>
        <p:nvSpPr>
          <p:cNvPr id="54" name="object 54"/>
          <p:cNvSpPr txBox="1"/>
          <p:nvPr/>
        </p:nvSpPr>
        <p:spPr>
          <a:xfrm>
            <a:off x="5144645" y="8385528"/>
            <a:ext cx="916196" cy="5813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96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E.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generations</a:t>
            </a:r>
          </a:p>
          <a:p>
            <a:pPr marL="44312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J.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publicized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O.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virtual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1764263" y="8781769"/>
            <a:ext cx="67105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L.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shaped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2915964" y="8781769"/>
            <a:ext cx="103375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M.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sophisticated</a:t>
            </a:r>
          </a:p>
        </p:txBody>
      </p:sp>
      <p:sp>
        <p:nvSpPr>
          <p:cNvPr id="57" name="object 57"/>
          <p:cNvSpPr txBox="1"/>
          <p:nvPr/>
        </p:nvSpPr>
        <p:spPr>
          <a:xfrm>
            <a:off x="685800" y="8995128"/>
            <a:ext cx="6360960" cy="7794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Imagine</a:t>
            </a:r>
            <a:r>
              <a:rPr sz="1050" spc="2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</a:t>
            </a:r>
            <a:r>
              <a:rPr sz="1050" spc="2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world</a:t>
            </a:r>
            <a:r>
              <a:rPr sz="1050" spc="24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without</a:t>
            </a:r>
            <a:r>
              <a:rPr sz="1050" spc="2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writing.</a:t>
            </a:r>
            <a:r>
              <a:rPr sz="1050" spc="2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Obviously</a:t>
            </a:r>
            <a:r>
              <a:rPr sz="1050" spc="2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there</a:t>
            </a:r>
            <a:r>
              <a:rPr sz="1050" spc="2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would</a:t>
            </a:r>
            <a:r>
              <a:rPr sz="1050" spc="23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be</a:t>
            </a:r>
            <a:r>
              <a:rPr sz="1050" spc="2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no</a:t>
            </a:r>
            <a:r>
              <a:rPr sz="1050" spc="2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books:</a:t>
            </a:r>
            <a:r>
              <a:rPr sz="1050" spc="2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no</a:t>
            </a:r>
            <a:r>
              <a:rPr sz="1050" spc="2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novels,</a:t>
            </a:r>
            <a:r>
              <a:rPr sz="1050" spc="2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no</a:t>
            </a:r>
            <a:r>
              <a:rPr sz="1050" spc="2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encyclopedias,</a:t>
            </a:r>
            <a:r>
              <a:rPr sz="1050" spc="2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no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cookbooks,</a:t>
            </a:r>
            <a:r>
              <a:rPr sz="1050" spc="2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no</a:t>
            </a:r>
            <a:r>
              <a:rPr sz="1050" spc="2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textbooks,</a:t>
            </a:r>
            <a:r>
              <a:rPr sz="1050" spc="2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no</a:t>
            </a:r>
            <a:r>
              <a:rPr sz="1050" spc="2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telephone</a:t>
            </a:r>
            <a:r>
              <a:rPr sz="1050" spc="2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books,</a:t>
            </a:r>
            <a:r>
              <a:rPr sz="1050" spc="2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no</a:t>
            </a:r>
            <a:r>
              <a:rPr sz="1050" spc="2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scriptures,</a:t>
            </a:r>
            <a:r>
              <a:rPr sz="1050" spc="2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no</a:t>
            </a:r>
            <a:r>
              <a:rPr sz="1050" spc="2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diaries,</a:t>
            </a:r>
            <a:r>
              <a:rPr sz="1050" spc="2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no</a:t>
            </a:r>
            <a:r>
              <a:rPr sz="1050" spc="2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travel</a:t>
            </a:r>
            <a:r>
              <a:rPr sz="1050" spc="2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guides.</a:t>
            </a:r>
            <a:r>
              <a:rPr sz="1050" spc="2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There</a:t>
            </a:r>
            <a:r>
              <a:rPr sz="1050" spc="2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would</a:t>
            </a:r>
            <a:r>
              <a:rPr sz="1050" spc="2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be</a:t>
            </a:r>
            <a:r>
              <a:rPr sz="1050" spc="2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no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ball-points,</a:t>
            </a:r>
            <a:r>
              <a:rPr sz="1050" spc="2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no</a:t>
            </a:r>
            <a:r>
              <a:rPr sz="1050" spc="2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typewriters,</a:t>
            </a:r>
            <a:r>
              <a:rPr sz="1050" spc="2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no</a:t>
            </a:r>
            <a:r>
              <a:rPr sz="1050" spc="2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computers,</a:t>
            </a:r>
            <a:r>
              <a:rPr sz="1050" spc="2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no</a:t>
            </a:r>
            <a:r>
              <a:rPr sz="1050" spc="2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Internet,</a:t>
            </a:r>
            <a:r>
              <a:rPr sz="1050" spc="2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no</a:t>
            </a:r>
            <a:r>
              <a:rPr sz="1050" spc="2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magazines,</a:t>
            </a:r>
            <a:r>
              <a:rPr sz="1050" spc="2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no</a:t>
            </a:r>
            <a:r>
              <a:rPr sz="1050" spc="2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movie</a:t>
            </a:r>
            <a:r>
              <a:rPr sz="1050" spc="2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credits,</a:t>
            </a:r>
            <a:r>
              <a:rPr sz="1050" spc="2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no</a:t>
            </a:r>
            <a:r>
              <a:rPr sz="1050" spc="2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shopping</a:t>
            </a:r>
            <a:r>
              <a:rPr sz="1050" spc="23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lists,</a:t>
            </a:r>
            <a:r>
              <a:rPr sz="1050" spc="24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no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newspapers,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no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tax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returns.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But</a:t>
            </a:r>
            <a:r>
              <a:rPr sz="1050" spc="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such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(31)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__________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of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subjects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almost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miss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the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point.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The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world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we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live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in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EIBIS+TimesNewRomanPSMT"/>
                <a:cs typeface="KEIBIS+TimesNewRomanPSMT"/>
              </a:rPr>
              <a:t>has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85800" y="536929"/>
            <a:ext cx="6359592" cy="11756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been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indelibly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marked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by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written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word,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(32)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__________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by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technology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of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writing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over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thousands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of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years.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Ancient</a:t>
            </a:r>
            <a:r>
              <a:rPr sz="1050" spc="1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kings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proclaimed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their</a:t>
            </a:r>
            <a:r>
              <a:rPr sz="1050" spc="10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authority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 spc="10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(33)</a:t>
            </a:r>
            <a:r>
              <a:rPr sz="1050" spc="1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__________their</a:t>
            </a:r>
            <a:r>
              <a:rPr sz="1050" spc="1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laws</a:t>
            </a:r>
            <a:r>
              <a:rPr sz="1050" spc="1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in</a:t>
            </a:r>
            <a:r>
              <a:rPr sz="1050" spc="12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writing.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Scribes</a:t>
            </a:r>
            <a:r>
              <a:rPr sz="1050" spc="1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administered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great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empires</a:t>
            </a:r>
            <a:r>
              <a:rPr sz="1050" spc="2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by</a:t>
            </a:r>
            <a:r>
              <a:rPr sz="1050" spc="26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writing,</a:t>
            </a:r>
            <a:r>
              <a:rPr sz="1050" spc="2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their</a:t>
            </a:r>
            <a:r>
              <a:rPr sz="1050" spc="2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knowledge</a:t>
            </a:r>
            <a:r>
              <a:rPr sz="1050" spc="2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of</a:t>
            </a:r>
            <a:r>
              <a:rPr sz="1050" spc="2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recording</a:t>
            </a:r>
            <a:r>
              <a:rPr sz="1050" spc="2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 spc="2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retrieving</a:t>
            </a:r>
            <a:r>
              <a:rPr sz="1050" spc="2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information</a:t>
            </a:r>
            <a:r>
              <a:rPr sz="1050" spc="2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essential</a:t>
            </a:r>
            <a:r>
              <a:rPr sz="1050" spc="2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to</a:t>
            </a:r>
            <a:r>
              <a:rPr sz="1050" spc="2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governing</a:t>
            </a:r>
            <a:r>
              <a:rPr sz="1050" spc="2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complex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societies.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Religious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traditions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were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passed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on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through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(34)__________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,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spread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to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others,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in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writing.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Scientific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technological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progress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was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achieved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__________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(35)</a:t>
            </a:r>
            <a:r>
              <a:rPr sz="1050" spc="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through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writing.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Accounts</a:t>
            </a:r>
            <a:r>
              <a:rPr sz="1050" spc="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in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trade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commerce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could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be</a:t>
            </a:r>
            <a:r>
              <a:rPr sz="1050" spc="1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kept</a:t>
            </a:r>
            <a:r>
              <a:rPr sz="1050" spc="1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because</a:t>
            </a:r>
            <a:r>
              <a:rPr sz="1050" spc="1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of</a:t>
            </a:r>
            <a:r>
              <a:rPr sz="1050" spc="1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writing.</a:t>
            </a:r>
            <a:r>
              <a:rPr sz="1050" spc="1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Nearly</a:t>
            </a:r>
            <a:r>
              <a:rPr sz="1050" spc="1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every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step</a:t>
            </a:r>
            <a:r>
              <a:rPr sz="1050" spc="1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of</a:t>
            </a:r>
            <a:r>
              <a:rPr sz="1050" spc="1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civilization</a:t>
            </a:r>
            <a:r>
              <a:rPr sz="1050" spc="1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has</a:t>
            </a:r>
            <a:r>
              <a:rPr sz="1050" spc="1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been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mediated</a:t>
            </a:r>
            <a:r>
              <a:rPr sz="1050" spc="1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through</a:t>
            </a:r>
            <a:r>
              <a:rPr sz="1050" spc="1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writing.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</a:t>
            </a:r>
            <a:r>
              <a:rPr sz="1050" spc="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world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5800" y="1725647"/>
            <a:ext cx="2694556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without</a:t>
            </a:r>
            <a:r>
              <a:rPr sz="1050" spc="32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writing</a:t>
            </a:r>
            <a:r>
              <a:rPr sz="1050" spc="3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would</a:t>
            </a:r>
            <a:r>
              <a:rPr sz="1050" spc="3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bear</a:t>
            </a:r>
            <a:r>
              <a:rPr sz="1050" spc="30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(36)__________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445077" y="1725647"/>
            <a:ext cx="3598875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resemblance</a:t>
            </a:r>
            <a:r>
              <a:rPr sz="1050" spc="3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to</a:t>
            </a:r>
            <a:r>
              <a:rPr sz="1050" spc="3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</a:t>
            </a:r>
            <a:r>
              <a:rPr sz="1050" spc="32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one</a:t>
            </a:r>
            <a:r>
              <a:rPr sz="1050" spc="3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we</a:t>
            </a:r>
            <a:r>
              <a:rPr sz="1050" spc="3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now</a:t>
            </a:r>
            <a:r>
              <a:rPr sz="1050" spc="3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live</a:t>
            </a:r>
            <a:r>
              <a:rPr sz="1050" spc="3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in.</a:t>
            </a:r>
            <a:r>
              <a:rPr sz="1050" spc="3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Writing</a:t>
            </a:r>
            <a:r>
              <a:rPr sz="1050" spc="3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is</a:t>
            </a:r>
            <a:r>
              <a:rPr sz="1050" spc="3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</a:t>
            </a:r>
            <a:r>
              <a:rPr sz="1050" spc="3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(37)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5800" y="1923767"/>
            <a:ext cx="6365052" cy="13737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__________necessity</a:t>
            </a:r>
            <a:r>
              <a:rPr sz="1050" spc="1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to</a:t>
            </a:r>
            <a:r>
              <a:rPr sz="1050" spc="13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societies</a:t>
            </a:r>
            <a:r>
              <a:rPr sz="1050" spc="1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anthropologists</a:t>
            </a:r>
            <a:r>
              <a:rPr sz="1050" spc="1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call</a:t>
            </a:r>
            <a:r>
              <a:rPr sz="1050" spc="1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civilizations.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</a:t>
            </a:r>
            <a:r>
              <a:rPr sz="1050" spc="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civilization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is</a:t>
            </a:r>
            <a:r>
              <a:rPr sz="1050" spc="1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distinguished</a:t>
            </a:r>
            <a:r>
              <a:rPr sz="1050" spc="1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from</a:t>
            </a:r>
            <a:r>
              <a:rPr sz="1050" spc="14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other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societies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by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complexity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of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its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social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organization,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by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its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construction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cities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large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public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buildings,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by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economic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specialization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of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its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members,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many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of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whom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are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not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(38)__________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involved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in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food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procurement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or</a:t>
            </a:r>
            <a:r>
              <a:rPr sz="1050" spc="11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production.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</a:t>
            </a:r>
            <a:r>
              <a:rPr sz="1050" spc="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civilization,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with</a:t>
            </a:r>
            <a:r>
              <a:rPr sz="1050" spc="12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its</a:t>
            </a:r>
            <a:r>
              <a:rPr sz="1050" spc="1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taxation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 spc="1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tribute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systems,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its</a:t>
            </a:r>
            <a:r>
              <a:rPr sz="1050" spc="1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trade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 spc="12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its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public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works,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requires</a:t>
            </a:r>
            <a:r>
              <a:rPr sz="1050" spc="1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(39)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__________system</a:t>
            </a:r>
            <a:r>
              <a:rPr sz="1050" spc="1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of</a:t>
            </a:r>
            <a:r>
              <a:rPr sz="1050" spc="1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record</a:t>
            </a:r>
            <a:r>
              <a:rPr sz="1050" spc="18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keeping.</a:t>
            </a:r>
            <a:r>
              <a:rPr sz="1050" spc="1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 spc="18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so</a:t>
            </a:r>
            <a:r>
              <a:rPr sz="1050" spc="1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</a:t>
            </a:r>
            <a:r>
              <a:rPr sz="1050" spc="19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early</a:t>
            </a:r>
            <a:r>
              <a:rPr sz="1050" spc="1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civilizations</a:t>
            </a:r>
            <a:r>
              <a:rPr sz="1050" spc="1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of</a:t>
            </a:r>
            <a:r>
              <a:rPr sz="1050" spc="1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Egypt,</a:t>
            </a:r>
            <a:r>
              <a:rPr sz="1050" spc="1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China,</a:t>
            </a:r>
            <a:r>
              <a:rPr sz="1050" spc="1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 spc="1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(probably)</a:t>
            </a:r>
            <a:r>
              <a:rPr sz="1050" spc="1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India</a:t>
            </a:r>
            <a:r>
              <a:rPr sz="1050" spc="1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all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developed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system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writing.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Only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Peruvian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civilization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Incas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their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predecessors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did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not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use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writing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but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(40)__________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invented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system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keeping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records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knotted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color-coded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strings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known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as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QHKENU+TimesNewRomanPS-ItalicMT"/>
                <a:cs typeface="QHKENU+TimesNewRomanPS-ItalicMT"/>
              </a:rPr>
              <a:t>quipu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5800" y="3706845"/>
            <a:ext cx="2701018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31">
                <a:solidFill>
                  <a:srgbClr val="000000"/>
                </a:solidFill>
                <a:latin typeface="NDRSNB+TimesNewRomanPS-BoldMT"/>
                <a:cs typeface="NDRSNB+TimesNewRomanPS-BoldMT"/>
              </a:rPr>
              <a:t>PART</a:t>
            </a:r>
            <a:r>
              <a:rPr sz="1050" spc="2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Ⅴ</a:t>
            </a:r>
            <a:r>
              <a:rPr sz="1050" spc="8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DRSNB+TimesNewRomanPS-BoldMT"/>
                <a:cs typeface="NDRSNB+TimesNewRomanPS-BoldMT"/>
              </a:rPr>
              <a:t>READING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DRSNB+TimesNewRomanPS-BoldMT"/>
                <a:cs typeface="NDRSNB+TimesNewRomanPS-BoldMT"/>
              </a:rPr>
              <a:t>COMPREHENSION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236207" y="3706845"/>
            <a:ext cx="64756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DRSNB+TimesNewRomanPS-BoldMT"/>
                <a:cs typeface="NDRSNB+TimesNewRomanPS-BoldMT"/>
              </a:rPr>
              <a:t>[35MIN]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85799" y="3904964"/>
            <a:ext cx="308250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DRSNB+TimesNewRomanPS-BoldMT"/>
                <a:cs typeface="NDRSNB+TimesNewRomanPS-BoldMT"/>
              </a:rPr>
              <a:t>SECTION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DRSNB+TimesNewRomanPS-BoldMT"/>
                <a:cs typeface="NDRSNB+TimesNewRomanPS-BoldMT"/>
              </a:rPr>
              <a:t>A</a:t>
            </a:r>
            <a:r>
              <a:rPr sz="1050" spc="7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4">
                <a:solidFill>
                  <a:srgbClr val="000000"/>
                </a:solidFill>
                <a:latin typeface="NDRSNB+TimesNewRomanPS-BoldMT"/>
                <a:cs typeface="NDRSNB+TimesNewRomanPS-BoldMT"/>
              </a:rPr>
              <a:t>MULTIPLE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DRSNB+TimesNewRomanPS-BoldMT"/>
                <a:cs typeface="NDRSNB+TimesNewRomanPS-BoldMT"/>
              </a:rPr>
              <a:t>CHOICE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DRSNB+TimesNewRomanPS-BoldMT"/>
                <a:cs typeface="NDRSNB+TimesNewRomanPS-BoldMT"/>
              </a:rPr>
              <a:t>QUESTIONS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85799" y="4103084"/>
            <a:ext cx="6369014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In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this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section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there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are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three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passages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followed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by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ten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multiple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choice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questions.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For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each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multiple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choice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question,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there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are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four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suggested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answers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marked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[A],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[B],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[C]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and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[D].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Choose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the</a:t>
            </a:r>
            <a:r>
              <a:rPr sz="1050" spc="10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one</a:t>
            </a:r>
            <a:r>
              <a:rPr sz="1050" spc="1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that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you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think</a:t>
            </a:r>
            <a:r>
              <a:rPr sz="1050" spc="1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is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the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best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answer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mark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your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answers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on</a:t>
            </a:r>
            <a:r>
              <a:rPr sz="1050" spc="-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ANSWER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SHEET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PBSBIO+TimesNewRomanPS-BoldItalicMT"/>
                <a:cs typeface="PBSBIO+TimesNewRomanPS-BoldItalicMT"/>
              </a:rPr>
              <a:t>TWO.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85799" y="4895565"/>
            <a:ext cx="1079015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4">
                <a:solidFill>
                  <a:srgbClr val="000000"/>
                </a:solidFill>
                <a:latin typeface="NDRSNB+TimesNewRomanPS-BoldMT"/>
                <a:cs typeface="NDRSNB+TimesNewRomanPS-BoldMT"/>
              </a:rPr>
              <a:t>PASSAGE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DRSNB+TimesNewRomanPS-BoldMT"/>
                <a:cs typeface="NDRSNB+TimesNewRomanPS-BoldMT"/>
              </a:rPr>
              <a:t>ONE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85799" y="5093685"/>
            <a:ext cx="6394359" cy="17700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9644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(1)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When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was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twenty-seven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years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old,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was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mining-broker’s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clerk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in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San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Francisco,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expert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in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all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details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stock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traffic.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was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alone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world,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had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nothing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to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depend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upon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my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wits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clean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reputation;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these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were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setting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my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feet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in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road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to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eventual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fortune,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was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content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with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prospect.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My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time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was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DEIVCL+TimesNewRomanPSMT"/>
                <a:cs typeface="DEIVCL+TimesNewRomanPSMT"/>
              </a:rPr>
              <a:t>my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own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after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afternoon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board,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Saturdays,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was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accustomed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to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putting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it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in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on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little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sail-boat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on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8">
                <a:solidFill>
                  <a:srgbClr val="000000"/>
                </a:solidFill>
                <a:latin typeface="DEIVCL+TimesNewRomanPSMT"/>
                <a:cs typeface="DEIVCL+TimesNewRomanPSMT"/>
              </a:rPr>
              <a:t>bay.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One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day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ventured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too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far,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was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carried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to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sea.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Just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nightfall,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when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hope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was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about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gone,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was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picked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up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small</a:t>
            </a:r>
            <a:r>
              <a:rPr sz="1050" spc="1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ship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which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was</a:t>
            </a:r>
            <a:r>
              <a:rPr sz="1050" spc="10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bound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for</a:t>
            </a:r>
            <a:r>
              <a:rPr sz="1050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London.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It</a:t>
            </a:r>
            <a:r>
              <a:rPr sz="1050" spc="1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was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long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stormy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voyage,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they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made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DEIVCL+TimesNewRomanPSMT"/>
                <a:cs typeface="DEIVCL+TimesNewRomanPSMT"/>
              </a:rPr>
              <a:t>me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work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my</a:t>
            </a:r>
            <a:r>
              <a:rPr sz="1050" spc="1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passage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without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8">
                <a:solidFill>
                  <a:srgbClr val="000000"/>
                </a:solidFill>
                <a:latin typeface="DEIVCL+TimesNewRomanPSMT"/>
                <a:cs typeface="DEIVCL+TimesNewRomanPSMT"/>
              </a:rPr>
              <a:t>pay,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as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common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sailor.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When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stepped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ashore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in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London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my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clothes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were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ragged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0">
                <a:solidFill>
                  <a:srgbClr val="000000"/>
                </a:solidFill>
                <a:latin typeface="DEIVCL+TimesNewRomanPSMT"/>
                <a:cs typeface="DEIVCL+TimesNewRomanPSMT"/>
              </a:rPr>
              <a:t>shabby,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had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only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dollar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in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DEIVCL+TimesNewRomanPSMT"/>
                <a:cs typeface="DEIVCL+TimesNewRomanPSMT"/>
              </a:rPr>
              <a:t>my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pocket.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This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money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fed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sheltered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me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twenty-four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hours.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During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next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twenty-four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went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without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food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shelter.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85799" y="6876766"/>
            <a:ext cx="6390797" cy="11756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(2)</a:t>
            </a:r>
            <a:r>
              <a:rPr sz="1050" spc="-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About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o’clock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following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morning,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dirty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0">
                <a:solidFill>
                  <a:srgbClr val="000000"/>
                </a:solidFill>
                <a:latin typeface="DEIVCL+TimesNewRomanPSMT"/>
                <a:cs typeface="DEIVCL+TimesNewRomanPSMT"/>
              </a:rPr>
              <a:t>hungry,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was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dragging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myself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along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Portland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Place,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when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child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passing,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towed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nurse-maid,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tossed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big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pear—minus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one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bite—into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gutter.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stopped,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of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course,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fastened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my</a:t>
            </a:r>
            <a:r>
              <a:rPr sz="1050" spc="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desiring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eye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on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that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muddy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treasure.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My</a:t>
            </a:r>
            <a:r>
              <a:rPr sz="1050" spc="1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mouth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watered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for</a:t>
            </a:r>
            <a:r>
              <a:rPr sz="1050" spc="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it,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DEIVCL+TimesNewRomanPSMT"/>
                <a:cs typeface="DEIVCL+TimesNewRomanPSMT"/>
              </a:rPr>
              <a:t>my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stomach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craved</a:t>
            </a:r>
            <a:r>
              <a:rPr sz="1050" spc="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it,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my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whole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being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begged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for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it.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But</a:t>
            </a:r>
            <a:r>
              <a:rPr sz="1050" spc="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every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time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made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move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to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get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it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some</a:t>
            </a:r>
            <a:r>
              <a:rPr sz="1050" spc="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passing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eye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detected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my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purpose,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of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course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straightened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up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then,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looked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indifferent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pretended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that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hadn’t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been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thinking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about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pear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at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all.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same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kept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happening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happening,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couldn’t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get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0">
                <a:solidFill>
                  <a:srgbClr val="000000"/>
                </a:solidFill>
                <a:latin typeface="DEIVCL+TimesNewRomanPSMT"/>
                <a:cs typeface="DEIVCL+TimesNewRomanPSMT"/>
              </a:rPr>
              <a:t>pear.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85799" y="8065485"/>
            <a:ext cx="6359309" cy="3831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(3)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was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just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getting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desperate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enough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to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brave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all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shame,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to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seize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it,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when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window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behind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me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was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raised,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gentleman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spoke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out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it,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saying: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“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Step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here,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please.”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85799" y="8461726"/>
            <a:ext cx="6361865" cy="7794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(4)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was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admitted</a:t>
            </a:r>
            <a:r>
              <a:rPr sz="1050" spc="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by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man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servant,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shown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into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sumptuous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room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where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couple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of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elderly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gentlemen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were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sitting.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They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sent</a:t>
            </a:r>
            <a:r>
              <a:rPr sz="1050" spc="11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away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servant,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 spc="12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made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me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sit</a:t>
            </a:r>
            <a:r>
              <a:rPr sz="1050" spc="1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down.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They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had</a:t>
            </a:r>
            <a:r>
              <a:rPr sz="1050" spc="12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just</a:t>
            </a:r>
            <a:r>
              <a:rPr sz="1050" spc="1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finished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their</a:t>
            </a:r>
            <a:r>
              <a:rPr sz="1050" spc="1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breakfast,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 spc="12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sight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remains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it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almost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overpowered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me.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could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hardly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keep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my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wits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together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in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presence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food,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but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not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asked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sample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it,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had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bear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my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trouble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best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as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could.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85799" y="9254206"/>
            <a:ext cx="6358660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(5)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7">
                <a:solidFill>
                  <a:srgbClr val="000000"/>
                </a:solidFill>
                <a:latin typeface="DEIVCL+TimesNewRomanPSMT"/>
                <a:cs typeface="DEIVCL+TimesNewRomanPSMT"/>
              </a:rPr>
              <a:t>Now,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something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had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been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happening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there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little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before,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which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did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not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know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anything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about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until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good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many</a:t>
            </a:r>
            <a:r>
              <a:rPr sz="1050" spc="1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days</a:t>
            </a:r>
            <a:r>
              <a:rPr sz="1050" spc="2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afterwards,</a:t>
            </a:r>
            <a:r>
              <a:rPr sz="1050" spc="20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but</a:t>
            </a:r>
            <a:r>
              <a:rPr sz="1050" spc="1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</a:t>
            </a:r>
            <a:r>
              <a:rPr sz="1050" spc="2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will</a:t>
            </a:r>
            <a:r>
              <a:rPr sz="1050" spc="20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tell</a:t>
            </a:r>
            <a:r>
              <a:rPr sz="1050" spc="21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you</a:t>
            </a:r>
            <a:r>
              <a:rPr sz="1050" spc="2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about</a:t>
            </a:r>
            <a:r>
              <a:rPr sz="1050" spc="1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it</a:t>
            </a:r>
            <a:r>
              <a:rPr sz="1050" spc="21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5">
                <a:solidFill>
                  <a:srgbClr val="000000"/>
                </a:solidFill>
                <a:latin typeface="DEIVCL+TimesNewRomanPSMT"/>
                <a:cs typeface="DEIVCL+TimesNewRomanPSMT"/>
              </a:rPr>
              <a:t>now.</a:t>
            </a:r>
            <a:r>
              <a:rPr sz="1050" spc="1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Those</a:t>
            </a:r>
            <a:r>
              <a:rPr sz="1050" spc="1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two</a:t>
            </a:r>
            <a:r>
              <a:rPr sz="1050" spc="2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old</a:t>
            </a:r>
            <a:r>
              <a:rPr sz="1050" spc="19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brothers</a:t>
            </a:r>
            <a:r>
              <a:rPr sz="1050" spc="20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had</a:t>
            </a:r>
            <a:r>
              <a:rPr sz="1050" spc="1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been</a:t>
            </a:r>
            <a:r>
              <a:rPr sz="1050" spc="1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having</a:t>
            </a:r>
            <a:r>
              <a:rPr sz="1050" spc="2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</a:t>
            </a:r>
            <a:r>
              <a:rPr sz="1050" spc="20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pretty</a:t>
            </a:r>
            <a:r>
              <a:rPr sz="1050" spc="1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hot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argument</a:t>
            </a:r>
            <a:r>
              <a:rPr sz="1050" spc="1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couple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of</a:t>
            </a:r>
            <a:r>
              <a:rPr sz="1050" spc="1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days</a:t>
            </a:r>
            <a:r>
              <a:rPr sz="1050" spc="1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before,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and</a:t>
            </a:r>
            <a:r>
              <a:rPr sz="1050" spc="1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had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ended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by</a:t>
            </a:r>
            <a:r>
              <a:rPr sz="1050" spc="1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agreeing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to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decide</a:t>
            </a:r>
            <a:r>
              <a:rPr sz="1050" spc="1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it</a:t>
            </a:r>
            <a:r>
              <a:rPr sz="1050" spc="1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by</a:t>
            </a:r>
            <a:r>
              <a:rPr sz="1050" spc="1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a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bet,</a:t>
            </a:r>
            <a:r>
              <a:rPr sz="1050" spc="1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which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is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the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English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way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EIVCL+TimesNewRomanPSMT"/>
                <a:cs typeface="DEIVCL+TimesNewRomanPSMT"/>
              </a:rPr>
              <a:t>of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85800" y="536929"/>
            <a:ext cx="6359155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settling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everything.</a:t>
            </a:r>
          </a:p>
          <a:p>
            <a:pPr marL="26670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(6)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46">
                <a:solidFill>
                  <a:srgbClr val="000000"/>
                </a:solidFill>
                <a:latin typeface="FSWPWL+TimesNewRomanPSMT"/>
                <a:cs typeface="FSWPWL+TimesNewRomanPSMT"/>
              </a:rPr>
              <a:t>You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will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remember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that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Bank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of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England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once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issued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two</a:t>
            </a:r>
            <a:r>
              <a:rPr sz="1050" spc="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notes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of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million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pounds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each,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to</a:t>
            </a:r>
            <a:r>
              <a:rPr sz="1050" spc="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be</a:t>
            </a:r>
            <a:r>
              <a:rPr sz="1050" spc="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used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5800" y="933168"/>
            <a:ext cx="6361070" cy="19681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for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special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purpose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connected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with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some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public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transaction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with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foreign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country.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For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some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reason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or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other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only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one</a:t>
            </a:r>
            <a:r>
              <a:rPr sz="1050" spc="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of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these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had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been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used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and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canceled;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other</a:t>
            </a:r>
            <a:r>
              <a:rPr sz="1050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still</a:t>
            </a:r>
            <a:r>
              <a:rPr sz="1050" spc="1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lay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in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vaults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of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Bank.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0">
                <a:solidFill>
                  <a:srgbClr val="000000"/>
                </a:solidFill>
                <a:latin typeface="FSWPWL+TimesNewRomanPSMT"/>
                <a:cs typeface="FSWPWL+TimesNewRomanPSMT"/>
              </a:rPr>
              <a:t>Well,</a:t>
            </a:r>
            <a:r>
              <a:rPr sz="1050" spc="1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brothers</a:t>
            </a:r>
            <a:r>
              <a:rPr sz="1050" spc="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chatting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along,</a:t>
            </a:r>
            <a:r>
              <a:rPr sz="1050" spc="1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happened</a:t>
            </a:r>
            <a:r>
              <a:rPr sz="1050" spc="1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to</a:t>
            </a:r>
            <a:r>
              <a:rPr sz="1050" spc="1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get</a:t>
            </a:r>
            <a:r>
              <a:rPr sz="1050" spc="1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to</a:t>
            </a:r>
            <a:r>
              <a:rPr sz="1050" spc="1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wondering</a:t>
            </a:r>
            <a:r>
              <a:rPr sz="1050" spc="1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what</a:t>
            </a:r>
            <a:r>
              <a:rPr sz="1050" spc="1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might</a:t>
            </a:r>
            <a:r>
              <a:rPr sz="1050" spc="1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be</a:t>
            </a:r>
            <a:r>
              <a:rPr sz="1050" spc="1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 spc="1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fate</a:t>
            </a:r>
            <a:r>
              <a:rPr sz="1050" spc="1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of</a:t>
            </a:r>
            <a:r>
              <a:rPr sz="1050" spc="1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</a:t>
            </a:r>
            <a:r>
              <a:rPr sz="1050" spc="1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perfectly</a:t>
            </a:r>
            <a:r>
              <a:rPr sz="1050" spc="1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honest</a:t>
            </a:r>
            <a:r>
              <a:rPr sz="1050" spc="1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and</a:t>
            </a:r>
            <a:r>
              <a:rPr sz="1050" spc="1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intelligent</a:t>
            </a:r>
            <a:r>
              <a:rPr sz="1050" spc="16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stranger</a:t>
            </a:r>
            <a:r>
              <a:rPr sz="1050" spc="1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who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should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be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turned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adrift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in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London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without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friend,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and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with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no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money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but</a:t>
            </a:r>
            <a:r>
              <a:rPr sz="1050" spc="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that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million-pound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bank-note,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and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no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way</a:t>
            </a:r>
            <a:r>
              <a:rPr sz="1050" spc="1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to</a:t>
            </a:r>
            <a:r>
              <a:rPr sz="1050" spc="1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account</a:t>
            </a:r>
            <a:r>
              <a:rPr sz="1050" spc="1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for</a:t>
            </a:r>
            <a:r>
              <a:rPr sz="1050" spc="19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his</a:t>
            </a:r>
            <a:r>
              <a:rPr sz="1050" spc="2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being</a:t>
            </a:r>
            <a:r>
              <a:rPr sz="1050" spc="18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in</a:t>
            </a:r>
            <a:r>
              <a:rPr sz="1050" spc="2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possession</a:t>
            </a:r>
            <a:r>
              <a:rPr sz="1050" spc="18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of</a:t>
            </a:r>
            <a:r>
              <a:rPr sz="1050" spc="1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it.</a:t>
            </a:r>
            <a:r>
              <a:rPr sz="1050" spc="20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Brother</a:t>
            </a:r>
            <a:r>
              <a:rPr sz="1050" spc="1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</a:t>
            </a:r>
            <a:r>
              <a:rPr sz="1050" spc="1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said</a:t>
            </a:r>
            <a:r>
              <a:rPr sz="1050" spc="1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he</a:t>
            </a:r>
            <a:r>
              <a:rPr sz="1050" spc="1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would</a:t>
            </a:r>
            <a:r>
              <a:rPr sz="1050" spc="19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starve</a:t>
            </a:r>
            <a:r>
              <a:rPr sz="1050" spc="19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to</a:t>
            </a:r>
            <a:r>
              <a:rPr sz="1050" spc="2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death;</a:t>
            </a:r>
            <a:r>
              <a:rPr sz="1050" spc="1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Brother</a:t>
            </a:r>
            <a:r>
              <a:rPr sz="1050" spc="1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</a:t>
            </a:r>
            <a:r>
              <a:rPr sz="1050" spc="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said</a:t>
            </a:r>
            <a:r>
              <a:rPr sz="1050" spc="1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he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wouldn’t.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Brother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said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he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couldn’t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offer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it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at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bank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or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anywhere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else,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because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he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would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be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arrested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on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spot.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So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they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went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on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disputing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till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Brother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said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he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would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bet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twenty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thousand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pounds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that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man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would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live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thirty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days,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anyway,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on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that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million,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and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keep</a:t>
            </a:r>
            <a:r>
              <a:rPr sz="1050" spc="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out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of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jail,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too.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Brother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took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him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up.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Brother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went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down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to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Bank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bought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note.</a:t>
            </a:r>
            <a:r>
              <a:rPr sz="1050" spc="-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Then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dictated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letter,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which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one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his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clerks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wrote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beautiful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round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hand,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then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two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brothers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window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whole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day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watching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right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man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give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to.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52500" y="2914365"/>
            <a:ext cx="214285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(7)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finally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became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pick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them.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5800" y="3310605"/>
            <a:ext cx="379423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41.In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Para.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1,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phrase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“set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my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feet”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probably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means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__________.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8388" y="3508725"/>
            <a:ext cx="98981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FSWPWL+TimesNewRomanPSMT"/>
                <a:cs typeface="FSWPWL+TimesNewRomanPSMT"/>
              </a:rPr>
              <a:t>me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aside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51643" y="3508725"/>
            <a:ext cx="903015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B.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prepare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FSWPWL+TimesNewRomanPSMT"/>
                <a:cs typeface="FSWPWL+TimesNewRomanPSMT"/>
              </a:rPr>
              <a:t>me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484897" y="3508725"/>
            <a:ext cx="92864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C.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let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FSWPWL+TimesNewRomanPSMT"/>
                <a:cs typeface="FSWPWL+TimesNewRomanPSMT"/>
              </a:rPr>
              <a:t>me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walk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818019" y="3508725"/>
            <a:ext cx="1189036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D.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start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FSWPWL+TimesNewRomanPSMT"/>
                <a:cs typeface="FSWPWL+TimesNewRomanPSMT"/>
              </a:rPr>
              <a:t>my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journey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85800" y="3706845"/>
            <a:ext cx="3300006" cy="9775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42.It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can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concluded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from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Para.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2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__________.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man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wanted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maintain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dignity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though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starved</a:t>
            </a:r>
          </a:p>
          <a:p>
            <a:pPr marL="132588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B.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man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could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not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get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proper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chance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eat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pear</a:t>
            </a:r>
          </a:p>
          <a:p>
            <a:pPr marL="132588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C.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man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did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not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really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want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pear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since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was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dirty</a:t>
            </a:r>
          </a:p>
          <a:p>
            <a:pPr marL="132588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D.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was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very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difficult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man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get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pear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85800" y="4697445"/>
            <a:ext cx="6358150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43.Compared</a:t>
            </a:r>
            <a:r>
              <a:rPr sz="1050" spc="2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with</a:t>
            </a:r>
            <a:r>
              <a:rPr sz="1050" spc="2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Brother</a:t>
            </a:r>
            <a:r>
              <a:rPr sz="1050" spc="1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A,</a:t>
            </a:r>
            <a:r>
              <a:rPr sz="1050" spc="2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Brother</a:t>
            </a:r>
            <a:r>
              <a:rPr sz="1050" spc="2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</a:t>
            </a:r>
            <a:r>
              <a:rPr sz="1050" spc="2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was</a:t>
            </a:r>
            <a:r>
              <a:rPr sz="1050" spc="2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more</a:t>
            </a:r>
            <a:r>
              <a:rPr sz="1050" spc="2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__________</a:t>
            </a:r>
            <a:r>
              <a:rPr sz="1050" spc="2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towards</a:t>
            </a:r>
            <a:r>
              <a:rPr sz="1050" spc="2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 spc="2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effect</a:t>
            </a:r>
            <a:r>
              <a:rPr sz="1050" spc="2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of</a:t>
            </a:r>
            <a:r>
              <a:rPr sz="1050" spc="2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 spc="2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one-million-pound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bank-note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on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total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strange.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18388" y="5093685"/>
            <a:ext cx="68575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neutral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151888" y="5093685"/>
            <a:ext cx="75968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B.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negative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485388" y="5093685"/>
            <a:ext cx="759305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C.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reserved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4818888" y="5093685"/>
            <a:ext cx="73698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D.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positive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85800" y="5489925"/>
            <a:ext cx="1112305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4">
                <a:solidFill>
                  <a:srgbClr val="000000"/>
                </a:solidFill>
                <a:latin typeface="HPNGVR+TimesNewRomanPS-BoldMT"/>
                <a:cs typeface="HPNGVR+TimesNewRomanPS-BoldMT"/>
              </a:rPr>
              <a:t>PASSAGE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PNGVR+TimesNewRomanPS-BoldMT"/>
                <a:cs typeface="HPNGVR+TimesNewRomanPS-BoldMT"/>
              </a:rPr>
              <a:t>TWO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685799" y="5688045"/>
            <a:ext cx="6361867" cy="9775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(1)</a:t>
            </a:r>
            <a:r>
              <a:rPr sz="1050" spc="1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concept</a:t>
            </a:r>
            <a:r>
              <a:rPr sz="10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of</a:t>
            </a:r>
            <a:r>
              <a:rPr sz="1050" spc="11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peace</a:t>
            </a:r>
            <a:r>
              <a:rPr sz="1050" spc="12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is</a:t>
            </a:r>
            <a:r>
              <a:rPr sz="1050" spc="1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very</a:t>
            </a:r>
            <a:r>
              <a:rPr sz="1050" spc="1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important</a:t>
            </a:r>
            <a:r>
              <a:rPr sz="1050" spc="1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one</a:t>
            </a:r>
            <a:r>
              <a:rPr sz="1050" spc="1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in</a:t>
            </a:r>
            <a:r>
              <a:rPr sz="1050" spc="13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cultures</a:t>
            </a:r>
            <a:r>
              <a:rPr sz="1050" spc="1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all</a:t>
            </a:r>
            <a:r>
              <a:rPr sz="1050" spc="1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over</a:t>
            </a:r>
            <a:r>
              <a:rPr sz="1050" spc="1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world.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Think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about</a:t>
            </a:r>
            <a:r>
              <a:rPr sz="1050" spc="1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how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we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greet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people.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some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language,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phrases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for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greetings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contain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word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for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peace.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FSWPWL+TimesNewRomanPSMT"/>
                <a:cs typeface="FSWPWL+TimesNewRomanPSMT"/>
              </a:rPr>
              <a:t>In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some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cultures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greet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people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by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shaking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hands</a:t>
            </a:r>
            <a:r>
              <a:rPr sz="1050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or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with</a:t>
            </a:r>
            <a:r>
              <a:rPr sz="1050" spc="1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another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gesture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to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show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that</a:t>
            </a:r>
            <a:r>
              <a:rPr sz="1050" spc="1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we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are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not</a:t>
            </a:r>
            <a:r>
              <a:rPr sz="1050" spc="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carrying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weapons</a:t>
            </a:r>
            <a:r>
              <a:rPr sz="1050" spc="3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01">
                <a:solidFill>
                  <a:srgbClr val="000000"/>
                </a:solidFill>
                <a:latin typeface="SimSun"/>
                <a:cs typeface="SimSun"/>
              </a:rPr>
              <a:t>—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that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we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come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in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peace.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And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there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are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certain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symbols</a:t>
            </a:r>
            <a:r>
              <a:rPr sz="1050" spc="1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which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people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in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very</a:t>
            </a:r>
            <a:r>
              <a:rPr sz="1050" spc="1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different</a:t>
            </a:r>
            <a:r>
              <a:rPr sz="1050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cultures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recognize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as</a:t>
            </a:r>
            <a:r>
              <a:rPr sz="1050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representing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peace.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4">
                <a:solidFill>
                  <a:srgbClr val="000000"/>
                </a:solidFill>
                <a:latin typeface="FSWPWL+TimesNewRomanPSMT"/>
                <a:cs typeface="FSWPWL+TimesNewRomanPSMT"/>
              </a:rPr>
              <a:t>Let’s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look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at</a:t>
            </a:r>
            <a:r>
              <a:rPr sz="1050" spc="10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few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them.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952499" y="6678645"/>
            <a:ext cx="67302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PNGVR+TimesNewRomanPS-BoldMT"/>
                <a:cs typeface="HPNGVR+TimesNewRomanPS-Bold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PNGVR+TimesNewRomanPS-BoldMT"/>
                <a:cs typeface="HPNGVR+TimesNewRomanPS-BoldMT"/>
              </a:rPr>
              <a:t>dove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685799" y="6876766"/>
            <a:ext cx="6359743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(2)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dove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has</a:t>
            </a:r>
            <a:r>
              <a:rPr sz="1050" spc="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been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symbol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of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peace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and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innocence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for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thousands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of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years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in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many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different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cultures.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FSWPWL+TimesNewRomanPSMT"/>
                <a:cs typeface="FSWPWL+TimesNewRomanPSMT"/>
              </a:rPr>
              <a:t>In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ancient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Greek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mythology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it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was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symbol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of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love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and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renewal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of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life.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In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ancient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Japan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dove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carrying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sword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symbolized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end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FSWPWL+TimesNewRomanPSMT"/>
                <a:cs typeface="FSWPWL+TimesNewRomanPSMT"/>
              </a:rPr>
              <a:t>war.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685799" y="7471126"/>
            <a:ext cx="6362053" cy="9775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(3)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There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was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tradition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in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Europe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that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if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dove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flew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around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house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where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someone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was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dying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then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their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soul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would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be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at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peace.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And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there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are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legends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which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say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that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devil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can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turn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himself</a:t>
            </a:r>
            <a:r>
              <a:rPr sz="1050" spc="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into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any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bird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except</a:t>
            </a:r>
            <a:r>
              <a:rPr sz="1050" spc="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for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dove.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In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Christian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art,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dove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used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symbolized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Holy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Ghost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was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often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painted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above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Christ’s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head.</a:t>
            </a:r>
          </a:p>
          <a:p>
            <a:pPr marL="26670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(4)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But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it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was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Pablo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Picasso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who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made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dove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modern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symbol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of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peace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when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used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it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on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poster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for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 spc="-20">
                <a:solidFill>
                  <a:srgbClr val="000000"/>
                </a:solidFill>
                <a:latin typeface="FSWPWL+TimesNewRomanPSMT"/>
                <a:cs typeface="FSWPWL+TimesNewRomanPSMT"/>
              </a:rPr>
              <a:t>World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Peace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Congress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1949.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952499" y="8461726"/>
            <a:ext cx="88049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PNGVR+TimesNewRomanPS-BoldMT"/>
                <a:cs typeface="HPNGVR+TimesNewRomanPS-Bold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HPNGVR+TimesNewRomanPS-BoldMT"/>
                <a:cs typeface="HPNGVR+TimesNewRomanPS-BoldMT"/>
              </a:rPr>
              <a:t>rainbow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685799" y="8659846"/>
            <a:ext cx="6362246" cy="11756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(5)</a:t>
            </a:r>
            <a:r>
              <a:rPr sz="1050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rainbow</a:t>
            </a:r>
            <a:r>
              <a:rPr sz="1050" spc="1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is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another</a:t>
            </a:r>
            <a:r>
              <a:rPr sz="1050" spc="1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ancient</a:t>
            </a:r>
            <a:r>
              <a:rPr sz="1050" spc="1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and</a:t>
            </a:r>
            <a:r>
              <a:rPr sz="1050" spc="1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universal</a:t>
            </a:r>
            <a:r>
              <a:rPr sz="1050" spc="1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symbol,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often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representing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connection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between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human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beings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and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their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gods.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In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Greek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mythology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it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was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associated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with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Iris,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goddess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who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brought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messages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from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gods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on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Mount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Olympus.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FSWPWL+TimesNewRomanPSMT"/>
                <a:cs typeface="FSWPWL+TimesNewRomanPSMT"/>
              </a:rPr>
              <a:t>In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Scandinavian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mythology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rainbow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was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bridge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between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gods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and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earth.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In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Bible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rainbow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showed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Noah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that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Biblical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flood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was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finally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over,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and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that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God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had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forgiven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his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people.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In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Chinese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tradition,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rainbow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is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common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symbol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for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marriage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because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colours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represent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union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of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yin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and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yang.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Nowadays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rainbow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is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used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by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many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popular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movements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for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peace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and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the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environment,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SWPWL+TimesNewRomanPSMT"/>
                <a:cs typeface="FSWPWL+TimesNewRomanPSMT"/>
              </a:rPr>
              <a:t>representing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85800" y="536929"/>
            <a:ext cx="435681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possibility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better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world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future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promising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sunshine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after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rain.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52500" y="735048"/>
            <a:ext cx="67753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RKEHW+TimesNewRomanPS-BoldMT"/>
                <a:cs typeface="NRKEHW+TimesNewRomanPS-BoldMT"/>
              </a:rPr>
              <a:t>Mistletoe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5800" y="933168"/>
            <a:ext cx="6361600" cy="779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(6)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This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plant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was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sacred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in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many</a:t>
            </a:r>
            <a:r>
              <a:rPr sz="1050" spc="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cultures,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generally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representing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peace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and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love.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Most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people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know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of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tradition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of</a:t>
            </a:r>
            <a:r>
              <a:rPr sz="1050" spc="11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kissing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under</a:t>
            </a:r>
            <a:r>
              <a:rPr sz="1050" spc="1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mistletoe</a:t>
            </a:r>
            <a:r>
              <a:rPr sz="1050" spc="1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at</a:t>
            </a:r>
            <a:r>
              <a:rPr sz="1050" spc="11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Christmas</a:t>
            </a:r>
            <a:r>
              <a:rPr sz="1050" spc="1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time,</a:t>
            </a:r>
            <a:r>
              <a:rPr sz="1050" spc="1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which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probably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comes</a:t>
            </a:r>
            <a:r>
              <a:rPr sz="1050" spc="1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from</a:t>
            </a:r>
            <a:r>
              <a:rPr sz="1050" spc="1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Scandinavian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mythology.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goddess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Freya’s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son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was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killed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by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an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arrow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made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of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mistletoe,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so,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in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honour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of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him,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she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declared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that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it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would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always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symbol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peace.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often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hung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doorways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as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sign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friendship.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5800" y="1725647"/>
            <a:ext cx="6363439" cy="779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(7)</a:t>
            </a:r>
            <a:r>
              <a:rPr sz="1050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ancient</a:t>
            </a:r>
            <a:r>
              <a:rPr sz="1050" spc="10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Druids</a:t>
            </a:r>
            <a:r>
              <a:rPr sz="1050" spc="10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believed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that</a:t>
            </a:r>
            <a:r>
              <a:rPr sz="1050" spc="1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hanging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mistletoe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in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your</a:t>
            </a:r>
            <a:r>
              <a:rPr sz="1050" spc="1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doorway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could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protect</a:t>
            </a:r>
            <a:r>
              <a:rPr sz="1050" spc="11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you</a:t>
            </a:r>
            <a:r>
              <a:rPr sz="1050" spc="12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from</a:t>
            </a:r>
            <a:r>
              <a:rPr sz="1050" spc="1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evil</a:t>
            </a:r>
            <a:r>
              <a:rPr sz="1050" spc="1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spirits.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Tribes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would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stop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fighting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for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period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of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time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if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they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found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tree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with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mistletoe.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But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you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will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never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see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mistletoe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Christian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church</a:t>
            </a:r>
            <a:r>
              <a:rPr sz="1050" spc="2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—</a:t>
            </a:r>
            <a:r>
              <a:rPr sz="1050" spc="2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banned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because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its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associations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with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pagan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religion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superstition.</a:t>
            </a:r>
          </a:p>
          <a:p>
            <a:pPr marL="26670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RKEHW+TimesNewRomanPS-BoldMT"/>
                <a:cs typeface="NRKEHW+TimesNewRomanPS-Bold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RKEHW+TimesNewRomanPS-BoldMT"/>
                <a:cs typeface="NRKEHW+TimesNewRomanPS-BoldMT"/>
              </a:rPr>
              <a:t>olive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RKEHW+TimesNewRomanPS-BoldMT"/>
                <a:cs typeface="NRKEHW+TimesNewRomanPS-BoldMT"/>
              </a:rPr>
              <a:t>branch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5800" y="2518126"/>
            <a:ext cx="6361201" cy="13737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(8)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olive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tree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has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always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been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valuable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source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of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food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and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oil.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2">
                <a:solidFill>
                  <a:srgbClr val="000000"/>
                </a:solidFill>
                <a:latin typeface="GVGVMQ+TimesNewRomanPSMT"/>
                <a:cs typeface="GVGVMQ+TimesNewRomanPSMT"/>
              </a:rPr>
              <a:t>In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Greek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mythology,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goddess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Athena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gave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olive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tree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to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people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of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Athens,</a:t>
            </a:r>
            <a:r>
              <a:rPr sz="1050" spc="1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who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showed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their</a:t>
            </a:r>
            <a:r>
              <a:rPr sz="1050" spc="10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gratitude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by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naming</a:t>
            </a:r>
            <a:r>
              <a:rPr sz="1050" spc="1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city</a:t>
            </a:r>
            <a:r>
              <a:rPr sz="1050" spc="1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after</a:t>
            </a:r>
            <a:r>
              <a:rPr sz="1050" spc="10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5">
                <a:solidFill>
                  <a:srgbClr val="000000"/>
                </a:solidFill>
                <a:latin typeface="GVGVMQ+TimesNewRomanPSMT"/>
                <a:cs typeface="GVGVMQ+TimesNewRomanPSMT"/>
              </a:rPr>
              <a:t>her.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But</a:t>
            </a:r>
            <a:r>
              <a:rPr sz="1050" spc="1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no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one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knows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for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sure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when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why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it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began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symbolize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peace.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is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probably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connection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with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ancient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Greece.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5">
                <a:solidFill>
                  <a:srgbClr val="000000"/>
                </a:solidFill>
                <a:latin typeface="GVGVMQ+TimesNewRomanPSMT"/>
                <a:cs typeface="GVGVMQ+TimesNewRomanPSMT"/>
              </a:rPr>
              <a:t>Wars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between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states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were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suspended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during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Olympics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Games,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and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winners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were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given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crowns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of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olive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branches.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symbolism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may</a:t>
            </a:r>
            <a:r>
              <a:rPr sz="1050" spc="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come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from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fact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that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olive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tree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takes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long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time</a:t>
            </a:r>
            <a:r>
              <a:rPr sz="1050" spc="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to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produce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fruit,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so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olives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could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only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be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cultivated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successfully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in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long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periods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of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peace.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Whatever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history,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olive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branch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is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part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of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many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modern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flags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symbolizing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peace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unity.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One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well-known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example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United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Nations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symbol.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52500" y="4103084"/>
            <a:ext cx="69416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NRKEHW+TimesNewRomanPS-BoldMT"/>
                <a:cs typeface="NRKEHW+TimesNewRomanPS-Bold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RKEHW+TimesNewRomanPS-BoldMT"/>
                <a:cs typeface="NRKEHW+TimesNewRomanPS-BoldMT"/>
              </a:rPr>
              <a:t>ankh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85800" y="4301204"/>
            <a:ext cx="6360386" cy="9775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(9)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ankh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is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an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ancient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symbol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which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was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adopted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by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hippie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movement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in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1960s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to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represent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peace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and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love.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It</a:t>
            </a:r>
            <a:r>
              <a:rPr sz="1050" spc="1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was</a:t>
            </a:r>
            <a:r>
              <a:rPr sz="1050" spc="10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found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in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many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Asian</a:t>
            </a:r>
            <a:r>
              <a:rPr sz="1050" spc="1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cultures,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but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is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generally</a:t>
            </a:r>
            <a:r>
              <a:rPr sz="1050" spc="1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associated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with</a:t>
            </a:r>
            <a:r>
              <a:rPr sz="1050" spc="1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ancient</a:t>
            </a:r>
            <a:r>
              <a:rPr sz="1050" spc="10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Egypt.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It</a:t>
            </a:r>
            <a:r>
              <a:rPr sz="1050" spc="1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represented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life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and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immortality.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Egyptians</a:t>
            </a:r>
            <a:r>
              <a:rPr sz="1050" spc="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were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buried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with</a:t>
            </a:r>
            <a:r>
              <a:rPr sz="1050" spc="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an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ankh,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so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that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they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could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continue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to</a:t>
            </a:r>
            <a:r>
              <a:rPr sz="1050" spc="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live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in</a:t>
            </a:r>
            <a:r>
              <a:rPr sz="1050" spc="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“afterworld”.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symbol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was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also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found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along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sides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of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Nile,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which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gave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life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to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people.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They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believed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that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ankh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could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control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flow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river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make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sure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always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enough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water.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85800" y="5291804"/>
            <a:ext cx="3294805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44.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Which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following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best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title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passage?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18388" y="5489924"/>
            <a:ext cx="1280344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Concept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Peace.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485388" y="5489924"/>
            <a:ext cx="1599258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B.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Popular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Peace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Symbols.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18388" y="5688045"/>
            <a:ext cx="167702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C.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Origin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Peace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Symbols.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485388" y="5688045"/>
            <a:ext cx="187464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D.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Cultural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Difference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Peace.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85800" y="5886165"/>
            <a:ext cx="6358570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45.</a:t>
            </a:r>
            <a:r>
              <a:rPr sz="1050" spc="13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1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rainbow</a:t>
            </a:r>
            <a:r>
              <a:rPr sz="1050" spc="15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represents</a:t>
            </a:r>
            <a:r>
              <a:rPr sz="1050" spc="1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1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connection</a:t>
            </a:r>
            <a:r>
              <a:rPr sz="1050" spc="1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between</a:t>
            </a:r>
            <a:r>
              <a:rPr sz="1050" spc="1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human</a:t>
            </a:r>
            <a:r>
              <a:rPr sz="1050" spc="1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beings</a:t>
            </a:r>
            <a:r>
              <a:rPr sz="1050" spc="1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and</a:t>
            </a:r>
            <a:r>
              <a:rPr sz="1050" spc="1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their</a:t>
            </a:r>
            <a:r>
              <a:rPr sz="1050" spc="1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gods</a:t>
            </a:r>
            <a:r>
              <a:rPr sz="1050" spc="1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in</a:t>
            </a:r>
            <a:r>
              <a:rPr sz="1050" spc="1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all</a:t>
            </a:r>
            <a:r>
              <a:rPr sz="1050" spc="1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1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following</a:t>
            </a:r>
            <a:r>
              <a:rPr sz="1050" spc="1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countries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EXCEPT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__________.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85800" y="6282405"/>
            <a:ext cx="4826302" cy="7794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2588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Sweden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46.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North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Europe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mistletoe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often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hung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doorways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indicate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__________.</a:t>
            </a:r>
          </a:p>
          <a:p>
            <a:pPr marL="132588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friendship</a:t>
            </a:r>
            <a:r>
              <a:rPr sz="1050" spc="46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B.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love</a:t>
            </a:r>
            <a:r>
              <a:rPr sz="1050" spc="72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C.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kinship</a:t>
            </a:r>
            <a:r>
              <a:rPr sz="1050" spc="592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D.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honour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47.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origin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ankh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date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back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__________.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2151888" y="6282405"/>
            <a:ext cx="68629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B.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Greece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3485388" y="6282405"/>
            <a:ext cx="71550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C.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Finland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4818888" y="6282405"/>
            <a:ext cx="633338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D.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China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818388" y="7074885"/>
            <a:ext cx="74004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Nile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2151888" y="7074885"/>
            <a:ext cx="114031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B.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“afterword”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3484744" y="7074885"/>
            <a:ext cx="2449806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C.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hippie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movement</a:t>
            </a:r>
            <a:r>
              <a:rPr sz="1050" spc="6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D.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ancient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Egypt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685800" y="7471125"/>
            <a:ext cx="1252739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4">
                <a:solidFill>
                  <a:srgbClr val="000000"/>
                </a:solidFill>
                <a:latin typeface="NRKEHW+TimesNewRomanPS-BoldMT"/>
                <a:cs typeface="NRKEHW+TimesNewRomanPS-BoldMT"/>
              </a:rPr>
              <a:t>PASSAGE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NRKEHW+TimesNewRomanPS-BoldMT"/>
                <a:cs typeface="NRKEHW+TimesNewRomanPS-BoldMT"/>
              </a:rPr>
              <a:t>THREE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685800" y="7669245"/>
            <a:ext cx="6357163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(1)</a:t>
            </a:r>
            <a:r>
              <a:rPr sz="1050" spc="1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34">
                <a:solidFill>
                  <a:srgbClr val="000000"/>
                </a:solidFill>
                <a:latin typeface="GVGVMQ+TimesNewRomanPSMT"/>
                <a:cs typeface="GVGVMQ+TimesNewRomanPSMT"/>
              </a:rPr>
              <a:t>Two</a:t>
            </a:r>
            <a:r>
              <a:rPr sz="1050" spc="1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sides</a:t>
            </a:r>
            <a:r>
              <a:rPr sz="1050" spc="14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almost</a:t>
            </a:r>
            <a:r>
              <a:rPr sz="1050" spc="15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never</a:t>
            </a:r>
            <a:r>
              <a:rPr sz="1050" spc="1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change:</a:t>
            </a:r>
            <a:r>
              <a:rPr sz="1050" spc="1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That</a:t>
            </a:r>
            <a:r>
              <a:rPr sz="1050" spc="15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you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can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manipulate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people</a:t>
            </a:r>
            <a:r>
              <a:rPr sz="1050" spc="1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into</a:t>
            </a:r>
            <a:r>
              <a:rPr sz="1050" spc="1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self-sufficiency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and</a:t>
            </a:r>
            <a:r>
              <a:rPr sz="1050" spc="1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that</a:t>
            </a:r>
            <a:r>
              <a:rPr sz="1050" spc="1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you</a:t>
            </a:r>
            <a:r>
              <a:rPr sz="1050" spc="1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can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punish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them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into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good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citizenship.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685800" y="8065485"/>
            <a:ext cx="6363534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(2)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first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manifests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itself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in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our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tireless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search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for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magical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level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at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which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welfare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grants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are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big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enough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to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meet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basic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needs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but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small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enough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to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make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low-paid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work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attractive.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second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has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us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looking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to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criminal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justice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system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cure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behavior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is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as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much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anything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result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despair.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685800" y="8659845"/>
            <a:ext cx="6359875" cy="7794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(3)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welfare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example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is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well</a:t>
            </a:r>
            <a:r>
              <a:rPr sz="1050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known.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66">
                <a:solidFill>
                  <a:srgbClr val="000000"/>
                </a:solidFill>
                <a:latin typeface="GVGVMQ+TimesNewRomanPSMT"/>
                <a:cs typeface="GVGVMQ+TimesNewRomanPSMT"/>
              </a:rPr>
              <a:t>We</a:t>
            </a:r>
            <a:r>
              <a:rPr sz="10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don’t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want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poor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people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to</a:t>
            </a:r>
            <a:r>
              <a:rPr sz="1050" spc="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live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in</a:t>
            </a:r>
            <a:r>
              <a:rPr sz="1050" spc="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squalor</a:t>
            </a:r>
            <a:r>
              <a:rPr sz="1050" spc="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or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their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children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to</a:t>
            </a:r>
            <a:r>
              <a:rPr sz="1050" spc="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malnourished.</a:t>
            </a:r>
            <a:r>
              <a:rPr sz="1050" spc="1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But</a:t>
            </a:r>
            <a:r>
              <a:rPr sz="1050" spc="1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we</a:t>
            </a:r>
            <a:r>
              <a:rPr sz="1050" spc="1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also</a:t>
            </a:r>
            <a:r>
              <a:rPr sz="1050" spc="1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don’t</a:t>
            </a:r>
            <a:r>
              <a:rPr sz="1050" spc="1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want</a:t>
            </a:r>
            <a:r>
              <a:rPr sz="1050" spc="1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to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subsidize</a:t>
            </a:r>
            <a:r>
              <a:rPr sz="1050" spc="1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indolence</a:t>
            </a:r>
            <a:r>
              <a:rPr sz="1050" spc="1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of</a:t>
            </a:r>
            <a:r>
              <a:rPr sz="1050" spc="1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people</a:t>
            </a:r>
            <a:r>
              <a:rPr sz="1050" spc="1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who</a:t>
            </a:r>
            <a:r>
              <a:rPr sz="1050" spc="1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are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too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lazy</a:t>
            </a:r>
            <a:r>
              <a:rPr sz="1050" spc="1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to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work.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1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first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impulse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leads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us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to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provide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housing,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food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stamps,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medical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care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and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cash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stipend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for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families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in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need.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second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gets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us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think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about</a:t>
            </a:r>
            <a:r>
              <a:rPr sz="1050" spc="-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“workforce”.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685800" y="9452326"/>
            <a:ext cx="6357408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(4)</a:t>
            </a:r>
            <a:r>
              <a:rPr sz="1050" spc="15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1">
                <a:solidFill>
                  <a:srgbClr val="000000"/>
                </a:solidFill>
                <a:latin typeface="GVGVMQ+TimesNewRomanPSMT"/>
                <a:cs typeface="GVGVMQ+TimesNewRomanPSMT"/>
              </a:rPr>
              <a:t>We’ve</a:t>
            </a:r>
            <a:r>
              <a:rPr sz="1050" spc="20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been</a:t>
            </a:r>
            <a:r>
              <a:rPr sz="1050" spc="1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thinking</a:t>
            </a:r>
            <a:r>
              <a:rPr sz="1050" spc="18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about</a:t>
            </a:r>
            <a:r>
              <a:rPr sz="1050" spc="1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it</a:t>
            </a:r>
            <a:r>
              <a:rPr sz="1050" spc="1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for</a:t>
            </a:r>
            <a:r>
              <a:rPr sz="1050" spc="17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two</a:t>
            </a:r>
            <a:r>
              <a:rPr sz="1050" spc="1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reasons:</a:t>
            </a:r>
            <a:r>
              <a:rPr sz="1050" spc="1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</a:t>
            </a:r>
            <a:r>
              <a:rPr sz="1050" spc="1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“nanny”</a:t>
            </a:r>
            <a:r>
              <a:rPr sz="1050" spc="1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problems</a:t>
            </a:r>
            <a:r>
              <a:rPr sz="1050" spc="1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of</a:t>
            </a:r>
            <a:r>
              <a:rPr sz="1050" spc="1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two</a:t>
            </a:r>
            <a:r>
              <a:rPr sz="1050" spc="1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high-ranking</a:t>
            </a:r>
            <a:r>
              <a:rPr sz="1050" spc="1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government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officials</a:t>
            </a:r>
            <a:r>
              <a:rPr sz="1050" spc="32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(who</a:t>
            </a:r>
            <a:r>
              <a:rPr sz="1050" spc="3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hired</a:t>
            </a:r>
            <a:r>
              <a:rPr sz="1050" spc="3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undocumented</a:t>
            </a:r>
            <a:r>
              <a:rPr sz="1050" spc="3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foreigners</a:t>
            </a:r>
            <a:r>
              <a:rPr sz="1050" spc="3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as</a:t>
            </a:r>
            <a:r>
              <a:rPr sz="1050" spc="3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household</a:t>
            </a:r>
            <a:r>
              <a:rPr sz="1050" spc="31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helpers,</a:t>
            </a:r>
            <a:r>
              <a:rPr sz="1050" spc="3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presumably</a:t>
            </a:r>
            <a:r>
              <a:rPr sz="1050" spc="3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because</a:t>
            </a:r>
            <a:r>
              <a:rPr sz="1050" spc="3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they</a:t>
            </a:r>
            <a:r>
              <a:rPr sz="1050" spc="31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couldn’t</a:t>
            </a:r>
            <a:r>
              <a:rPr sz="1050" spc="3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GVGVMQ+TimesNewRomanPSMT"/>
                <a:cs typeface="GVGVMQ+TimesNewRomanPSMT"/>
              </a:rPr>
              <a:t>find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85800" y="536929"/>
            <a:ext cx="6361522" cy="581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Americans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do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work)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President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Clinton’s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proposal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two-year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limit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on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welfare.</a:t>
            </a:r>
          </a:p>
          <a:p>
            <a:pPr marL="26670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(5)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Maybe</a:t>
            </a:r>
            <a:r>
              <a:rPr sz="1050" spc="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something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useful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will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come</a:t>
            </a:r>
            <a:r>
              <a:rPr sz="1050" spc="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of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Clinton’s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idea,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but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I’m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not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all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that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hopeful.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It</a:t>
            </a:r>
            <a:r>
              <a:rPr sz="1050" spc="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looks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to</a:t>
            </a:r>
            <a:r>
              <a:rPr sz="1050" spc="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me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like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one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more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example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trying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manipulate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people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into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taking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care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themselves.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5800" y="1131288"/>
            <a:ext cx="6394994" cy="13737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(6)</a:t>
            </a:r>
            <a:r>
              <a:rPr sz="1050" spc="1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On</a:t>
            </a:r>
            <a:r>
              <a:rPr sz="1050" spc="1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criminal</a:t>
            </a:r>
            <a:r>
              <a:rPr sz="1050" spc="1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justice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side,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we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hope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to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make</a:t>
            </a:r>
            <a:r>
              <a:rPr sz="1050" spc="1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punishment</a:t>
            </a:r>
            <a:r>
              <a:rPr sz="1050" spc="1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tough</a:t>
            </a:r>
            <a:r>
              <a:rPr sz="1050" spc="1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enough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to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discourage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crime</a:t>
            </a:r>
            <a:r>
              <a:rPr sz="1050" spc="12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but</a:t>
            </a:r>
            <a:r>
              <a:rPr sz="1050" spc="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not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so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tough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as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to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clog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our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prisons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with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relatively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minor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offenders.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31">
                <a:solidFill>
                  <a:srgbClr val="000000"/>
                </a:solidFill>
                <a:latin typeface="KFWWEL+TimesNewRomanPSMT"/>
                <a:cs typeface="KFWWEL+TimesNewRomanPSMT"/>
              </a:rPr>
              <a:t>Too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short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sentence,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fear,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will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create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contempt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for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7">
                <a:solidFill>
                  <a:srgbClr val="000000"/>
                </a:solidFill>
                <a:latin typeface="KFWWEL+TimesNewRomanPSMT"/>
                <a:cs typeface="KFWWEL+TimesNewRomanPSMT"/>
              </a:rPr>
              <a:t>law.</a:t>
            </a:r>
            <a:r>
              <a:rPr sz="1050" spc="-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31">
                <a:solidFill>
                  <a:srgbClr val="000000"/>
                </a:solidFill>
                <a:latin typeface="KFWWEL+TimesNewRomanPSMT"/>
                <a:cs typeface="KFWWEL+TimesNewRomanPSMT"/>
              </a:rPr>
              <a:t>Too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long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sentence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will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take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up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costly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space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better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used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violent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unremorseful.</a:t>
            </a:r>
          </a:p>
          <a:p>
            <a:pPr marL="26670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(7)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Not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only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can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we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never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find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“perfect”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punishment,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our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search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for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optimum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penalties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is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complicated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by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our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desire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for</a:t>
            </a:r>
            <a:r>
              <a:rPr sz="1050" spc="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fairness: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to</a:t>
            </a:r>
            <a:r>
              <a:rPr sz="1050" spc="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let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punishment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fit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crime.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problem</a:t>
            </a:r>
            <a:r>
              <a:rPr sz="1050" spc="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is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that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almost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any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0">
                <a:solidFill>
                  <a:srgbClr val="000000"/>
                </a:solidFill>
                <a:latin typeface="KFWWEL+TimesNewRomanPSMT"/>
                <a:cs typeface="KFWWEL+TimesNewRomanPSMT"/>
              </a:rPr>
              <a:t>punishment</a:t>
            </a:r>
            <a:r>
              <a:rPr sz="1050" spc="89">
                <a:solidFill>
                  <a:srgbClr val="000000"/>
                </a:solidFill>
                <a:latin typeface="SimSun"/>
                <a:cs typeface="SimSun"/>
              </a:rPr>
              <a:t>—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even</a:t>
            </a:r>
            <a:r>
              <a:rPr sz="1050" spc="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disgrace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being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charged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with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crime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—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is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sufficient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to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deter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middle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class,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while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for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members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underclass,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probation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may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translated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“I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beat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it”.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5800" y="2518126"/>
            <a:ext cx="6359918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(8)</a:t>
            </a:r>
            <a:r>
              <a:rPr sz="1050" spc="1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So</a:t>
            </a:r>
            <a:r>
              <a:rPr sz="1050" spc="1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how</a:t>
            </a:r>
            <a:r>
              <a:rPr sz="1050" spc="13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can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you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use</a:t>
            </a:r>
            <a:r>
              <a:rPr sz="1050" spc="1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system</a:t>
            </a:r>
            <a:r>
              <a:rPr sz="1050" spc="-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50">
                <a:solidFill>
                  <a:srgbClr val="000000"/>
                </a:solidFill>
                <a:latin typeface="SimSun"/>
                <a:cs typeface="SimSun"/>
              </a:rPr>
              <a:t>—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welfare</a:t>
            </a:r>
            <a:r>
              <a:rPr sz="1050" spc="1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or</a:t>
            </a:r>
            <a:r>
              <a:rPr sz="1050" spc="1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criminal</a:t>
            </a:r>
            <a:r>
              <a:rPr sz="1050" spc="15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justice</a:t>
            </a:r>
            <a:r>
              <a:rPr sz="1050" spc="-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137">
                <a:solidFill>
                  <a:srgbClr val="000000"/>
                </a:solidFill>
                <a:latin typeface="SimSun"/>
                <a:cs typeface="SimSun"/>
              </a:rPr>
              <a:t>—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to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produce</a:t>
            </a:r>
            <a:r>
              <a:rPr sz="1050" spc="15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 spc="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behavior</a:t>
            </a:r>
            <a:r>
              <a:rPr sz="1050" spc="1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we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want?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answer,</a:t>
            </a:r>
            <a:r>
              <a:rPr sz="1050" spc="-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I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suspect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is: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46">
                <a:solidFill>
                  <a:srgbClr val="000000"/>
                </a:solidFill>
                <a:latin typeface="KFWWEL+TimesNewRomanPSMT"/>
                <a:cs typeface="KFWWEL+TimesNewRomanPSMT"/>
              </a:rPr>
              <a:t>You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can’t.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5800" y="2914365"/>
            <a:ext cx="6357947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(9)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66">
                <a:solidFill>
                  <a:srgbClr val="000000"/>
                </a:solidFill>
                <a:latin typeface="KFWWEL+TimesNewRomanPSMT"/>
                <a:cs typeface="KFWWEL+TimesNewRomanPSMT"/>
              </a:rPr>
              <a:t>We</a:t>
            </a:r>
            <a:r>
              <a:rPr sz="1050" spc="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keep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trying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to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use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welfare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prison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change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people</a:t>
            </a:r>
            <a:r>
              <a:rPr sz="1050" spc="18">
                <a:solidFill>
                  <a:srgbClr val="000000"/>
                </a:solidFill>
                <a:latin typeface="SimSun"/>
                <a:cs typeface="SimSun"/>
              </a:rPr>
              <a:t>—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make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them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think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behave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way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do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 spc="54">
                <a:solidFill>
                  <a:srgbClr val="000000"/>
                </a:solidFill>
                <a:latin typeface="SimSun"/>
                <a:cs typeface="SimSun"/>
              </a:rPr>
              <a:t>—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when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truth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is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incentives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work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only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for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those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who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already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think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way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we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do: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who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view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today’s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action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with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eye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on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future.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5800" y="3508724"/>
            <a:ext cx="6363136" cy="17700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(10)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66">
                <a:solidFill>
                  <a:srgbClr val="000000"/>
                </a:solidFill>
                <a:latin typeface="KFWWEL+TimesNewRomanPSMT"/>
                <a:cs typeface="KFWWEL+TimesNewRomanPSMT"/>
              </a:rPr>
              <a:t>We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will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take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lowly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work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(if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that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is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all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0">
                <a:solidFill>
                  <a:srgbClr val="000000"/>
                </a:solidFill>
                <a:latin typeface="KFWWEL+TimesNewRomanPSMT"/>
                <a:cs typeface="KFWWEL+TimesNewRomanPSMT"/>
              </a:rPr>
              <a:t>that’s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available)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because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believe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can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make</a:t>
            </a:r>
            <a:r>
              <a:rPr sz="105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bad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jobs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work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for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us.</a:t>
            </a:r>
            <a:r>
              <a:rPr sz="1050" spc="1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66">
                <a:solidFill>
                  <a:srgbClr val="000000"/>
                </a:solidFill>
                <a:latin typeface="KFWWEL+TimesNewRomanPSMT"/>
                <a:cs typeface="KFWWEL+TimesNewRomanPSMT"/>
              </a:rPr>
              <a:t>We</a:t>
            </a:r>
            <a:r>
              <a:rPr sz="1050" spc="2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avoid</a:t>
            </a:r>
            <a:r>
              <a:rPr sz="1050" spc="20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crime</a:t>
            </a:r>
            <a:r>
              <a:rPr sz="1050" spc="1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not</a:t>
            </a:r>
            <a:r>
              <a:rPr sz="1050" spc="1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because</a:t>
            </a:r>
            <a:r>
              <a:rPr sz="1050" spc="19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we</a:t>
            </a:r>
            <a:r>
              <a:rPr sz="1050" spc="1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are</a:t>
            </a:r>
            <a:r>
              <a:rPr sz="1050" spc="1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better</a:t>
            </a:r>
            <a:r>
              <a:rPr sz="1050" spc="20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people</a:t>
            </a:r>
            <a:r>
              <a:rPr sz="1050" spc="1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but</a:t>
            </a:r>
            <a:r>
              <a:rPr sz="1050" spc="1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because</a:t>
            </a:r>
            <a:r>
              <a:rPr sz="1050" spc="19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we</a:t>
            </a:r>
            <a:r>
              <a:rPr sz="1050" spc="1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see</a:t>
            </a:r>
            <a:r>
              <a:rPr sz="1050" spc="1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getting</a:t>
            </a:r>
            <a:r>
              <a:rPr sz="1050" spc="19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caught</a:t>
            </a:r>
            <a:r>
              <a:rPr sz="1050" spc="20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as</a:t>
            </a:r>
            <a:r>
              <a:rPr sz="1050" spc="19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</a:t>
            </a:r>
            <a:r>
              <a:rPr sz="1050" spc="1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future-wrecking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disaster.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66">
                <a:solidFill>
                  <a:srgbClr val="000000"/>
                </a:solidFill>
                <a:latin typeface="KFWWEL+TimesNewRomanPSMT"/>
                <a:cs typeface="KFWWEL+TimesNewRomanPSMT"/>
              </a:rPr>
              <a:t>We</a:t>
            </a:r>
            <a:r>
              <a:rPr sz="1050" spc="1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are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guided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by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belief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that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good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things</a:t>
            </a:r>
            <a:r>
              <a:rPr sz="1050" spc="1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will</a:t>
            </a:r>
            <a:r>
              <a:rPr sz="1050" spc="10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happen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for</a:t>
            </a:r>
            <a:r>
              <a:rPr sz="1050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us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in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future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if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we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take</a:t>
            </a:r>
            <a:r>
              <a:rPr sz="1050" spc="1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proper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care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of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present.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Even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under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worst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circumstances,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believe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control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our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lives.</a:t>
            </a:r>
          </a:p>
          <a:p>
            <a:pPr marL="26670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 spc="-10">
                <a:solidFill>
                  <a:srgbClr val="000000"/>
                </a:solidFill>
                <a:latin typeface="KFWWEL+TimesNewRomanPSMT"/>
                <a:cs typeface="KFWWEL+TimesNewRomanPSMT"/>
              </a:rPr>
              <a:t>(11)</a:t>
            </a:r>
            <a:r>
              <a:rPr sz="1050" spc="1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And</a:t>
            </a:r>
            <a:r>
              <a:rPr sz="1050" spc="1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we</a:t>
            </a:r>
            <a:r>
              <a:rPr sz="1050" spc="1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have</a:t>
            </a:r>
            <a:r>
              <a:rPr sz="1050" spc="1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trouble</a:t>
            </a:r>
            <a:r>
              <a:rPr sz="1050" spc="17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understanding</a:t>
            </a:r>
            <a:r>
              <a:rPr sz="1050" spc="1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that</a:t>
            </a:r>
            <a:r>
              <a:rPr sz="1050" spc="16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not</a:t>
            </a:r>
            <a:r>
              <a:rPr sz="1050" spc="1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everybody</a:t>
            </a:r>
            <a:r>
              <a:rPr sz="1050" spc="1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believes</a:t>
            </a:r>
            <a:r>
              <a:rPr sz="1050" spc="1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as</a:t>
            </a:r>
            <a:r>
              <a:rPr sz="1050" spc="1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we</a:t>
            </a:r>
            <a:r>
              <a:rPr sz="1050" spc="1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believe.</a:t>
            </a:r>
            <a:r>
              <a:rPr sz="1050" spc="1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 spc="1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welfare</a:t>
            </a:r>
            <a:r>
              <a:rPr sz="1050" spc="1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rolls,</a:t>
            </a:r>
            <a:r>
              <a:rPr sz="1050" spc="1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prison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and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mean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street</a:t>
            </a:r>
            <a:r>
              <a:rPr sz="1050" spc="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of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our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cities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are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full</a:t>
            </a:r>
            <a:r>
              <a:rPr sz="1050" spc="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of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people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who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have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given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up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on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their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future.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Without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hope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for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future,</a:t>
            </a:r>
            <a:r>
              <a:rPr sz="1050" spc="1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hard</a:t>
            </a:r>
            <a:r>
              <a:rPr sz="1050" spc="18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work</a:t>
            </a:r>
            <a:r>
              <a:rPr sz="1050" spc="19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at</a:t>
            </a:r>
            <a:r>
              <a:rPr sz="1050" spc="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</a:t>
            </a:r>
            <a:r>
              <a:rPr sz="1050" spc="1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low-paid</a:t>
            </a:r>
            <a:r>
              <a:rPr sz="1050" spc="19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job</a:t>
            </a:r>
            <a:r>
              <a:rPr sz="1050" spc="19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makes</a:t>
            </a:r>
            <a:r>
              <a:rPr sz="1050" spc="2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no</a:t>
            </a:r>
            <a:r>
              <a:rPr sz="1050" spc="1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sense.</a:t>
            </a:r>
            <a:r>
              <a:rPr sz="1050" spc="1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4">
                <a:solidFill>
                  <a:srgbClr val="000000"/>
                </a:solidFill>
                <a:latin typeface="KFWWEL+TimesNewRomanPSMT"/>
                <a:cs typeface="KFWWEL+TimesNewRomanPSMT"/>
              </a:rPr>
              <a:t>Working</a:t>
            </a:r>
            <a:r>
              <a:rPr sz="1050" spc="2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hard</a:t>
            </a:r>
            <a:r>
              <a:rPr sz="1050" spc="18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in</a:t>
            </a:r>
            <a:r>
              <a:rPr sz="1050" spc="1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school,</a:t>
            </a:r>
            <a:r>
              <a:rPr sz="1050" spc="1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or</a:t>
            </a:r>
            <a:r>
              <a:rPr sz="1050" spc="1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pleasing</a:t>
            </a:r>
            <a:r>
              <a:rPr sz="1050" spc="19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</a:t>
            </a:r>
            <a:r>
              <a:rPr sz="1050" spc="1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boss,</a:t>
            </a:r>
            <a:r>
              <a:rPr sz="1050" spc="18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or</a:t>
            </a:r>
            <a:r>
              <a:rPr sz="1050" spc="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avoiding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pregnancy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makes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no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sense.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deadly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disease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is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hopelessness.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lawlessness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and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poverty</a:t>
            </a:r>
            <a:r>
              <a:rPr sz="1050" spc="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are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only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obvious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symptoms.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5800" y="5291804"/>
            <a:ext cx="6360085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(12)</a:t>
            </a:r>
            <a:r>
              <a:rPr sz="1050" spc="1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I’m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not</a:t>
            </a:r>
            <a:r>
              <a:rPr sz="1050" spc="1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advocating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that</a:t>
            </a:r>
            <a:r>
              <a:rPr sz="10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we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stop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looking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for</a:t>
            </a:r>
            <a:r>
              <a:rPr sz="1050" spc="1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incentives</a:t>
            </a:r>
            <a:r>
              <a:rPr sz="1050" spc="1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to</a:t>
            </a:r>
            <a:r>
              <a:rPr sz="1050" spc="12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move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poor</a:t>
            </a:r>
            <a:r>
              <a:rPr sz="1050" spc="1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people</a:t>
            </a:r>
            <a:r>
              <a:rPr sz="1050" spc="12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toward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self-sufficiency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or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that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we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stop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punishing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people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for</a:t>
            </a:r>
            <a:r>
              <a:rPr sz="1050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criminal</a:t>
            </a:r>
            <a:r>
              <a:rPr sz="1050" spc="1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behavior.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There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will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always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be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some</a:t>
            </a:r>
            <a:r>
              <a:rPr sz="1050" spc="1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people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who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need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help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and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some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who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deserve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jail.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85800" y="5886164"/>
            <a:ext cx="6362628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(13)</a:t>
            </a:r>
            <a:r>
              <a:rPr sz="1050" spc="-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All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I’m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saying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is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that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long-term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answer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both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to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welfare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and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crime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that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plagues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our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communities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is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not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to</a:t>
            </a:r>
            <a:r>
              <a:rPr sz="1050" spc="12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fine</a:t>
            </a:r>
            <a:r>
              <a:rPr sz="1050" spc="14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tune</a:t>
            </a:r>
            <a:r>
              <a:rPr sz="1050" spc="12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welfare</a:t>
            </a:r>
            <a:r>
              <a:rPr sz="1050" spc="1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and</a:t>
            </a:r>
            <a:r>
              <a:rPr sz="1050" spc="12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criminal</a:t>
            </a:r>
            <a:r>
              <a:rPr sz="1050" spc="1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justice</a:t>
            </a:r>
            <a:r>
              <a:rPr sz="1050" spc="1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systems</a:t>
            </a:r>
            <a:r>
              <a:rPr sz="1050" spc="1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but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to</a:t>
            </a:r>
            <a:r>
              <a:rPr sz="1050" spc="13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prevent</a:t>
            </a:r>
            <a:r>
              <a:rPr sz="1050" spc="1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our</a:t>
            </a:r>
            <a:r>
              <a:rPr sz="1050" spc="11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children</a:t>
            </a:r>
            <a:r>
              <a:rPr sz="1050" spc="1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from</a:t>
            </a:r>
            <a:r>
              <a:rPr sz="1050" spc="13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getting</a:t>
            </a:r>
            <a:r>
              <a:rPr sz="1050" spc="1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disease</a:t>
            </a:r>
            <a:r>
              <a:rPr sz="1050" spc="1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of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despair.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85800" y="6480525"/>
            <a:ext cx="6355439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(14)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If</a:t>
            </a:r>
            <a:r>
              <a:rPr sz="1050" spc="1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we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encourage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our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young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people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to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believe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in</a:t>
            </a:r>
            <a:r>
              <a:rPr sz="1050" spc="1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future,</a:t>
            </a:r>
            <a:r>
              <a:rPr sz="1050" spc="1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and</a:t>
            </a:r>
            <a:r>
              <a:rPr sz="1050" spc="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give</a:t>
            </a:r>
            <a:r>
              <a:rPr sz="1050" spc="1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them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solid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evidence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for</a:t>
            </a:r>
            <a:r>
              <a:rPr sz="1050" spc="1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believing,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we’ll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find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both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crime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poverty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shrinking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manageable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proportions.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85800" y="7074885"/>
            <a:ext cx="3956124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48.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author’s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attitude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towards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Clinton’s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proposal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welfare?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85800" y="7273005"/>
            <a:ext cx="5074930" cy="7794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2588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Pessimistic.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49.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It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inferred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from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Para.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7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optimum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penalties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__________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underclass.</a:t>
            </a:r>
          </a:p>
          <a:p>
            <a:pPr marL="132588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hopeless</a:t>
            </a:r>
            <a:r>
              <a:rPr sz="1050" spc="53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B.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useless</a:t>
            </a:r>
            <a:r>
              <a:rPr sz="1050" spc="60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C.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frightening</a:t>
            </a:r>
            <a:r>
              <a:rPr sz="1050" spc="43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D.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humiliating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50.Which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following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most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appropriate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title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passage?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151510" y="7273005"/>
            <a:ext cx="904628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B.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Optimistic.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484765" y="7273005"/>
            <a:ext cx="91989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C.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Suspicious.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818019" y="7273005"/>
            <a:ext cx="828316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D.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Sarcastic.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818388" y="8065485"/>
            <a:ext cx="1683002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Lawlessness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Poverty.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4">
                <a:solidFill>
                  <a:srgbClr val="000000"/>
                </a:solidFill>
                <a:latin typeface="KFWWEL+TimesNewRomanPSMT"/>
                <a:cs typeface="KFWWEL+TimesNewRomanPSMT"/>
              </a:rPr>
              <a:t>Welfare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Grants.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3485388" y="8065485"/>
            <a:ext cx="1635754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B.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Criminal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Justice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System.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D.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Disease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Despair.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685800" y="8659845"/>
            <a:ext cx="2787078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RNMGFI+TimesNewRomanPS-BoldMT"/>
                <a:cs typeface="RNMGFI+TimesNewRomanPS-BoldMT"/>
              </a:rPr>
              <a:t>SECTION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NMGFI+TimesNewRomanPS-BoldMT"/>
                <a:cs typeface="RNMGFI+TimesNewRomanPS-BoldMT"/>
              </a:rPr>
              <a:t>B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NMGFI+TimesNewRomanPS-BoldMT"/>
                <a:cs typeface="RNMGFI+TimesNewRomanPS-BoldMT"/>
              </a:rPr>
              <a:t>SHORT</a:t>
            </a:r>
            <a:r>
              <a:rPr sz="1050" spc="-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NMGFI+TimesNewRomanPS-BoldMT"/>
                <a:cs typeface="RNMGFI+TimesNewRomanPS-BoldMT"/>
              </a:rPr>
              <a:t>ANSWER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NMGFI+TimesNewRomanPS-BoldMT"/>
                <a:cs typeface="RNMGFI+TimesNewRomanPS-BoldMT"/>
              </a:rPr>
              <a:t>QUESTIONS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685800" y="8857965"/>
            <a:ext cx="6364975" cy="3831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In</a:t>
            </a:r>
            <a:r>
              <a:rPr sz="1050" spc="2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this</a:t>
            </a:r>
            <a:r>
              <a:rPr sz="1050" spc="2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section</a:t>
            </a:r>
            <a:r>
              <a:rPr sz="1050" spc="23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there</a:t>
            </a:r>
            <a:r>
              <a:rPr sz="1050" spc="2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are</a:t>
            </a:r>
            <a:r>
              <a:rPr sz="1050" spc="2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five</a:t>
            </a:r>
            <a:r>
              <a:rPr sz="1050" spc="24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short</a:t>
            </a:r>
            <a:r>
              <a:rPr sz="1050" spc="2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answer</a:t>
            </a:r>
            <a:r>
              <a:rPr sz="1050" spc="2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questions</a:t>
            </a:r>
            <a:r>
              <a:rPr sz="1050" spc="2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based</a:t>
            </a:r>
            <a:r>
              <a:rPr sz="1050" spc="2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on</a:t>
            </a:r>
            <a:r>
              <a:rPr sz="1050" spc="2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the</a:t>
            </a:r>
            <a:r>
              <a:rPr sz="1050" spc="2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passages</a:t>
            </a:r>
            <a:r>
              <a:rPr sz="1050" spc="2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in</a:t>
            </a:r>
            <a:r>
              <a:rPr sz="1050" spc="2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Section</a:t>
            </a:r>
            <a:r>
              <a:rPr sz="1050" spc="1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A.</a:t>
            </a:r>
            <a:r>
              <a:rPr sz="1050" spc="1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Answer</a:t>
            </a:r>
            <a:r>
              <a:rPr sz="1050" spc="24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the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questions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with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NO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more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than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TEN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words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the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space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provided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on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ANSWER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SHEET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SDHAQ+TimesNewRomanPS-BoldItalicMT"/>
                <a:cs typeface="MSDHAQ+TimesNewRomanPS-BoldItalicMT"/>
              </a:rPr>
              <a:t>TWO.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685800" y="9452325"/>
            <a:ext cx="1079015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4">
                <a:solidFill>
                  <a:srgbClr val="000000"/>
                </a:solidFill>
                <a:latin typeface="RNMGFI+TimesNewRomanPS-BoldMT"/>
                <a:cs typeface="RNMGFI+TimesNewRomanPS-BoldMT"/>
              </a:rPr>
              <a:t>PASSAGE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RNMGFI+TimesNewRomanPS-BoldMT"/>
                <a:cs typeface="RNMGFI+TimesNewRomanPS-BoldMT"/>
              </a:rPr>
              <a:t>ONE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685800" y="9650445"/>
            <a:ext cx="4293086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51.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Para.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4,</a:t>
            </a:r>
            <a:r>
              <a:rPr sz="1050" spc="-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what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does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man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mean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by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saying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“I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had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bear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KFWWEL+TimesNewRomanPSMT"/>
                <a:cs typeface="KFWWEL+TimesNewRomanPSMT"/>
              </a:rPr>
              <a:t>my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KFWWEL+TimesNewRomanPSMT"/>
                <a:cs typeface="KFWWEL+TimesNewRomanPSMT"/>
              </a:rPr>
              <a:t>trouble”?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" name="object 1"/>
          <p:cNvSpPr/>
          <p:nvPr/>
        </p:nvSpPr>
        <p:spPr>
          <a:xfrm>
            <a:off x="614172" y="4471669"/>
            <a:ext cx="6341618" cy="319201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object 3"/>
          <p:cNvSpPr txBox="1"/>
          <p:nvPr/>
        </p:nvSpPr>
        <p:spPr>
          <a:xfrm>
            <a:off x="685800" y="536929"/>
            <a:ext cx="351617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52.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What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can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be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inferred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from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last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sentence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passage?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5800" y="933169"/>
            <a:ext cx="1112305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4">
                <a:solidFill>
                  <a:srgbClr val="000000"/>
                </a:solidFill>
                <a:latin typeface="WKUEOM+TimesNewRomanPS-BoldMT"/>
                <a:cs typeface="WKUEOM+TimesNewRomanPS-BoldMT"/>
              </a:rPr>
              <a:t>PASSAGE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KUEOM+TimesNewRomanPS-BoldMT"/>
                <a:cs typeface="WKUEOM+TimesNewRomanPS-BoldMT"/>
              </a:rPr>
              <a:t>TWO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5800" y="1131289"/>
            <a:ext cx="3191155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53.</a:t>
            </a:r>
            <a:r>
              <a:rPr sz="1050" spc="-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Why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does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UN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use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olive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branch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its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symbol?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 spc="-14">
                <a:solidFill>
                  <a:srgbClr val="000000"/>
                </a:solidFill>
                <a:latin typeface="WKUEOM+TimesNewRomanPS-BoldMT"/>
                <a:cs typeface="WKUEOM+TimesNewRomanPS-BoldMT"/>
              </a:rPr>
              <a:t>PASSAGE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KUEOM+TimesNewRomanPS-BoldMT"/>
                <a:cs typeface="WKUEOM+TimesNewRomanPS-BoldMT"/>
              </a:rPr>
              <a:t>THREE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5800" y="1527528"/>
            <a:ext cx="6359214" cy="581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54.</a:t>
            </a:r>
            <a:r>
              <a:rPr sz="1050" spc="-7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According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author,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what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balance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should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we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keep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welfare?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55.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What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does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the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author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mean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by</a:t>
            </a:r>
            <a:r>
              <a:rPr sz="1050" spc="4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saying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“Even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under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the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worst</a:t>
            </a:r>
            <a:r>
              <a:rPr sz="1050" spc="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of</a:t>
            </a:r>
            <a:r>
              <a:rPr sz="1050" spc="3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circumstances,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we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believe</a:t>
            </a:r>
            <a:r>
              <a:rPr sz="1050" spc="5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we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are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in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control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of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our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lives”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(Para.10)?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5800" y="2403001"/>
            <a:ext cx="1450272" cy="2132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379"/>
              </a:lnSpc>
              <a:spcBef>
                <a:spcPct val="0"/>
              </a:spcBef>
              <a:spcAft>
                <a:spcPct val="0"/>
              </a:spcAft>
            </a:pPr>
            <a:r>
              <a:rPr sz="1050" spc="-31">
                <a:solidFill>
                  <a:srgbClr val="000000"/>
                </a:solidFill>
                <a:latin typeface="WKUEOM+TimesNewRomanPS-BoldMT"/>
                <a:cs typeface="WKUEOM+TimesNewRomanPS-BoldMT"/>
              </a:rPr>
              <a:t>PART</a:t>
            </a:r>
            <a:r>
              <a:rPr sz="1050" spc="2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OENWJB+MicrosoftYaHei-Bold"/>
                <a:cs typeface="OENWJB+MicrosoftYaHei-Bold"/>
              </a:rPr>
              <a:t>Ⅵ</a:t>
            </a:r>
            <a:r>
              <a:rPr sz="1050" spc="7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KUEOM+TimesNewRomanPS-BoldMT"/>
                <a:cs typeface="WKUEOM+TimesNewRomanPS-BoldMT"/>
              </a:rPr>
              <a:t>WRITING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318503" y="2425163"/>
            <a:ext cx="64756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WKUEOM+TimesNewRomanPS-BoldMT"/>
                <a:cs typeface="WKUEOM+TimesNewRomanPS-BoldMT"/>
              </a:rPr>
              <a:t>[45MIN]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52499" y="2716247"/>
            <a:ext cx="6092036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Read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carefully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the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following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excerpt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on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term-time</a:t>
            </a:r>
            <a:r>
              <a:rPr sz="1050" spc="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holiday</a:t>
            </a:r>
            <a:r>
              <a:rPr sz="1050" spc="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arguments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in</a:t>
            </a:r>
            <a:r>
              <a:rPr sz="1050" spc="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the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UK,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and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then</a:t>
            </a:r>
            <a:r>
              <a:rPr sz="1050" spc="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write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your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response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85799" y="2914367"/>
            <a:ext cx="3006265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NO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LESS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THAN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200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words,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which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you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should: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70762" y="3277401"/>
            <a:ext cx="6072633" cy="421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58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PMAQFN+SymbolMT"/>
                <a:cs typeface="PMAQFN+SymbolMT"/>
              </a:rPr>
              <a:t></a:t>
            </a:r>
            <a:r>
              <a:rPr sz="1200" spc="43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summarize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main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message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of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excerpt,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and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then</a:t>
            </a:r>
          </a:p>
          <a:p>
            <a:pPr marL="0" marR="0">
              <a:lnSpc>
                <a:spcPts val="1458"/>
              </a:lnSpc>
              <a:spcBef>
                <a:spcPts val="51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PMAQFN+SymbolMT"/>
                <a:cs typeface="PMAQFN+SymbolMT"/>
              </a:rPr>
              <a:t></a:t>
            </a:r>
            <a:r>
              <a:rPr sz="1200" spc="6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comment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on</a:t>
            </a:r>
            <a:r>
              <a:rPr sz="1050" spc="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whether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parents</a:t>
            </a:r>
            <a:r>
              <a:rPr sz="1050" spc="10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should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take</a:t>
            </a:r>
            <a:r>
              <a:rPr sz="1050" spc="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children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out</a:t>
            </a:r>
            <a:r>
              <a:rPr sz="1050" spc="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of</a:t>
            </a:r>
            <a:r>
              <a:rPr sz="1050" spc="9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school</a:t>
            </a:r>
            <a:r>
              <a:rPr sz="1050" spc="9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for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holiday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during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term</a:t>
            </a:r>
            <a:r>
              <a:rPr sz="1050" spc="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time</a:t>
            </a:r>
            <a:r>
              <a:rPr sz="1050" spc="1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in</a:t>
            </a:r>
            <a:r>
              <a:rPr sz="1050" spc="1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order</a:t>
            </a:r>
            <a:r>
              <a:rPr sz="1050" spc="1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to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219200" y="3706848"/>
            <a:ext cx="797792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save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money.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85800" y="3904968"/>
            <a:ext cx="350053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43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You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should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support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yourself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with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information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1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from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MQWOJJ+TimesNewRomanPS-ItalicMT"/>
                <a:cs typeface="MQWOJJ+TimesNewRomanPS-ItalicMT"/>
              </a:rPr>
              <a:t>excerpt.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85800" y="4103088"/>
            <a:ext cx="6363668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Marks</a:t>
            </a:r>
            <a:r>
              <a:rPr sz="1050" spc="26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will</a:t>
            </a:r>
            <a:r>
              <a:rPr sz="1050" spc="2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be</a:t>
            </a:r>
            <a:r>
              <a:rPr sz="1050" spc="26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awarded</a:t>
            </a:r>
            <a:r>
              <a:rPr sz="1050" spc="2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for</a:t>
            </a:r>
            <a:r>
              <a:rPr sz="1050" spc="2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content</a:t>
            </a:r>
            <a:r>
              <a:rPr sz="1050" spc="2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relevance,</a:t>
            </a:r>
            <a:r>
              <a:rPr sz="1050" spc="2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content</a:t>
            </a:r>
            <a:r>
              <a:rPr sz="1050" spc="2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sufficiency,</a:t>
            </a:r>
            <a:r>
              <a:rPr sz="1050" spc="2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organization</a:t>
            </a:r>
            <a:r>
              <a:rPr sz="1050" spc="2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and</a:t>
            </a:r>
            <a:r>
              <a:rPr sz="1050" spc="2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language</a:t>
            </a:r>
            <a:r>
              <a:rPr sz="1050" spc="2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quality.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Failure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follow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above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instructions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may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result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loss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marks.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2798064" y="4506948"/>
            <a:ext cx="2125228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1">
                <a:solidFill>
                  <a:srgbClr val="000000"/>
                </a:solidFill>
                <a:latin typeface="WKUEOM+TimesNewRomanPS-BoldMT"/>
                <a:cs typeface="WKUEOM+TimesNewRomanPS-BoldMT"/>
              </a:rPr>
              <a:t>Term-time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KUEOM+TimesNewRomanPS-BoldMT"/>
                <a:cs typeface="WKUEOM+TimesNewRomanPS-BoldMT"/>
              </a:rPr>
              <a:t>holidays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KUEOM+TimesNewRomanPS-BoldMT"/>
                <a:cs typeface="WKUEOM+TimesNewRomanPS-BoldMT"/>
              </a:rPr>
              <a:t>will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KUEOM+TimesNewRomanPS-BoldMT"/>
                <a:cs typeface="WKUEOM+TimesNewRomanPS-BoldMT"/>
              </a:rPr>
              <a:t>be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KUEOM+TimesNewRomanPS-BoldMT"/>
                <a:cs typeface="WKUEOM+TimesNewRomanPS-BoldMT"/>
              </a:rPr>
              <a:t>banned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85800" y="4705069"/>
            <a:ext cx="6361918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Parents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are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to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be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banned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by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Michael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Gove,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8">
                <a:solidFill>
                  <a:srgbClr val="000000"/>
                </a:solidFill>
                <a:latin typeface="JUSPIP+TimesNewRomanPSMT"/>
                <a:cs typeface="JUSPIP+TimesNewRomanPSMT"/>
              </a:rPr>
              <a:t>UK’s</a:t>
            </a:r>
            <a:r>
              <a:rPr sz="1050" spc="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Education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Secretary,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from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taking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their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children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out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of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school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save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money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holidays.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685800" y="5101309"/>
            <a:ext cx="6358625" cy="9775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He</a:t>
            </a:r>
            <a:r>
              <a:rPr sz="1050" spc="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is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to</a:t>
            </a:r>
            <a:r>
              <a:rPr sz="1050" spc="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abolish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the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right</a:t>
            </a:r>
            <a:r>
              <a:rPr sz="1050" spc="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of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head</a:t>
            </a:r>
            <a:r>
              <a:rPr sz="1050" spc="7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teacher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to</a:t>
            </a:r>
            <a:r>
              <a:rPr sz="1050" spc="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“authorise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absence”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from</a:t>
            </a:r>
            <a:r>
              <a:rPr sz="1050" spc="7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the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classroom,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which</a:t>
            </a:r>
            <a:r>
              <a:rPr sz="1050" spc="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has</a:t>
            </a:r>
            <a:r>
              <a:rPr sz="1050" spc="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been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used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to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let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families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take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term-time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breaks,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and</a:t>
            </a:r>
            <a:r>
              <a:rPr sz="1050" spc="-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will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warn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them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they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face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fines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their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children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not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being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school.</a:t>
            </a:r>
          </a:p>
          <a:p>
            <a:pPr marL="26670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“Any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time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out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school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has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potential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to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damage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a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0">
                <a:solidFill>
                  <a:srgbClr val="000000"/>
                </a:solidFill>
                <a:latin typeface="JUSPIP+TimesNewRomanPSMT"/>
                <a:cs typeface="JUSPIP+TimesNewRomanPSMT"/>
              </a:rPr>
              <a:t>child’s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education,”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senior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source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the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Department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for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Education</a:t>
            </a:r>
            <a:r>
              <a:rPr sz="1050" spc="2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said</a:t>
            </a:r>
            <a:r>
              <a:rPr sz="1050" spc="2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this</a:t>
            </a:r>
            <a:r>
              <a:rPr sz="1050" spc="27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weekend.</a:t>
            </a:r>
            <a:r>
              <a:rPr sz="1050" spc="2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“That</a:t>
            </a:r>
            <a:r>
              <a:rPr sz="1050" spc="2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is</a:t>
            </a:r>
            <a:r>
              <a:rPr sz="1050" spc="2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why</a:t>
            </a:r>
            <a:r>
              <a:rPr sz="1050" spc="2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the</a:t>
            </a:r>
            <a:r>
              <a:rPr sz="1050" spc="27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government</a:t>
            </a:r>
            <a:r>
              <a:rPr sz="1050" spc="2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will</a:t>
            </a:r>
            <a:r>
              <a:rPr sz="1050" spc="2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end</a:t>
            </a:r>
            <a:r>
              <a:rPr sz="1050" spc="2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the</a:t>
            </a:r>
            <a:r>
              <a:rPr sz="1050" spc="2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distinction</a:t>
            </a:r>
            <a:r>
              <a:rPr sz="1050" spc="2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between</a:t>
            </a:r>
            <a:r>
              <a:rPr sz="1050" spc="2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authorised</a:t>
            </a:r>
            <a:r>
              <a:rPr sz="1050" spc="2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and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unauthorised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absence.”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685800" y="6091909"/>
            <a:ext cx="6358870" cy="383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“This</a:t>
            </a:r>
            <a:r>
              <a:rPr sz="1050" spc="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is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part</a:t>
            </a:r>
            <a:r>
              <a:rPr sz="1050" spc="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of</a:t>
            </a:r>
            <a:r>
              <a:rPr sz="1050" spc="8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the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government’s</a:t>
            </a:r>
            <a:r>
              <a:rPr sz="1050" spc="1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wider</a:t>
            </a:r>
            <a:r>
              <a:rPr sz="1050" spc="8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commitment</a:t>
            </a:r>
            <a:r>
              <a:rPr sz="1050" spc="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to</a:t>
            </a:r>
            <a:r>
              <a:rPr sz="1050" spc="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bring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down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truancy</a:t>
            </a:r>
            <a:r>
              <a:rPr sz="105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levels</a:t>
            </a:r>
            <a:r>
              <a:rPr sz="1050" spc="9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in</a:t>
            </a:r>
            <a:r>
              <a:rPr sz="1050" spc="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our</a:t>
            </a:r>
            <a:r>
              <a:rPr sz="1050" spc="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schools.</a:t>
            </a:r>
            <a:r>
              <a:rPr sz="1050" spc="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There</a:t>
            </a:r>
            <a:r>
              <a:rPr sz="1050" spc="8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will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also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be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stricter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penalties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parents</a:t>
            </a:r>
            <a:r>
              <a:rPr sz="1050" spc="-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and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schools.”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685800" y="6488149"/>
            <a:ext cx="6357222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The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tough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measures</a:t>
            </a:r>
            <a:r>
              <a:rPr sz="1050" spc="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on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truancy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are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part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of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a</a:t>
            </a:r>
            <a:r>
              <a:rPr sz="1050" spc="2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wider</a:t>
            </a:r>
            <a:r>
              <a:rPr sz="1050" spc="3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attempt</a:t>
            </a:r>
            <a:r>
              <a:rPr sz="1050" spc="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by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7">
                <a:solidFill>
                  <a:srgbClr val="000000"/>
                </a:solidFill>
                <a:latin typeface="JUSPIP+TimesNewRomanPSMT"/>
                <a:cs typeface="JUSPIP+TimesNewRomanPSMT"/>
              </a:rPr>
              <a:t>Mr.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Gove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to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make</a:t>
            </a:r>
            <a:r>
              <a:rPr sz="1050" spc="4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education</a:t>
            </a:r>
            <a:r>
              <a:rPr sz="1050" spc="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more</a:t>
            </a:r>
            <a:r>
              <a:rPr sz="1050" spc="3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academically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rigorous</a:t>
            </a:r>
            <a:r>
              <a:rPr sz="1050" spc="19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and</a:t>
            </a:r>
            <a:r>
              <a:rPr sz="1050" spc="1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to</a:t>
            </a:r>
            <a:r>
              <a:rPr sz="1050" spc="2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tackle</a:t>
            </a:r>
            <a:r>
              <a:rPr sz="1050" spc="20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a</a:t>
            </a:r>
            <a:r>
              <a:rPr sz="1050" spc="1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culture</a:t>
            </a:r>
            <a:r>
              <a:rPr sz="1050" spc="20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in</a:t>
            </a:r>
            <a:r>
              <a:rPr sz="1050" spc="19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the</a:t>
            </a:r>
            <a:r>
              <a:rPr sz="1050" spc="20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educational</a:t>
            </a:r>
            <a:r>
              <a:rPr sz="1050" spc="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establishment</a:t>
            </a:r>
            <a:r>
              <a:rPr sz="1050" spc="2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which</a:t>
            </a:r>
            <a:r>
              <a:rPr sz="1050" spc="19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he</a:t>
            </a:r>
            <a:r>
              <a:rPr sz="1050" spc="20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believes</a:t>
            </a:r>
            <a:r>
              <a:rPr sz="1050" spc="2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has</a:t>
            </a:r>
            <a:r>
              <a:rPr sz="1050" spc="18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accepted</a:t>
            </a:r>
            <a:r>
              <a:rPr sz="1050" spc="1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“excuses</a:t>
            </a:r>
            <a:r>
              <a:rPr sz="1050" spc="2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for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failure”.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685800" y="7082510"/>
            <a:ext cx="6359951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Russell</a:t>
            </a:r>
            <a:r>
              <a:rPr sz="1050" spc="1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0">
                <a:solidFill>
                  <a:srgbClr val="000000"/>
                </a:solidFill>
                <a:latin typeface="JUSPIP+TimesNewRomanPSMT"/>
                <a:cs typeface="JUSPIP+TimesNewRomanPSMT"/>
              </a:rPr>
              <a:t>Hobby,</a:t>
            </a:r>
            <a:r>
              <a:rPr sz="1050" spc="10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the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general</a:t>
            </a:r>
            <a:r>
              <a:rPr sz="1050" spc="1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secretary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of</a:t>
            </a:r>
            <a:r>
              <a:rPr sz="1050" spc="11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the</a:t>
            </a:r>
            <a:r>
              <a:rPr sz="1050" spc="1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National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Association</a:t>
            </a:r>
            <a:r>
              <a:rPr sz="1050" spc="12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of</a:t>
            </a:r>
            <a:r>
              <a:rPr sz="1050" spc="10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Head</a:t>
            </a:r>
            <a:r>
              <a:rPr sz="105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Teachers,</a:t>
            </a:r>
            <a:r>
              <a:rPr sz="1050" spc="11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said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the</a:t>
            </a:r>
            <a:r>
              <a:rPr sz="1050" spc="1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measure</a:t>
            </a:r>
            <a:r>
              <a:rPr sz="1050" spc="1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would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discourage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parents</a:t>
            </a:r>
            <a:r>
              <a:rPr sz="1050" spc="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from</a:t>
            </a:r>
            <a:r>
              <a:rPr sz="1050" spc="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trying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to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put</a:t>
            </a:r>
            <a:r>
              <a:rPr sz="1050" spc="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pressure</a:t>
            </a:r>
            <a:r>
              <a:rPr sz="1050" spc="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on</a:t>
            </a:r>
            <a:r>
              <a:rPr sz="1050" spc="6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heads</a:t>
            </a:r>
            <a:r>
              <a:rPr sz="1050" spc="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to</a:t>
            </a:r>
            <a:r>
              <a:rPr sz="1050" spc="6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sanction</a:t>
            </a:r>
            <a:r>
              <a:rPr sz="1050" spc="6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term-time</a:t>
            </a:r>
            <a:r>
              <a:rPr sz="1050" spc="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holiday.</a:t>
            </a:r>
            <a:r>
              <a:rPr sz="1050" spc="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“</a:t>
            </a:r>
            <a:r>
              <a:rPr sz="1050" spc="3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The</a:t>
            </a:r>
            <a:r>
              <a:rPr sz="1050" spc="6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high</a:t>
            </a:r>
            <a:r>
              <a:rPr sz="1050" spc="7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cost</a:t>
            </a:r>
            <a:r>
              <a:rPr sz="1050" spc="5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of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holidays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outside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of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term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time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still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issue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but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ultimately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0">
                <a:solidFill>
                  <a:srgbClr val="000000"/>
                </a:solidFill>
                <a:latin typeface="JUSPIP+TimesNewRomanPSMT"/>
                <a:cs typeface="JUSPIP+TimesNewRomanPSMT"/>
              </a:rPr>
              <a:t>child’s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education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more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important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than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10">
                <a:solidFill>
                  <a:srgbClr val="000000"/>
                </a:solidFill>
                <a:latin typeface="JUSPIP+TimesNewRomanPSMT"/>
                <a:cs typeface="JUSPIP+TimesNewRomanPSMT"/>
              </a:rPr>
              <a:t>holiday,”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JUSPIP+TimesNewRomanPSMT"/>
                <a:cs typeface="JUSPIP+TimesNewRomanPSMT"/>
              </a:rPr>
              <a:t>said.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952500" y="7881072"/>
            <a:ext cx="299183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18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Write</a:t>
            </a:r>
            <a:r>
              <a:rPr sz="105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your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response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on</a:t>
            </a:r>
            <a:r>
              <a:rPr sz="1050" spc="-5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ANSWER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SHEET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DTRVNH+TimesNewRomanPS-BoldItalicMT"/>
                <a:cs typeface="DTRVNH+TimesNewRomanPS-BoldItalicMT"/>
              </a:rPr>
              <a:t>THREE.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3480816" y="8673552"/>
            <a:ext cx="1015098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—</a:t>
            </a:r>
            <a:r>
              <a:rPr sz="1050">
                <a:solidFill>
                  <a:srgbClr val="000000"/>
                </a:solidFill>
                <a:latin typeface="WKUEOM+TimesNewRomanPS-BoldMT"/>
                <a:cs typeface="WKUEOM+TimesNewRomanPS-Bold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WKUEOM+TimesNewRomanPS-BoldMT"/>
                <a:cs typeface="WKUEOM+TimesNewRomanPS-BoldMT"/>
              </a:rPr>
              <a:t>END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—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" name="object 1"/>
          <p:cNvSpPr/>
          <p:nvPr/>
        </p:nvSpPr>
        <p:spPr>
          <a:xfrm>
            <a:off x="2566035" y="5625464"/>
            <a:ext cx="489585" cy="127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" name="object 2"/>
          <p:cNvSpPr/>
          <p:nvPr/>
        </p:nvSpPr>
        <p:spPr>
          <a:xfrm>
            <a:off x="3783965" y="5427344"/>
            <a:ext cx="422275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object 3"/>
          <p:cNvSpPr/>
          <p:nvPr/>
        </p:nvSpPr>
        <p:spPr>
          <a:xfrm>
            <a:off x="2476500" y="5229224"/>
            <a:ext cx="421639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object 4"/>
          <p:cNvSpPr/>
          <p:nvPr/>
        </p:nvSpPr>
        <p:spPr>
          <a:xfrm>
            <a:off x="932180" y="4634864"/>
            <a:ext cx="422275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object 5"/>
          <p:cNvSpPr/>
          <p:nvPr/>
        </p:nvSpPr>
        <p:spPr>
          <a:xfrm>
            <a:off x="2428875" y="4040504"/>
            <a:ext cx="422275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object 6"/>
          <p:cNvSpPr/>
          <p:nvPr/>
        </p:nvSpPr>
        <p:spPr>
          <a:xfrm>
            <a:off x="2980689" y="3842384"/>
            <a:ext cx="422275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object 7"/>
          <p:cNvSpPr/>
          <p:nvPr/>
        </p:nvSpPr>
        <p:spPr>
          <a:xfrm>
            <a:off x="1269364" y="3644265"/>
            <a:ext cx="422275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object 8"/>
          <p:cNvSpPr/>
          <p:nvPr/>
        </p:nvSpPr>
        <p:spPr>
          <a:xfrm>
            <a:off x="1084580" y="3049905"/>
            <a:ext cx="422275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object 9"/>
          <p:cNvSpPr/>
          <p:nvPr/>
        </p:nvSpPr>
        <p:spPr>
          <a:xfrm>
            <a:off x="2400300" y="2653665"/>
            <a:ext cx="421639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object 10"/>
          <p:cNvSpPr/>
          <p:nvPr/>
        </p:nvSpPr>
        <p:spPr>
          <a:xfrm>
            <a:off x="1903095" y="2257425"/>
            <a:ext cx="422275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object 12"/>
          <p:cNvSpPr txBox="1"/>
          <p:nvPr/>
        </p:nvSpPr>
        <p:spPr>
          <a:xfrm>
            <a:off x="685800" y="619922"/>
            <a:ext cx="696594" cy="2132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379"/>
              </a:lnSpc>
              <a:spcBef>
                <a:spcPct val="0"/>
              </a:spcBef>
              <a:spcAft>
                <a:spcPct val="0"/>
              </a:spcAft>
            </a:pPr>
            <a:r>
              <a:rPr sz="1050" spc="-31">
                <a:solidFill>
                  <a:srgbClr val="000000"/>
                </a:solidFill>
                <a:latin typeface="SALDNQ+TimesNewRomanPS-BoldMT"/>
                <a:cs typeface="SALDNQ+TimesNewRomanPS-BoldMT"/>
              </a:rPr>
              <a:t>PART</a:t>
            </a:r>
            <a:r>
              <a:rPr sz="1050" spc="24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BVJOQC+MicrosoftYaHei-Bold"/>
                <a:cs typeface="BVJOQC+MicrosoftYaHei-Bold"/>
              </a:rPr>
              <a:t>Ⅱ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886455" y="642084"/>
            <a:ext cx="1939164" cy="476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ALDNQ+TimesNewRomanPS-BoldMT"/>
                <a:cs typeface="SALDNQ+TimesNewRomanPS-BoldMT"/>
              </a:rPr>
              <a:t>LISTENING</a:t>
            </a:r>
            <a:r>
              <a:rPr sz="10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ALDNQ+TimesNewRomanPS-BoldMT"/>
                <a:cs typeface="SALDNQ+TimesNewRomanPS-BoldMT"/>
              </a:rPr>
              <a:t>COMPRENSION</a:t>
            </a:r>
          </a:p>
          <a:p>
            <a:pPr marL="254507" marR="0">
              <a:lnSpc>
                <a:spcPts val="1157"/>
              </a:lnSpc>
              <a:spcBef>
                <a:spcPts val="1084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ALDNQ+TimesNewRomanPS-BoldMT"/>
                <a:cs typeface="SALDNQ+TimesNewRomanPS-BoldMT"/>
              </a:rPr>
              <a:t>SECTION</a:t>
            </a:r>
            <a:r>
              <a:rPr sz="1050" spc="-4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ALDNQ+TimesNewRomanPS-BoldMT"/>
                <a:cs typeface="SALDNQ+TimesNewRomanPS-BoldMT"/>
              </a:rPr>
              <a:t>A</a:t>
            </a:r>
            <a:r>
              <a:rPr sz="1050" spc="12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spc="-23">
                <a:solidFill>
                  <a:srgbClr val="000000"/>
                </a:solidFill>
                <a:latin typeface="SALDNQ+TimesNewRomanPS-BoldMT"/>
                <a:cs typeface="SALDNQ+TimesNewRomanPS-BoldMT"/>
              </a:rPr>
              <a:t>TALK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979919" y="1135500"/>
            <a:ext cx="5752975" cy="1708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4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下列各题必须使用黑色字迹签字笔在答题区域内作答，超出红色矩形边框限定区域的答案无效。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3381755" y="1527528"/>
            <a:ext cx="951477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ALDNQ+TimesNewRomanPS-BoldMT"/>
                <a:cs typeface="SALDNQ+TimesNewRomanPS-BoldMT"/>
              </a:rPr>
              <a:t>What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ALDNQ+TimesNewRomanPS-BoldMT"/>
                <a:cs typeface="SALDNQ+TimesNewRomanPS-Bold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ALDNQ+TimesNewRomanPS-BoldMT"/>
                <a:cs typeface="SALDNQ+TimesNewRomanPS-BoldMT"/>
              </a:rPr>
              <a:t>Grit?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85799" y="1725648"/>
            <a:ext cx="3210701" cy="3882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ALDNQ+TimesNewRomanPS-BoldMT"/>
                <a:cs typeface="SALDNQ+TimesNewRomanPS-BoldMT"/>
              </a:rPr>
              <a:t>My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ALDNQ+TimesNewRomanPS-BoldMT"/>
                <a:cs typeface="SALDNQ+TimesNewRomanPS-BoldMT"/>
              </a:rPr>
              <a:t>questions</a:t>
            </a:r>
          </a:p>
          <a:p>
            <a:pPr marL="152247" marR="0">
              <a:lnSpc>
                <a:spcPts val="1458"/>
              </a:lnSpc>
              <a:spcBef>
                <a:spcPts val="141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NTMDDM+SymbolMT"/>
                <a:cs typeface="NTMDDM+SymbolMT"/>
              </a:rPr>
              <a:t></a:t>
            </a:r>
            <a:r>
              <a:rPr sz="1200" spc="-1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Why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isn’t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I.Q.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only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difference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between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students?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838047" y="2088681"/>
            <a:ext cx="1505577" cy="223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58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NTMDDM+SymbolMT"/>
                <a:cs typeface="NTMDDM+SymbolMT"/>
              </a:rPr>
              <a:t></a:t>
            </a:r>
            <a:r>
              <a:rPr sz="1200" spc="-1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What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key</a:t>
            </a:r>
            <a:r>
              <a:rPr sz="10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to</a:t>
            </a:r>
            <a:r>
              <a:rPr sz="1050" spc="7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(1)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2325623" y="2121889"/>
            <a:ext cx="211305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?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5486400" y="2121889"/>
            <a:ext cx="1140991" cy="977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(1).........................</a:t>
            </a:r>
          </a:p>
          <a:p>
            <a:pPr marL="0" marR="0">
              <a:lnSpc>
                <a:spcPts val="1157"/>
              </a:lnSpc>
              <a:spcBef>
                <a:spcPts val="191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(2).........................</a:t>
            </a:r>
          </a:p>
          <a:p>
            <a:pPr marL="0" marR="0">
              <a:lnSpc>
                <a:spcPts val="1157"/>
              </a:lnSpc>
              <a:spcBef>
                <a:spcPts val="191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(3).........................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685800" y="2320008"/>
            <a:ext cx="901065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ALDNQ+TimesNewRomanPS-BoldMT"/>
                <a:cs typeface="SALDNQ+TimesNewRomanPS-BoldMT"/>
              </a:rPr>
              <a:t>My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ALDNQ+TimesNewRomanPS-BoldMT"/>
                <a:cs typeface="SALDNQ+TimesNewRomanPS-BoldMT"/>
              </a:rPr>
              <a:t>Research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838047" y="2484920"/>
            <a:ext cx="2741958" cy="223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58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NTMDDM+SymbolMT"/>
                <a:cs typeface="NTMDDM+SymbolMT"/>
              </a:rPr>
              <a:t></a:t>
            </a:r>
            <a:r>
              <a:rPr sz="1200" spc="-1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investigation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all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kinds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of</a:t>
            </a:r>
            <a:r>
              <a:rPr sz="1050" spc="77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(2)</a:t>
            </a:r>
            <a:r>
              <a:rPr sz="1050" spc="7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,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including: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952500" y="2716248"/>
            <a:ext cx="1869073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—</a:t>
            </a:r>
            <a:r>
              <a:rPr sz="1050" spc="-25">
                <a:solidFill>
                  <a:srgbClr val="000000"/>
                </a:solidFill>
                <a:latin typeface="FHKENJ+TimesNewRomanPSMT"/>
                <a:cs typeface="FHKENJ+TimesNewRomanPSMT"/>
              </a:rPr>
              <a:t>West</a:t>
            </a:r>
            <a:r>
              <a:rPr sz="105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Point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Military</a:t>
            </a:r>
            <a:r>
              <a:rPr sz="1050" spc="-5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Academy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952500" y="2918580"/>
            <a:ext cx="285115" cy="1708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044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—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1219200" y="2914368"/>
            <a:ext cx="307810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(3)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952500" y="3112488"/>
            <a:ext cx="1258208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—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private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companies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685800" y="3310608"/>
            <a:ext cx="2734541" cy="586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ALDNQ+TimesNewRomanPS-BoldMT"/>
                <a:cs typeface="SALDNQ+TimesNewRomanPS-BoldMT"/>
              </a:rPr>
              <a:t>My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ALDNQ+TimesNewRomanPS-BoldMT"/>
                <a:cs typeface="SALDNQ+TimesNewRomanPS-BoldMT"/>
              </a:rPr>
              <a:t>finding: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ALDNQ+TimesNewRomanPS-BoldMT"/>
                <a:cs typeface="SALDNQ+TimesNewRomanPS-BoldMT"/>
              </a:rPr>
              <a:t>grit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ALDNQ+TimesNewRomanPS-BoldMT"/>
                <a:cs typeface="SALDNQ+TimesNewRomanPS-BoldMT"/>
              </a:rPr>
              <a:t>as</a:t>
            </a:r>
            <a:r>
              <a:rPr sz="1050" spc="-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ALDNQ+TimesNewRomanPS-BoldMT"/>
                <a:cs typeface="SALDNQ+TimesNewRomanPS-BoldMT"/>
              </a:rPr>
              <a:t>predictor</a:t>
            </a:r>
            <a:r>
              <a:rPr sz="1050" spc="-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ALDNQ+TimesNewRomanPS-BoldMT"/>
                <a:cs typeface="SALDNQ+TimesNewRomanPS-BoldMT"/>
              </a:rPr>
              <a:t>of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ALDNQ+TimesNewRomanPS-BoldMT"/>
                <a:cs typeface="SALDNQ+TimesNewRomanPS-BoldMT"/>
              </a:rPr>
              <a:t>success</a:t>
            </a:r>
          </a:p>
          <a:p>
            <a:pPr marL="152247" marR="0">
              <a:lnSpc>
                <a:spcPts val="1458"/>
              </a:lnSpc>
              <a:spcBef>
                <a:spcPts val="141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NTMDDM+SymbolMT"/>
                <a:cs typeface="NTMDDM+SymbolMT"/>
              </a:rPr>
              <a:t></a:t>
            </a:r>
            <a:r>
              <a:rPr sz="1200" spc="-1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Grit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is</a:t>
            </a:r>
            <a:r>
              <a:rPr sz="1050" spc="7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(4)</a:t>
            </a:r>
            <a:r>
              <a:rPr sz="1050" spc="7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for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very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long-term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goals</a:t>
            </a:r>
          </a:p>
          <a:p>
            <a:pPr marL="152247" marR="0">
              <a:lnSpc>
                <a:spcPts val="1458"/>
              </a:lnSpc>
              <a:spcBef>
                <a:spcPts val="51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NTMDDM+SymbolMT"/>
                <a:cs typeface="NTMDDM+SymbolMT"/>
              </a:rPr>
              <a:t></a:t>
            </a:r>
            <a:r>
              <a:rPr sz="1200" spc="-1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Grit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working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hard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for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years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make</a:t>
            </a:r>
            <a:r>
              <a:rPr sz="1050" spc="78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(5)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5486400" y="3508729"/>
            <a:ext cx="1139531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(4).........................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(5).........................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(6).........................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3403079" y="3706848"/>
            <a:ext cx="185578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.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685800" y="3871760"/>
            <a:ext cx="2713461" cy="10107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2247" marR="0">
              <a:lnSpc>
                <a:spcPts val="1458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NTMDDM+SymbolMT"/>
                <a:cs typeface="NTMDDM+SymbolMT"/>
              </a:rPr>
              <a:t></a:t>
            </a:r>
            <a:r>
              <a:rPr sz="1200" spc="-1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Grit</a:t>
            </a:r>
            <a:r>
              <a:rPr sz="105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living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your</a:t>
            </a:r>
            <a:r>
              <a:rPr sz="1050" spc="1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life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like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a</a:t>
            </a:r>
            <a:r>
              <a:rPr sz="1050" spc="7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(6)</a:t>
            </a:r>
          </a:p>
          <a:p>
            <a:pPr marL="0" marR="0">
              <a:lnSpc>
                <a:spcPts val="1157"/>
              </a:lnSpc>
              <a:spcBef>
                <a:spcPts val="313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ALDNQ+TimesNewRomanPS-BoldMT"/>
                <a:cs typeface="SALDNQ+TimesNewRomanPS-BoldMT"/>
              </a:rPr>
              <a:t>My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ALDNQ+TimesNewRomanPS-BoldMT"/>
                <a:cs typeface="SALDNQ+TimesNewRomanPS-BoldMT"/>
              </a:rPr>
              <a:t>survey</a:t>
            </a:r>
          </a:p>
          <a:p>
            <a:pPr marL="152247" marR="0">
              <a:lnSpc>
                <a:spcPts val="1458"/>
              </a:lnSpc>
              <a:spcBef>
                <a:spcPts val="141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NTMDDM+SymbolMT"/>
                <a:cs typeface="NTMDDM+SymbolMT"/>
              </a:rPr>
              <a:t></a:t>
            </a:r>
            <a:r>
              <a:rPr sz="1200" spc="-1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high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school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juniors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took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grit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questionnaires</a:t>
            </a:r>
          </a:p>
          <a:p>
            <a:pPr marL="381000" marR="0">
              <a:lnSpc>
                <a:spcPts val="1157"/>
              </a:lnSpc>
              <a:spcBef>
                <a:spcPts val="313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(7)</a:t>
            </a:r>
            <a:r>
              <a:rPr sz="1050" spc="7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kids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were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more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likely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graduate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ALDNQ+TimesNewRomanPS-BoldMT"/>
                <a:cs typeface="SALDNQ+TimesNewRomanPS-BoldMT"/>
              </a:rPr>
              <a:t>Grit-building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2851404" y="3904968"/>
            <a:ext cx="185578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.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838047" y="4466121"/>
            <a:ext cx="221937" cy="223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58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NTMDDM+SymbolMT"/>
                <a:cs typeface="NTMDDM+SymbolMT"/>
              </a:rPr>
              <a:t>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5486400" y="4499328"/>
            <a:ext cx="1139531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(7).........................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685800" y="4862360"/>
            <a:ext cx="3539192" cy="10107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2247" marR="0">
              <a:lnSpc>
                <a:spcPts val="1458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NTMDDM+SymbolMT"/>
                <a:cs typeface="NTMDDM+SymbolMT"/>
              </a:rPr>
              <a:t></a:t>
            </a:r>
            <a:r>
              <a:rPr sz="1200" spc="-1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little</a:t>
            </a:r>
            <a:r>
              <a:rPr sz="1050" spc="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known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about</a:t>
            </a:r>
            <a:r>
              <a:rPr sz="1050" spc="-1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how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build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grit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in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students</a:t>
            </a:r>
          </a:p>
          <a:p>
            <a:pPr marL="152247" marR="0">
              <a:lnSpc>
                <a:spcPts val="1458"/>
              </a:lnSpc>
              <a:spcBef>
                <a:spcPts val="51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NTMDDM+SymbolMT"/>
                <a:cs typeface="NTMDDM+SymbolMT"/>
              </a:rPr>
              <a:t></a:t>
            </a:r>
            <a:r>
              <a:rPr sz="1200" spc="-1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data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show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grit</a:t>
            </a:r>
            <a:r>
              <a:rPr sz="1050" spc="1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unrelated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to</a:t>
            </a:r>
            <a:r>
              <a:rPr sz="1050" spc="7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(8)</a:t>
            </a:r>
          </a:p>
          <a:p>
            <a:pPr marL="152247" marR="0">
              <a:lnSpc>
                <a:spcPts val="1458"/>
              </a:lnSpc>
              <a:spcBef>
                <a:spcPts val="101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NTMDDM+SymbolMT"/>
                <a:cs typeface="NTMDDM+SymbolMT"/>
              </a:rPr>
              <a:t></a:t>
            </a:r>
            <a:r>
              <a:rPr sz="1200" spc="-1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growth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mindset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is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belief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that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the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ability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learn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is</a:t>
            </a:r>
            <a:r>
              <a:rPr sz="1050" spc="7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(9)</a:t>
            </a:r>
          </a:p>
          <a:p>
            <a:pPr marL="152247" marR="0">
              <a:lnSpc>
                <a:spcPts val="1458"/>
              </a:lnSpc>
              <a:spcBef>
                <a:spcPts val="51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NTMDDM+SymbolMT"/>
                <a:cs typeface="NTMDDM+SymbolMT"/>
              </a:rPr>
              <a:t></a:t>
            </a:r>
            <a:r>
              <a:rPr sz="1200" spc="-1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kids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with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grit</a:t>
            </a:r>
            <a:r>
              <a:rPr sz="105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believe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failure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is</a:t>
            </a:r>
            <a:r>
              <a:rPr sz="1050" spc="79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(10)</a:t>
            </a:r>
          </a:p>
          <a:p>
            <a:pPr marL="0" marR="0">
              <a:lnSpc>
                <a:spcPts val="1157"/>
              </a:lnSpc>
              <a:spcBef>
                <a:spcPts val="363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SALDNQ+TimesNewRomanPS-BoldMT"/>
                <a:cs typeface="SALDNQ+TimesNewRomanPS-BoldMT"/>
              </a:rPr>
              <a:t>Conclusion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5486400" y="5093689"/>
            <a:ext cx="1206553" cy="58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(8).........................</a:t>
            </a:r>
          </a:p>
          <a:p>
            <a:pPr marL="0" marR="0">
              <a:lnSpc>
                <a:spcPts val="1157"/>
              </a:lnSpc>
              <a:spcBef>
                <a:spcPts val="35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(9).........................</a:t>
            </a:r>
          </a:p>
          <a:p>
            <a:pPr marL="0" marR="0">
              <a:lnSpc>
                <a:spcPts val="1157"/>
              </a:lnSpc>
              <a:spcBef>
                <a:spcPts val="402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(10).........................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1016508" y="5886169"/>
            <a:ext cx="2695085" cy="18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157"/>
              </a:lnSpc>
              <a:spcBef>
                <a:spcPct val="0"/>
              </a:spcBef>
              <a:spcAft>
                <a:spcPct val="0"/>
              </a:spcAft>
            </a:pPr>
            <a:r>
              <a:rPr sz="1050" spc="-66">
                <a:solidFill>
                  <a:srgbClr val="000000"/>
                </a:solidFill>
                <a:latin typeface="FHKENJ+TimesNewRomanPSMT"/>
                <a:cs typeface="FHKENJ+TimesNewRomanPSMT"/>
              </a:rPr>
              <a:t>We</a:t>
            </a:r>
            <a:r>
              <a:rPr sz="1050" spc="4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need</a:t>
            </a:r>
            <a:r>
              <a:rPr sz="1050" spc="-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to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gritty</a:t>
            </a:r>
            <a:r>
              <a:rPr sz="105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about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getting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our</a:t>
            </a:r>
            <a:r>
              <a:rPr sz="1050" spc="-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kids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FHKENJ+TimesNewRomanPSMT"/>
                <a:cs typeface="FHKENJ+TimesNewRomanPSMT"/>
              </a:rPr>
              <a:t>grittier.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2.0.50727.9168"/>
  <p:tag name="AS_OS" val="Microsoft Windows NT 6.2.9200.0"/>
  <p:tag name="AS_RELEASE_DATE" val="2021.05.14"/>
  <p:tag name="AS_TITLE" val="Aspose.Slides for .NET 2.0"/>
  <p:tag name="AS_VERSION" val="21.5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3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4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5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6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7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8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9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0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464</Paragraphs>
  <Slides>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45">
      <vt:lpstr>Arial</vt:lpstr>
      <vt:lpstr>Calibri</vt:lpstr>
      <vt:lpstr>UUKMDR+TimesNewRomanPS-BoldMT</vt:lpstr>
      <vt:lpstr>Times New Roman</vt:lpstr>
      <vt:lpstr>SimSun</vt:lpstr>
      <vt:lpstr>EQPEWS+TimesNewRomanPS-BoldItalicMT</vt:lpstr>
      <vt:lpstr>SPWAAF+TimesNewRomanPSMT</vt:lpstr>
      <vt:lpstr>WJLGDG+TimesNewRomanPS-BoldMT</vt:lpstr>
      <vt:lpstr>JSJUSP+TimesNewRomanPSMT</vt:lpstr>
      <vt:lpstr>HRTHLK+TimesNewRomanPS-BoldItalicMT</vt:lpstr>
      <vt:lpstr>KEIBIS+TimesNewRomanPSMT</vt:lpstr>
      <vt:lpstr>LMUTMJ+TimesNewRomanPS-ItalicMT</vt:lpstr>
      <vt:lpstr>QIEAUF+TimesNewRomanPS-BoldMT</vt:lpstr>
      <vt:lpstr>DNHRVS+TimesNewRomanPS-BoldItalicMT</vt:lpstr>
      <vt:lpstr>DEIVCL+TimesNewRomanPSMT</vt:lpstr>
      <vt:lpstr>QHKENU+TimesNewRomanPS-ItalicMT</vt:lpstr>
      <vt:lpstr>NDRSNB+TimesNewRomanPS-BoldMT</vt:lpstr>
      <vt:lpstr>PBSBIO+TimesNewRomanPS-BoldItalicMT</vt:lpstr>
      <vt:lpstr>FSWPWL+TimesNewRomanPSMT</vt:lpstr>
      <vt:lpstr>HPNGVR+TimesNewRomanPS-BoldMT</vt:lpstr>
      <vt:lpstr>GVGVMQ+TimesNewRomanPSMT</vt:lpstr>
      <vt:lpstr>NRKEHW+TimesNewRomanPS-BoldMT</vt:lpstr>
      <vt:lpstr>KFWWEL+TimesNewRomanPSMT</vt:lpstr>
      <vt:lpstr>RNMGFI+TimesNewRomanPS-BoldMT</vt:lpstr>
      <vt:lpstr>MSDHAQ+TimesNewRomanPS-BoldItalicMT</vt:lpstr>
      <vt:lpstr>JUSPIP+TimesNewRomanPSMT</vt:lpstr>
      <vt:lpstr>WKUEOM+TimesNewRomanPS-BoldMT</vt:lpstr>
      <vt:lpstr>OENWJB+MicrosoftYaHei-Bold</vt:lpstr>
      <vt:lpstr>MQWOJJ+TimesNewRomanPS-ItalicMT</vt:lpstr>
      <vt:lpstr>DTRVNH+TimesNewRomanPS-BoldItalicMT</vt:lpstr>
      <vt:lpstr>PMAQFN+SymbolMT</vt:lpstr>
      <vt:lpstr>SALDNQ+TimesNewRomanPS-BoldMT</vt:lpstr>
      <vt:lpstr>BVJOQC+MicrosoftYaHei-Bold</vt:lpstr>
      <vt:lpstr>NTMDDM+SymbolMT</vt:lpstr>
      <vt:lpstr>FHKENJ+TimesNewRomanPSMT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21.0500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2023-06-12T17:22:16.091</cp:lastPrinted>
  <dcterms:created xsi:type="dcterms:W3CDTF">2023-06-12T09:22:16Z</dcterms:created>
  <dcterms:modified xsi:type="dcterms:W3CDTF">2023-06-12T09:22:17Z</dcterms:modified>
</cp:coreProperties>
</file>