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840" r:id="rId1"/>
    <p:sldMasterId id="2147499877" r:id="rId2"/>
  </p:sldMasterIdLst>
  <p:notesMasterIdLst>
    <p:notesMasterId r:id="rId3"/>
  </p:notesMasterIdLst>
  <p:sldIdLst>
    <p:sldId id="7917" r:id="rId4"/>
    <p:sldId id="7920" r:id="rId5"/>
    <p:sldId id="7923" r:id="rId6"/>
    <p:sldId id="7926" r:id="rId7"/>
    <p:sldId id="7929" r:id="rId8"/>
    <p:sldId id="7932" r:id="rId9"/>
    <p:sldId id="7935" r:id="rId10"/>
    <p:sldId id="7938" r:id="rId11"/>
    <p:sldId id="7941" r:id="rId12"/>
    <p:sldId id="7944" r:id="rId13"/>
    <p:sldId id="7947" r:id="rId14"/>
    <p:sldId id="7950" r:id="rId15"/>
    <p:sldId id="7953" r:id="rId16"/>
    <p:sldId id="7956" r:id="rId17"/>
    <p:sldId id="7959" r:id="rId18"/>
    <p:sldId id="7962" r:id="rId19"/>
    <p:sldId id="7965" r:id="rId20"/>
    <p:sldId id="7968" r:id="rId21"/>
    <p:sldId id="7971" r:id="rId22"/>
    <p:sldId id="7974" r:id="rId23"/>
    <p:sldId id="7977" r:id="rId24"/>
    <p:sldId id="7980" r:id="rId25"/>
    <p:sldId id="7983" r:id="rId26"/>
    <p:sldId id="7986" r:id="rId27"/>
    <p:sldId id="7989" r:id="rId28"/>
    <p:sldId id="799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841" r:id="rId1"/>
    <p:sldLayoutId id="2147499842" r:id="rId2"/>
    <p:sldLayoutId id="2147499843" r:id="rId3"/>
    <p:sldLayoutId id="2147499844" r:id="rId4"/>
    <p:sldLayoutId id="2147499845" r:id="rId5"/>
    <p:sldLayoutId id="2147499846" r:id="rId6"/>
    <p:sldLayoutId id="2147499847" r:id="rId7"/>
    <p:sldLayoutId id="2147499848" r:id="rId8"/>
    <p:sldLayoutId id="2147499849" r:id="rId9"/>
    <p:sldLayoutId id="2147499850" r:id="rId10"/>
    <p:sldLayoutId id="21474998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878" r:id="rId1"/>
    <p:sldLayoutId id="2147499879" r:id="rId2"/>
    <p:sldLayoutId id="2147499880" r:id="rId3"/>
    <p:sldLayoutId id="2147499881" r:id="rId4"/>
    <p:sldLayoutId id="2147499882" r:id="rId5"/>
    <p:sldLayoutId id="2147499883" r:id="rId6"/>
    <p:sldLayoutId id="2147499884" r:id="rId7"/>
    <p:sldLayoutId id="2147499885" r:id="rId8"/>
    <p:sldLayoutId id="2147499886" r:id="rId9"/>
    <p:sldLayoutId id="2147499887" r:id="rId10"/>
    <p:sldLayoutId id="214749988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Relationship Id="rId23" Type="http://schemas.openxmlformats.org/officeDocument/2006/relationships/tags" Target="../tags/tag189.xml"/><Relationship Id="rId24" Type="http://schemas.openxmlformats.org/officeDocument/2006/relationships/tags" Target="../tags/tag190.xml"/><Relationship Id="rId25" Type="http://schemas.openxmlformats.org/officeDocument/2006/relationships/tags" Target="../tags/tag191.xml"/><Relationship Id="rId26" Type="http://schemas.openxmlformats.org/officeDocument/2006/relationships/tags" Target="../tags/tag192.xml"/><Relationship Id="rId27" Type="http://schemas.openxmlformats.org/officeDocument/2006/relationships/tags" Target="../tags/tag193.xml"/><Relationship Id="rId28" Type="http://schemas.openxmlformats.org/officeDocument/2006/relationships/tags" Target="../tags/tag194.xml"/><Relationship Id="rId29" Type="http://schemas.openxmlformats.org/officeDocument/2006/relationships/tags" Target="../tags/tag195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tags" Target="../tags/tag227.xml"/><Relationship Id="rId29" Type="http://schemas.openxmlformats.org/officeDocument/2006/relationships/tags" Target="../tags/tag22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tags" Target="../tags/tag386.xml"/><Relationship Id="rId22" Type="http://schemas.openxmlformats.org/officeDocument/2006/relationships/tags" Target="../tags/tag387.xml"/><Relationship Id="rId23" Type="http://schemas.openxmlformats.org/officeDocument/2006/relationships/tags" Target="../tags/tag388.xml"/><Relationship Id="rId24" Type="http://schemas.openxmlformats.org/officeDocument/2006/relationships/tags" Target="../tags/tag389.xml"/><Relationship Id="rId25" Type="http://schemas.openxmlformats.org/officeDocument/2006/relationships/tags" Target="../tags/tag390.xml"/><Relationship Id="rId26" Type="http://schemas.openxmlformats.org/officeDocument/2006/relationships/tags" Target="../tags/tag391.xml"/><Relationship Id="rId27" Type="http://schemas.openxmlformats.org/officeDocument/2006/relationships/tags" Target="../tags/tag392.xml"/><Relationship Id="rId28" Type="http://schemas.openxmlformats.org/officeDocument/2006/relationships/tags" Target="../tags/tag393.xml"/><Relationship Id="rId29" Type="http://schemas.openxmlformats.org/officeDocument/2006/relationships/tags" Target="../tags/tag39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tags" Target="../tags/tag413.xml"/><Relationship Id="rId20" Type="http://schemas.openxmlformats.org/officeDocument/2006/relationships/tags" Target="../tags/tag41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2024年机器人行业市场分析及投资前景预测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机器人行业概述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6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2024年机器人市场规模与增长趋势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机器人行业市场结构分析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机器人行业发展趋势与前景预测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机器人行业投资风险与机会分析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结论与建议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机器人的定义与分类</a:t>
            </a:r>
            <a:endParaRPr altLang="en-US" lang="zh-CN"/>
          </a:p>
        </p:txBody>
      </p:sp>
      <p:sp>
        <p:nvSpPr>
          <p:cNvPr id="1048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定义：机器人是一种能够自动执行任务的机器系统，可以通过传感器、控制器和执行器等实现各种复杂动作。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分类：机器人可以根据用途、结构、功能等方面进行分类，例如工业机器人、服务机器人、医疗机器人等。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机器人行业的发展历程</a:t>
            </a:r>
            <a:endParaRPr altLang="en-US" lang="zh-CN"/>
          </a:p>
        </p:txBody>
      </p:sp>
      <p:sp>
        <p:nvSpPr>
          <p:cNvPr id="1049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机器人技术在不同领域的广泛应用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机器人行业的未来发展趋势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机器人技术的起源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第一台工业机器人的诞生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机器人技术的应用领域</a:t>
            </a:r>
            <a:endParaRPr altLang="en-US" lang="zh-CN"/>
          </a:p>
        </p:txBody>
      </p:sp>
      <p:sp>
        <p:nvSpPr>
          <p:cNvPr id="1049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工业制造：机器人广泛应用于工业制造领域，如焊接、装配、检测等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医疗健康：机器人可以协助医生进行手术操作，也可以为残疾人提供康复训练等服务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物流运输：机器人可以自动化地完成货物的搬运、分拣和配送等工作，提高物流效率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农业植保：机器人可以自动化地进行农田巡查、植保喷洒等工作，提高农业生产效率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2024年机器人市场规模与增长趋势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全球机器人市场规模</a:t>
            </a:r>
            <a:endParaRPr altLang="en-US" lang="zh-CN"/>
          </a:p>
        </p:txBody>
      </p:sp>
      <p:sp>
        <p:nvSpPr>
          <p:cNvPr id="104919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2024年全球机器人市场规模预计达到XX万亿美元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人工智能技术的发展将进一步推动机器人市场规模的增长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中国机器人市场规模持续增长，成为全球最大的机器人市场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工业机器人市场规模占比最大，服务机器人市场增长最快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国内机器人市场规模</a:t>
            </a:r>
            <a:endParaRPr altLang="en-US" lang="zh-CN"/>
          </a:p>
        </p:txBody>
      </p:sp>
      <p:sp>
        <p:nvSpPr>
          <p:cNvPr id="1049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2024年我国机器人市场规模将达到1000亿元人民币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工业机器人市场规模占比最大，服务机器人市场潜力巨大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机器人行业投资额逐年增长，2024年将突破1000亿元人民币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机器人行业已成为我国战略性新兴产业，政策支持力度不断加大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机器人市场增长趋势分析</a:t>
            </a:r>
            <a:endParaRPr altLang="en-US" lang="zh-CN"/>
          </a:p>
        </p:txBody>
      </p:sp>
      <p:sp>
        <p:nvSpPr>
          <p:cNvPr id="104932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2024年机器人市场规模预测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未来机器人市场增长趋势展望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不同领域机器人市场规模比较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机器人市场增长动力来源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机器人行业市场结构分析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机器人行业市场集中度</a:t>
            </a:r>
            <a:endParaRPr altLang="en-US" lang="zh-CN"/>
          </a:p>
        </p:txBody>
      </p:sp>
      <p:sp>
        <p:nvSpPr>
          <p:cNvPr id="104945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前五大企业市场份额占比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5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市场集中度变化趋势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6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竞争格局分析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7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未来市场集中度预测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机器人行业市场竞争格局</a:t>
            </a:r>
            <a:endParaRPr altLang="en-US" lang="zh-CN"/>
          </a:p>
        </p:txBody>
      </p:sp>
      <p:sp>
        <p:nvSpPr>
          <p:cNvPr id="104951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国内外机器人企业数量及分布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国内外机器人企业产品线及市场定位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国内外机器人企业技术水平及创新能力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国内外机器人企业市场份额及排名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机器人行业市场供需平衡分析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需求端：随着工业自动化和智能制造的快速发展，机器人市场需求持续增长。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供给端：技术进步推动机器人行业产能扩张，供给能力不断提升。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供需平衡：在竞争激烈的市场环境下，供需关系趋向平衡，推动机器人行业健康发展。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未来趋势：随着技术的不断创新和市场需求的不断变化，机器人行业供需关系将呈现动态平衡的发展趋势。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机器人行业发展趋势与前景预测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机器人技术发展趋势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人工智能技术：机器学习、自然语言处理等技术的不断进步，将推动机器人智能化水平的提升。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感知技术：传感器、摄像头等感知设备的升级，将增强机器人对环境的感知能力，提高其自主导航和操作能力。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协作机器人：随着安全技术的提升，机器人将更加注重人机协作，提高生产效率的同时降低安全风险。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云机器人：机器人将与云计算、物联网等技术结合，实现数据共享、远程控制等功能，拓展应用场景。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机器人行业政策环境分析</a:t>
            </a:r>
            <a:endParaRPr altLang="en-US" lang="zh-CN"/>
          </a:p>
        </p:txBody>
      </p:sp>
      <p:sp>
        <p:nvSpPr>
          <p:cNvPr id="10497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政策支持力度加大，鼓励机器人行业创新发展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制定了一系列标准，规范机器人行业市场秩序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政策优惠措施出台，降低企业研发成本和风险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鼓励产学研合作，推动机器人行业技术进步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机器人行业投资前景预测</a:t>
            </a:r>
            <a:endParaRPr altLang="en-US" lang="zh-CN"/>
          </a:p>
        </p:txBody>
      </p:sp>
      <p:sp>
        <p:nvSpPr>
          <p:cNvPr id="10498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市场规模：随着技术的不断进步，机器人市场规模将持续增长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投资机会：在机器人硬件、软件、服务等领域存在大量投资机会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技术创新：人工智能、机器学习等技术的突破将推动机器人行业的发展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政策支持：政府对机器人行业的支持力度不断加大，为行业发展提供有力保障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机器人行业投资风险与机会分析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机器人行业投资风险分析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政策风险：政府政策调整可能影响行业发展和投资环境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技术风险：机器人技术更新迅速，技术落后可能导致产品竞争力不足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市场风险：市场需求变化可能导致产能过剩或不足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人才风险：高技术人才流失或短缺可能影响企业正常运营和竞争力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机器人行业投资机会分析</a:t>
            </a:r>
            <a:endParaRPr altLang="en-US" lang="zh-CN"/>
          </a:p>
        </p:txBody>
      </p:sp>
      <p:sp>
        <p:nvSpPr>
          <p:cNvPr id="10499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工业自动化升级：随着工业4.0的推进，工业机器人需求将持续增长。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医疗与康复领域：机器人在医疗、康复领域的市场潜力巨大。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家庭服务机器人：随着人口老龄化，家庭服务机器人需求将增加。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人工智能技术突破：新技术将推动机器人行业的发展，带来更多投资机会。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未来机器人行业投资策略建议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关注政策支持的企业：关注国家政策支持的方向，选择符合政策导向的企业进行投资。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关注技术领先的企业：投资具有创新技术和研发实力的企业，能够把握行业发展的先机。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关注应用领域广泛的企业：在工业、医疗、服务等领域具有广泛应用的企业，能够受益于行业的发展。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风险控制：投资时要充分考虑风险因素，合理配置资产，避免投资风险。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对机器人行业的总结</a:t>
            </a:r>
            <a:endParaRPr altLang="en-US" lang="zh-CN"/>
          </a:p>
        </p:txBody>
      </p:sp>
      <p:sp>
        <p:nvSpPr>
          <p:cNvPr id="105016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机器人行业市场持续增长，未来发展潜力巨大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需要加强政策支持与人才培养，促进机器人行业的健康发展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机器人应用领域不断拓展，将深刻影响生产和生活方式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技术创新是推动机器人行业发展的关键因素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对机器人行业的建议</a:t>
            </a:r>
            <a:endParaRPr altLang="en-US" lang="zh-CN"/>
          </a:p>
        </p:txBody>
      </p:sp>
      <p:sp>
        <p:nvSpPr>
          <p:cNvPr id="1050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加大研发投入，提升技术创新能力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加强国际合作，共同推动机器人行业发展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建立健全行业标准和规范，提升产品质量和安全性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拓展应用场景，扩大市场规模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32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19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2024-01-06T02:56:50Z</dcterms:created>
  <dcterms:modified xsi:type="dcterms:W3CDTF">2024-01-06T02:56:50Z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ed6a4c862c3f4a94a97802810ad7c905_21</vt:lpwstr>
  </property>
</Properties>
</file>