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079" r:id="rId1"/>
    <p:sldMasterId id="2147498116" r:id="rId2"/>
  </p:sldMasterIdLst>
  <p:notesMasterIdLst>
    <p:notesMasterId r:id="rId3"/>
  </p:notesMasterIdLst>
  <p:sldIdLst>
    <p:sldId id="7037" r:id="rId4"/>
    <p:sldId id="7042" r:id="rId5"/>
    <p:sldId id="7046" r:id="rId6"/>
    <p:sldId id="7049" r:id="rId7"/>
    <p:sldId id="7052" r:id="rId8"/>
    <p:sldId id="7055" r:id="rId9"/>
    <p:sldId id="7058" r:id="rId10"/>
    <p:sldId id="7061" r:id="rId11"/>
    <p:sldId id="7064" r:id="rId12"/>
    <p:sldId id="7067" r:id="rId13"/>
    <p:sldId id="7070" r:id="rId14"/>
    <p:sldId id="7073" r:id="rId15"/>
    <p:sldId id="7076" r:id="rId16"/>
    <p:sldId id="7079" r:id="rId17"/>
    <p:sldId id="7082" r:id="rId18"/>
    <p:sldId id="7085" r:id="rId19"/>
    <p:sldId id="7088" r:id="rId20"/>
    <p:sldId id="7091" r:id="rId21"/>
    <p:sldId id="7094" r:id="rId22"/>
    <p:sldId id="7097" r:id="rId23"/>
    <p:sldId id="7100" r:id="rId24"/>
    <p:sldId id="7103" r:id="rId25"/>
    <p:sldId id="7106" r:id="rId26"/>
    <p:sldId id="7109" r:id="rId27"/>
    <p:sldId id="711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80" r:id="rId1"/>
    <p:sldLayoutId id="2147498081" r:id="rId2"/>
    <p:sldLayoutId id="2147498082" r:id="rId3"/>
    <p:sldLayoutId id="2147498083" r:id="rId4"/>
    <p:sldLayoutId id="2147498084" r:id="rId5"/>
    <p:sldLayoutId id="2147498085" r:id="rId6"/>
    <p:sldLayoutId id="2147498086" r:id="rId7"/>
    <p:sldLayoutId id="2147498087" r:id="rId8"/>
    <p:sldLayoutId id="2147498088" r:id="rId9"/>
    <p:sldLayoutId id="2147498089" r:id="rId10"/>
    <p:sldLayoutId id="21474980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17" r:id="rId1"/>
    <p:sldLayoutId id="2147498118" r:id="rId2"/>
    <p:sldLayoutId id="2147498119" r:id="rId3"/>
    <p:sldLayoutId id="2147498120" r:id="rId4"/>
    <p:sldLayoutId id="2147498121" r:id="rId5"/>
    <p:sldLayoutId id="2147498122" r:id="rId6"/>
    <p:sldLayoutId id="2147498123" r:id="rId7"/>
    <p:sldLayoutId id="2147498124" r:id="rId8"/>
    <p:sldLayoutId id="2147498125" r:id="rId9"/>
    <p:sldLayoutId id="2147498126" r:id="rId10"/>
    <p:sldLayoutId id="214749812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tags" Target="../tags/tag763.xml"/><Relationship Id="rId14" Type="http://schemas.openxmlformats.org/officeDocument/2006/relationships/tags" Target="../tags/tag764.xml"/><Relationship Id="rId15" Type="http://schemas.openxmlformats.org/officeDocument/2006/relationships/tags" Target="../tags/tag765.xml"/><Relationship Id="rId16" Type="http://schemas.openxmlformats.org/officeDocument/2006/relationships/tags" Target="../tags/tag766.xml"/><Relationship Id="rId17" Type="http://schemas.openxmlformats.org/officeDocument/2006/relationships/tags" Target="../tags/tag767.xml"/><Relationship Id="rId18" Type="http://schemas.openxmlformats.org/officeDocument/2006/relationships/tags" Target="../tags/tag768.xml"/><Relationship Id="rId19" Type="http://schemas.openxmlformats.org/officeDocument/2006/relationships/tags" Target="../tags/tag769.xml"/><Relationship Id="rId20" Type="http://schemas.openxmlformats.org/officeDocument/2006/relationships/tags" Target="../tags/tag770.xml"/><Relationship Id="rId21" Type="http://schemas.openxmlformats.org/officeDocument/2006/relationships/tags" Target="../tags/tag771.xml"/><Relationship Id="rId22" Type="http://schemas.openxmlformats.org/officeDocument/2006/relationships/tags" Target="../tags/tag772.xml"/><Relationship Id="rId23" Type="http://schemas.openxmlformats.org/officeDocument/2006/relationships/tags" Target="../tags/tag773.xml"/><Relationship Id="rId24" Type="http://schemas.openxmlformats.org/officeDocument/2006/relationships/tags" Target="../tags/tag774.xml"/><Relationship Id="rId25" Type="http://schemas.openxmlformats.org/officeDocument/2006/relationships/tags" Target="../tags/tag775.xml"/><Relationship Id="rId26" Type="http://schemas.openxmlformats.org/officeDocument/2006/relationships/tags" Target="../tags/tag776.xml"/><Relationship Id="rId27" Type="http://schemas.openxmlformats.org/officeDocument/2006/relationships/tags" Target="../tags/tag777.xml"/><Relationship Id="rId28" Type="http://schemas.openxmlformats.org/officeDocument/2006/relationships/tags" Target="../tags/tag778.xml"/><Relationship Id="rId29" Type="http://schemas.openxmlformats.org/officeDocument/2006/relationships/tags" Target="../tags/tag779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tags" Target="../tags/tag791.xml"/><Relationship Id="rId10" Type="http://schemas.openxmlformats.org/officeDocument/2006/relationships/tags" Target="../tags/tag792.xml"/><Relationship Id="rId11" Type="http://schemas.openxmlformats.org/officeDocument/2006/relationships/tags" Target="../tags/tag793.xml"/><Relationship Id="rId12" Type="http://schemas.openxmlformats.org/officeDocument/2006/relationships/tags" Target="../tags/tag79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tags" Target="../tags/tag811.xml"/><Relationship Id="rId6" Type="http://schemas.openxmlformats.org/officeDocument/2006/relationships/tags" Target="../tags/tag812.xml"/><Relationship Id="rId7" Type="http://schemas.openxmlformats.org/officeDocument/2006/relationships/tags" Target="../tags/tag813.xml"/><Relationship Id="rId8" Type="http://schemas.openxmlformats.org/officeDocument/2006/relationships/tags" Target="../tags/tag81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tags" Target="../tags/tag81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9.xml"/><Relationship Id="rId2" Type="http://schemas.openxmlformats.org/officeDocument/2006/relationships/tags" Target="../tags/tag820.xml"/><Relationship Id="rId3" Type="http://schemas.openxmlformats.org/officeDocument/2006/relationships/tags" Target="../tags/tag82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tags" Target="../tags/tag825.xml"/><Relationship Id="rId5" Type="http://schemas.openxmlformats.org/officeDocument/2006/relationships/tags" Target="../tags/tag826.xml"/><Relationship Id="rId6" Type="http://schemas.openxmlformats.org/officeDocument/2006/relationships/tags" Target="../tags/tag827.xml"/><Relationship Id="rId7" Type="http://schemas.openxmlformats.org/officeDocument/2006/relationships/tags" Target="../tags/tag828.xml"/><Relationship Id="rId8" Type="http://schemas.openxmlformats.org/officeDocument/2006/relationships/tags" Target="../tags/tag829.xml"/><Relationship Id="rId9" Type="http://schemas.openxmlformats.org/officeDocument/2006/relationships/tags" Target="../tags/tag830.xml"/><Relationship Id="rId10" Type="http://schemas.openxmlformats.org/officeDocument/2006/relationships/tags" Target="../tags/tag831.xml"/><Relationship Id="rId11" Type="http://schemas.openxmlformats.org/officeDocument/2006/relationships/tags" Target="../tags/tag832.xml"/><Relationship Id="rId12" Type="http://schemas.openxmlformats.org/officeDocument/2006/relationships/tags" Target="../tags/tag833.xml"/><Relationship Id="rId13" Type="http://schemas.openxmlformats.org/officeDocument/2006/relationships/tags" Target="../tags/tag834.xml"/><Relationship Id="rId14" Type="http://schemas.openxmlformats.org/officeDocument/2006/relationships/tags" Target="../tags/tag835.xml"/><Relationship Id="rId15" Type="http://schemas.openxmlformats.org/officeDocument/2006/relationships/tags" Target="../tags/tag836.xml"/><Relationship Id="rId16" Type="http://schemas.openxmlformats.org/officeDocument/2006/relationships/tags" Target="../tags/tag83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tags" Target="../tags/tag862.xml"/><Relationship Id="rId6" Type="http://schemas.openxmlformats.org/officeDocument/2006/relationships/tags" Target="../tags/tag863.xml"/><Relationship Id="rId7" Type="http://schemas.openxmlformats.org/officeDocument/2006/relationships/tags" Target="../tags/tag864.xml"/><Relationship Id="rId8" Type="http://schemas.openxmlformats.org/officeDocument/2006/relationships/tags" Target="../tags/tag865.xml"/><Relationship Id="rId9" Type="http://schemas.openxmlformats.org/officeDocument/2006/relationships/tags" Target="../tags/tag866.xml"/><Relationship Id="rId10" Type="http://schemas.openxmlformats.org/officeDocument/2006/relationships/tags" Target="../tags/tag867.xml"/><Relationship Id="rId11" Type="http://schemas.openxmlformats.org/officeDocument/2006/relationships/tags" Target="../tags/tag868.xml"/><Relationship Id="rId12" Type="http://schemas.openxmlformats.org/officeDocument/2006/relationships/tags" Target="../tags/tag8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tags" Target="../tags/tag881.xml"/><Relationship Id="rId10" Type="http://schemas.openxmlformats.org/officeDocument/2006/relationships/tags" Target="../tags/tag882.xml"/><Relationship Id="rId11" Type="http://schemas.openxmlformats.org/officeDocument/2006/relationships/tags" Target="../tags/tag883.xml"/><Relationship Id="rId12" Type="http://schemas.openxmlformats.org/officeDocument/2006/relationships/tags" Target="../tags/tag8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tags" Target="../tags/tag932.xml"/><Relationship Id="rId10" Type="http://schemas.openxmlformats.org/officeDocument/2006/relationships/tags" Target="../tags/tag933.xml"/><Relationship Id="rId11" Type="http://schemas.openxmlformats.org/officeDocument/2006/relationships/tags" Target="../tags/tag934.xml"/><Relationship Id="rId12" Type="http://schemas.openxmlformats.org/officeDocument/2006/relationships/tags" Target="../tags/tag93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2024年能源行业可再生能源战略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可再生能源的发展趋势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可再生能源技术的创新与应用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可再生能源产业链的完善与优化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可再生能源发展的挑战与机遇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国际合作与政策协调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可再生能源的发展趋势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全球能源消费结构变化</a:t>
            </a:r>
            <a:endParaRPr altLang="en-US" lang="zh-CN"/>
          </a:p>
        </p:txBody>
      </p:sp>
      <p:sp>
        <p:nvSpPr>
          <p:cNvPr id="1051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传统能源占比下降，可再生能源占比持续上升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石油、煤炭等化石能源消费量逐年减少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清洁能源成为全球能源消费增长的主要动力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可再生能源成为各国能源战略的重要组成部分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可再生能源在能源结构中的地位提升</a:t>
            </a:r>
            <a:endParaRPr altLang="en-US" lang="zh-CN"/>
          </a:p>
        </p:txBody>
      </p:sp>
      <p:sp>
        <p:nvSpPr>
          <p:cNvPr id="10513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市场需求：随着环保意识的增强和能源需求的增长，可再生能源市场需求持续扩大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产业链完善：可再生能源产业链的逐步完善，降低了成本，提高了可再生能源的市场占有率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政策支持：各国政府加大对可再生能源的扶持力度，推动其快速发展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技术进步：可再生能源技术的不断突破和创新，提高了其经济性和竞争力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各国可再生能源发展目标及政策支持</a:t>
            </a:r>
            <a:endParaRPr altLang="en-US" lang="zh-CN"/>
          </a:p>
        </p:txBody>
      </p:sp>
      <p:sp>
        <p:nvSpPr>
          <p:cNvPr id="10516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美国：计划到2035年实现50%的可再生能源消费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印度：计划到2030年实现40%的可再生能源消费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中国：计划到2025年实现20%的可再生能源消费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欧洲联盟：到2030年实现32%的可再生能源消费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可再生能源技术的创新与应用</a:t>
            </a:r>
            <a:endParaRPr altLang="en-US" lang="zh-CN"/>
          </a:p>
        </p:txBody>
      </p:sp>
      <p:sp>
        <p:nvSpPr>
          <p:cNvPr id="10519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太阳能光伏发电技术及应用</a:t>
            </a:r>
            <a:endParaRPr altLang="en-US" lang="zh-CN"/>
          </a:p>
        </p:txBody>
      </p:sp>
      <p:sp>
        <p:nvSpPr>
          <p:cNvPr id="10524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技术原理：利用太阳能光子能量，通过光伏效应将光能转化为直流电能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技术发展：随着硅基、薄膜等光伏材料的不断进步，太阳能光伏发电效率不断提高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应用领域：住宅、商业和工业领域，以及偏远地区供电等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优势与挑战：清洁环保、资源丰富，但受限于日照时间和储能技术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风能发电技术及应用</a:t>
            </a:r>
            <a:endParaRPr altLang="en-US" lang="zh-CN"/>
          </a:p>
        </p:txBody>
      </p:sp>
      <p:sp>
        <p:nvSpPr>
          <p:cNvPr id="10527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应用场景：大型风电场、分布式风电系统、海上风电等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发展趋势：提高风能利用率、降低成本、实现可持续发展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风能发电技术：利用风能驱动涡轮机转动，通过发电机产生电能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技术优势：清洁、可再生、无污染，有助于减少温室气体排放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生物质能利用技术及应用</a:t>
            </a:r>
            <a:endParaRPr altLang="en-US" lang="zh-CN"/>
          </a:p>
        </p:txBody>
      </p:sp>
      <p:sp>
        <p:nvSpPr>
          <p:cNvPr id="1053034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生物质能技术：生物质能是一种可再生能源，利用技术将生物质转化为高品位能源，如生物质发电、生物燃料等。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3036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038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应用领域：生物质能技术的应用领域广泛，包括农业废弃物、林业废弃物、城市垃圾等生物质资源的利用。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3040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3042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技术优势：生物质能利用技术具有环保、可再生、低碳排放等优势，对于推进能源结构调整、减少环境污染、应对气候变化等方面具有重要意义。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3044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046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发展前景：随着技术的不断进步和应用范围的扩大，生物质能利用技术将迎来更加广阔的发展前景，为可再生能源战略的实施提供有力支持。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3048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地热能开发技术及应用</a:t>
            </a:r>
            <a:endParaRPr altLang="en-US" lang="zh-CN"/>
          </a:p>
        </p:txBody>
      </p:sp>
      <p:sp>
        <p:nvSpPr>
          <p:cNvPr id="10533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技术原理：利用地球内部的热能，通过热交换技术将热能转化为电能或热能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技术优势：可再生、环保、可持续利用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应用领域：供暖、发电、农业、医疗等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发展趋势：提高地热能开发效率，降低成本，推广应用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可再生能源产业链的完善与优化</a:t>
            </a:r>
            <a:endParaRPr altLang="en-US" lang="zh-CN"/>
          </a:p>
        </p:txBody>
      </p:sp>
      <p:sp>
        <p:nvSpPr>
          <p:cNvPr id="10536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可再生能源设备的制造与升级</a:t>
            </a:r>
            <a:endParaRPr altLang="en-US" lang="zh-CN"/>
          </a:p>
        </p:txBody>
      </p:sp>
      <p:sp>
        <p:nvSpPr>
          <p:cNvPr id="10540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产业链整合：设备制造企业与上下游企业合作，形成完整的产业链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设备制造：可再生能源设备制造企业数量增加，产能提升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技术创新：设备制造技术不断升级，提高设备性能和效率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政策支持：政府加大对可再生能源设备制造企业的支持力度，推动产业升级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可再生能源存储与输送技术的提升</a:t>
            </a:r>
            <a:endParaRPr altLang="en-US" lang="zh-CN"/>
          </a:p>
        </p:txBody>
      </p:sp>
      <p:sp>
        <p:nvSpPr>
          <p:cNvPr id="10544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4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输电技术：高压直流输电、柔性交流输电等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储能技术：电池储能、超级电容器储能等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智能电网：实现可再生能源的优化配置和调度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分布式能源：提高能源利用效率和安全性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可再生能源并网与调度技术的优化</a:t>
            </a:r>
            <a:endParaRPr altLang="en-US" lang="zh-CN"/>
          </a:p>
        </p:txBody>
      </p:sp>
      <p:sp>
        <p:nvSpPr>
          <p:cNvPr id="10547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优化并网技术，提高可再生能源的接入效率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研发智能调度系统，实现可再生能源的合理配置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提升储能技术，保障可再生能源的稳定供应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加强与电网的协同，实现可再生能源的高效利用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可再生能源产业服务体系的完善</a:t>
            </a:r>
            <a:endParaRPr altLang="en-US" lang="zh-CN"/>
          </a:p>
        </p:txBody>
      </p:sp>
      <p:sp>
        <p:nvSpPr>
          <p:cNvPr id="10550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建立完善的能源监管体系，确保可再生能源的稳定供应。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加强能源科技创新，推动可再生能源技术的进步和应用。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优化能源资源配置，实现可再生能源的高效利用。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完善能源政策法规，为可再生能源产业的发展提供有力保障。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可再生能源发展的挑战与机遇</a:t>
            </a:r>
            <a:endParaRPr altLang="en-US" lang="zh-CN"/>
          </a:p>
        </p:txBody>
      </p:sp>
      <p:sp>
        <p:nvSpPr>
          <p:cNvPr id="10553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可再生能源发展面临的挑战</a:t>
            </a:r>
            <a:endParaRPr altLang="en-US" lang="zh-CN"/>
          </a:p>
        </p:txBody>
      </p:sp>
      <p:sp>
        <p:nvSpPr>
          <p:cNvPr id="10557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技术瓶颈：目前可再生能源技术尚未完全成熟，需要进一步研发和创新。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能源稳定性：可再生能源受天气、季节等因素影响，能源稳定性有待提高。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基础设施建设：可再生能源基础设施建设和维护成本较高，需要大量资金和人力资源投入。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政策支持：可再生能源产业需要政策支持和激励，以促进其快速发展。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可再生能源发展的机遇与前景</a:t>
            </a:r>
            <a:endParaRPr altLang="en-US" lang="zh-CN"/>
          </a:p>
        </p:txBody>
      </p:sp>
      <p:sp>
        <p:nvSpPr>
          <p:cNvPr id="105610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能源转型需求：随着传统能源的枯竭和环境问题的加剧，可再生能源成为全球能源转型的主要方向。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技术进步：近年来，太阳能、风能等可再生能源的技术不断创新，成本不断降低，效率不断提高，为可再生能源的发展提供了有力支持。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政策支持：各国政府纷纷出台相关政策，鼓励可再生能源的发展，为可再生能源提供了广阔的市场空间。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产业链完善：随着可再生能源技术的成熟，其产业链不断完善，从研发、生产到应用形成了完整的产业链条，为可再生能源的发展提供了有力保障。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可再生能源与其他产业的融合发展</a:t>
            </a:r>
            <a:endParaRPr altLang="en-US" lang="zh-CN"/>
          </a:p>
        </p:txBody>
      </p:sp>
      <p:sp>
        <p:nvSpPr>
          <p:cNvPr id="10563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能源与工业融合：实现低碳、零排放的工业生产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能源与信息融合：智能电网与能源互联网的结合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能源与交通融合：电动汽车及充电设施的发展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能源与农业融合：利用可再生能源技术为农业提供绿色动力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国际合作与政策协调</a:t>
            </a:r>
            <a:endParaRPr altLang="en-US" lang="zh-CN"/>
          </a:p>
        </p:txBody>
      </p:sp>
      <p:sp>
        <p:nvSpPr>
          <p:cNvPr id="10567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国际可再生能源政策协调与合作机制</a:t>
            </a:r>
            <a:endParaRPr altLang="en-US" lang="zh-CN"/>
          </a:p>
        </p:txBody>
      </p:sp>
      <p:sp>
        <p:nvSpPr>
          <p:cNvPr id="10571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国际合作与政策协调的必要性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全球能源危机推动可再生能源发展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国际可再生能源政策协调的主要方式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国际可再生能源合作机制的实践与成果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国际可再生能源技术交流与合作项目</a:t>
            </a:r>
            <a:endParaRPr altLang="en-US" lang="zh-CN"/>
          </a:p>
        </p:txBody>
      </p:sp>
      <p:sp>
        <p:nvSpPr>
          <p:cNvPr id="10574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促进全球可再生能源技术的研发和应用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加强国际间的合作与协调，共同应对气候变化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推动可再生能源产业的发展，提高能源安全和能源效率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促进国际间的经济合作和贸易往来，实现互利共赢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国际可再生能源市场发展趋势与展望</a:t>
            </a:r>
            <a:endParaRPr altLang="en-US" lang="zh-CN"/>
          </a:p>
        </p:txBody>
      </p:sp>
      <p:sp>
        <p:nvSpPr>
          <p:cNvPr id="10577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国际合作加强，共同应对气候变化挑战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政策支持力度加大，可再生能源市场前景广阔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全球能源消费结构转型，可再生能源需求持续增长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技术创新推动成本下降，可再生能源竞争力不断提升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8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08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3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2024-01-05T09:51:04Z</dcterms:created>
  <dcterms:modified xsi:type="dcterms:W3CDTF">2024-01-05T09:51:04Z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b841b0e495794b3f9a8cc785b490baa8_21</vt:lpwstr>
  </property>
</Properties>
</file>