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459" r:id="rId1"/>
    <p:sldMasterId id="2147503496" r:id="rId2"/>
  </p:sldMasterIdLst>
  <p:notesMasterIdLst>
    <p:notesMasterId r:id="rId3"/>
  </p:notesMasterIdLst>
  <p:sldIdLst>
    <p:sldId id="9753" r:id="rId4"/>
    <p:sldId id="9757" r:id="rId5"/>
    <p:sldId id="9761" r:id="rId6"/>
    <p:sldId id="9764" r:id="rId7"/>
    <p:sldId id="9770" r:id="rId9"/>
    <p:sldId id="9773" r:id="rId10"/>
    <p:sldId id="9776" r:id="rId11"/>
    <p:sldId id="9779" r:id="rId12"/>
    <p:sldId id="9782" r:id="rId13"/>
    <p:sldId id="9788" r:id="rId15"/>
    <p:sldId id="9791" r:id="rId16"/>
    <p:sldId id="9794" r:id="rId17"/>
    <p:sldId id="9797" r:id="rId18"/>
    <p:sldId id="9800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2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460" r:id="rId1"/>
    <p:sldLayoutId id="2147503461" r:id="rId2"/>
    <p:sldLayoutId id="2147503462" r:id="rId3"/>
    <p:sldLayoutId id="2147503463" r:id="rId4"/>
    <p:sldLayoutId id="2147503464" r:id="rId5"/>
    <p:sldLayoutId id="2147503465" r:id="rId6"/>
    <p:sldLayoutId id="2147503466" r:id="rId7"/>
    <p:sldLayoutId id="2147503467" r:id="rId8"/>
    <p:sldLayoutId id="2147503468" r:id="rId9"/>
    <p:sldLayoutId id="2147503469" r:id="rId10"/>
    <p:sldLayoutId id="21475034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497" r:id="rId1"/>
    <p:sldLayoutId id="2147503498" r:id="rId2"/>
    <p:sldLayoutId id="2147503499" r:id="rId3"/>
    <p:sldLayoutId id="2147503500" r:id="rId4"/>
    <p:sldLayoutId id="2147503501" r:id="rId5"/>
    <p:sldLayoutId id="2147503502" r:id="rId6"/>
    <p:sldLayoutId id="2147503503" r:id="rId7"/>
    <p:sldLayoutId id="2147503504" r:id="rId8"/>
    <p:sldLayoutId id="2147503505" r:id="rId9"/>
    <p:sldLayoutId id="2147503506" r:id="rId10"/>
    <p:sldLayoutId id="21475035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image" Target="../media/image9.png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image" Target="../media/image10.png"/><Relationship Id="rId24" Type="http://schemas.openxmlformats.org/officeDocument/2006/relationships/tags" Target="../tags/tag114.xml"/><Relationship Id="rId25" Type="http://schemas.openxmlformats.org/officeDocument/2006/relationships/slideLayout" Target="../slideLayouts/slideLayout14.xml"/><Relationship Id="rId2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商业计划与市场定位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846" name="矩形: 圆角 31"/>
          <p:cNvSpPr/>
          <p:nvPr>
            <p:custDataLst>
              <p:tags r:id="rId3"/>
            </p:custDataLst>
          </p:nvPr>
        </p:nvSpPr>
        <p:spPr>
          <a:xfrm>
            <a:off x="975360" y="2365375"/>
            <a:ext cx="2797175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8" name="任意多边形: 形状 91"/>
          <p:cNvSpPr/>
          <p:nvPr>
            <p:custDataLst>
              <p:tags r:id="rId4"/>
            </p:custDataLst>
          </p:nvPr>
        </p:nvSpPr>
        <p:spPr>
          <a:xfrm flipH="1">
            <a:off x="1214755" y="4993640"/>
            <a:ext cx="218440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弧形 92"/>
          <p:cNvSpPr/>
          <p:nvPr>
            <p:custDataLst>
              <p:tags r:id="rId5"/>
            </p:custDataLst>
          </p:nvPr>
        </p:nvSpPr>
        <p:spPr>
          <a:xfrm rot="10800000" flipH="1">
            <a:off x="3270885" y="4800600"/>
            <a:ext cx="25463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pic>
        <p:nvPicPr>
          <p:cNvPr id="2097167" name="图片 10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1287780" y="2822575"/>
            <a:ext cx="567690" cy="567690"/>
          </a:xfrm>
          <a:prstGeom prst="rect"/>
        </p:spPr>
      </p:pic>
      <p:sp>
        <p:nvSpPr>
          <p:cNvPr id="1048852" name="序号"/>
          <p:cNvSpPr txBox="1"/>
          <p:nvPr>
            <p:custDataLst>
              <p:tags r:id="rId8"/>
            </p:custDataLst>
          </p:nvPr>
        </p:nvSpPr>
        <p:spPr>
          <a:xfrm>
            <a:off x="2493010" y="5207000"/>
            <a:ext cx="88900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9"/>
            </p:custDataLst>
          </p:nvPr>
        </p:nvSpPr>
        <p:spPr>
          <a:xfrm>
            <a:off x="1248410" y="3462655"/>
            <a:ext cx="21755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6" name="矩形: 圆角 31"/>
          <p:cNvSpPr/>
          <p:nvPr>
            <p:custDataLst>
              <p:tags r:id="rId10"/>
            </p:custDataLst>
          </p:nvPr>
        </p:nvSpPr>
        <p:spPr>
          <a:xfrm>
            <a:off x="8166100" y="2365375"/>
            <a:ext cx="2797175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8" name="任意多边形: 形状 91"/>
          <p:cNvSpPr/>
          <p:nvPr>
            <p:custDataLst>
              <p:tags r:id="rId11"/>
            </p:custDataLst>
          </p:nvPr>
        </p:nvSpPr>
        <p:spPr>
          <a:xfrm flipH="1">
            <a:off x="8405495" y="4993640"/>
            <a:ext cx="218440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弧形 20"/>
          <p:cNvSpPr/>
          <p:nvPr>
            <p:custDataLst>
              <p:tags r:id="rId12"/>
            </p:custDataLst>
          </p:nvPr>
        </p:nvSpPr>
        <p:spPr>
          <a:xfrm rot="10800000" flipH="1">
            <a:off x="10461625" y="4800600"/>
            <a:ext cx="25463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9683750" y="5207000"/>
            <a:ext cx="88900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4" name="项标题"/>
          <p:cNvSpPr txBox="1"/>
          <p:nvPr>
            <p:custDataLst>
              <p:tags r:id="rId14"/>
            </p:custDataLst>
          </p:nvPr>
        </p:nvSpPr>
        <p:spPr>
          <a:xfrm>
            <a:off x="8439150" y="3462655"/>
            <a:ext cx="21755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市场定位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33" descr="343538343130363b343538383332393bbbf0bcfd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 cstate="print"/>
          <a:stretch>
            <a:fillRect/>
          </a:stretch>
        </p:blipFill>
        <p:spPr>
          <a:xfrm>
            <a:off x="8431530" y="2822575"/>
            <a:ext cx="567690" cy="567690"/>
          </a:xfrm>
          <a:prstGeom prst="rect"/>
        </p:spPr>
      </p:pic>
      <p:sp>
        <p:nvSpPr>
          <p:cNvPr id="1048866" name="矩形: 圆角 31"/>
          <p:cNvSpPr/>
          <p:nvPr>
            <p:custDataLst>
              <p:tags r:id="rId17"/>
            </p:custDataLst>
          </p:nvPr>
        </p:nvSpPr>
        <p:spPr>
          <a:xfrm>
            <a:off x="4570730" y="2365375"/>
            <a:ext cx="2797175" cy="3413125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8" name="任意多边形: 形状 91"/>
          <p:cNvSpPr/>
          <p:nvPr>
            <p:custDataLst>
              <p:tags r:id="rId18"/>
            </p:custDataLst>
          </p:nvPr>
        </p:nvSpPr>
        <p:spPr>
          <a:xfrm flipH="1">
            <a:off x="4810125" y="4993640"/>
            <a:ext cx="218440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弧形 12"/>
          <p:cNvSpPr/>
          <p:nvPr>
            <p:custDataLst>
              <p:tags r:id="rId19"/>
            </p:custDataLst>
          </p:nvPr>
        </p:nvSpPr>
        <p:spPr>
          <a:xfrm rot="10800000" flipH="1">
            <a:off x="6866255" y="4800600"/>
            <a:ext cx="25463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20"/>
            </p:custDataLst>
          </p:nvPr>
        </p:nvSpPr>
        <p:spPr>
          <a:xfrm>
            <a:off x="6088380" y="5207000"/>
            <a:ext cx="88900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8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8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21"/>
            </p:custDataLst>
          </p:nvPr>
        </p:nvSpPr>
        <p:spPr>
          <a:xfrm>
            <a:off x="4843780" y="3462655"/>
            <a:ext cx="21755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8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商业计划</a:t>
            </a:r>
            <a:endParaRPr altLang="en-US" b="1" dirty="0" sz="28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34" descr="343538343130363b343538383330333bb6d4bbb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xmlns:r="http://schemas.openxmlformats.org/officeDocument/2006/relationships" r:embed="rId23" cstate="print"/>
          <a:stretch>
            <a:fillRect/>
          </a:stretch>
        </p:blipFill>
        <p:spPr>
          <a:xfrm>
            <a:off x="4839970" y="2822575"/>
            <a:ext cx="567690" cy="567690"/>
          </a:xfrm>
          <a:prstGeom prst="rect"/>
        </p:spPr>
      </p:pic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商业计划</a:t>
            </a:r>
            <a:endParaRPr altLang="en-US" dirty="0" lang="zh-CN"/>
          </a:p>
        </p:txBody>
      </p:sp>
      <p:sp>
        <p:nvSpPr>
          <p:cNvPr id="10489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商业模式的构建</a:t>
            </a:r>
            <a:endParaRPr altLang="en-US" lang="zh-CN"/>
          </a:p>
        </p:txBody>
      </p:sp>
      <p:sp>
        <p:nvSpPr>
          <p:cNvPr id="10490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确定目标市场和客户群体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确定产品或服务定位和竞争优势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制定营销策略和销售计划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建立运营和供应链体系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运营策略的制定</a:t>
            </a:r>
            <a:endParaRPr altLang="en-US" lang="zh-CN"/>
          </a:p>
        </p:txBody>
      </p:sp>
      <p:sp>
        <p:nvSpPr>
          <p:cNvPr id="10491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目标市场定位：确定目标客户群体，了解市场需求和竞争情况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运营模式选择：根据产品或服务特点，选择合适的运营模式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营销策略制定：制定有效的营销策略，包括产品定价、推广渠道、促销活动等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团队建设与管理：组建专业的运营团队，进行有效的团队管理和培训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营销策略的制定</a:t>
            </a:r>
            <a:endParaRPr altLang="en-US" lang="zh-CN"/>
          </a:p>
        </p:txBody>
      </p:sp>
      <p:sp>
        <p:nvSpPr>
          <p:cNvPr id="104920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目标市场分析：了解目标客户的需求和偏好，确定目标市场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竞争分析：分析竞争对手的营销策略，找出差异化点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产品定位：根据目标市场的需求和竞争情况，确定产品的卖点和定位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营销渠道选择：选择合适的营销渠道，如线上、线下等，以扩大产品的曝光度和销售量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营销预算：根据产品的定位和营销渠道的选择，制定合理的营销预算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营销效果评估：对营销活动的效果进行评估，以便及时调整策略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财务预算的制定</a:t>
            </a:r>
            <a:endParaRPr altLang="en-US" lang="zh-CN"/>
          </a:p>
        </p:txBody>
      </p:sp>
      <p:sp>
        <p:nvSpPr>
          <p:cNvPr id="10492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确定预算目标：根据商业计划和市场需求，确定预算目标，包括收入、成本、利润等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分析市场数据：收集相关市场数据，包括竞争对手、客户需求、行业趋势等，为预算制定提供依据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制定预算方案：根据市场数据和预算目标，制定详细的预算方案，包括销售预算、生产预算、采购预算等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审核与调整：对预算方案进行审核，确保其合理性和可行性，并根据实际情况进行调整和优化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市场定位</a:t>
            </a:r>
            <a:endParaRPr altLang="en-US" dirty="0" lang="zh-CN"/>
          </a:p>
        </p:txBody>
      </p:sp>
      <p:sp>
        <p:nvSpPr>
          <p:cNvPr id="10493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目标市场的选择</a:t>
            </a:r>
            <a:endParaRPr altLang="en-US" lang="zh-CN"/>
          </a:p>
        </p:txBody>
      </p:sp>
      <p:sp>
        <p:nvSpPr>
          <p:cNvPr id="10494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目标市场的定义：目标市场是企业决定进入的、具有共同需求或特征的购买者集合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目标市场的选择标准：市场规模、成长潜力、购买力、竞争状况、技术发展、法规政策等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目标市场的选择策略：无差异营销策略、差异营销策略、集中营销策略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目标市场的选择步骤：市场细分、选择目标市场、市场定位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目标客户的确定</a:t>
            </a:r>
            <a:endParaRPr altLang="en-US" lang="zh-CN"/>
          </a:p>
        </p:txBody>
      </p:sp>
      <p:sp>
        <p:nvSpPr>
          <p:cNvPr id="10494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确定目标客户群体：根据产品或服务的特点，确定目标客户群体，如年龄、性别、职业、地域等。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了解目标客户的需求：通过市场调研、用户画像等方式，深入了解目标客户的需求和痛点，为产品或服务的设计和优化提供依据。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制定市场定位策略：根据目标客户的需求和特点，制定相应的市场定位策略，如产品定位、价格定位、渠道定位等。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实施市场定位：通过广告宣传、营销推广等方式，将市场定位策略传达给目标客户，提高品牌知名度和美誉度。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产品或服务的定位</a:t>
            </a:r>
            <a:endParaRPr altLang="en-US" lang="zh-CN"/>
          </a:p>
        </p:txBody>
      </p:sp>
      <p:sp>
        <p:nvSpPr>
          <p:cNvPr id="10495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目标市场：明确产品或服务面向的客户群体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竞争优势：突出产品或服务与竞争对手的差异化特点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品牌形象：塑造产品或服务的品牌形象和口碑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营销策略：制定针对目标市场的营销策略和推广方案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竞争策略的制定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确定竞争对手：了解竞争对手的优势和劣势，为制定策略提供依据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差异化定位：通过产品、服务、品牌等方面进行差异化定位，提高竞争力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营销策略：制定适合市场的营销策略，包括价格、渠道、促销等方面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持续改进：根据市场反馈和竞争对手的变化，不断调整和优化竞争策略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6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3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3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x*1_1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3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3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3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3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x*1_3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3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3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3*l_h_x*1_2_1"/>
  <p:tag name="KSO_WM_TEMPLATE_CATEGORY" val="custom"/>
  <p:tag name="KSO_WM_TEMPLATE_INDEX" val="20230977"/>
  <p:tag name="KSO_WM_UNIT_LAYERLEVEL" val="1_1_1"/>
  <p:tag name="KSO_WM_TAG_VERSION" val="1.0"/>
  <p:tag name="KSO_WM_UNIT_VALUE" val="158*158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SLIDE_ID" val="custom2023097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1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2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21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2023-12-19T20:06:19Z</dcterms:created>
  <dcterms:modified xsi:type="dcterms:W3CDTF">2023-12-19T20:06:19Z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896ebb0dcf154a3ab2b7df4ef62e3ce3_21</vt:lpwstr>
  </property>
</Properties>
</file>