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360" r:id="rId1"/>
    <p:sldMasterId id="2147490397" r:id="rId2"/>
  </p:sldMasterIdLst>
  <p:notesMasterIdLst>
    <p:notesMasterId r:id="rId3"/>
  </p:notesMasterIdLst>
  <p:sldIdLst>
    <p:sldId id="3180" r:id="rId4"/>
    <p:sldId id="3183" r:id="rId5"/>
    <p:sldId id="3186" r:id="rId6"/>
    <p:sldId id="3189" r:id="rId7"/>
    <p:sldId id="3192" r:id="rId8"/>
    <p:sldId id="3195" r:id="rId9"/>
    <p:sldId id="3198" r:id="rId10"/>
    <p:sldId id="3201" r:id="rId11"/>
    <p:sldId id="3204" r:id="rId12"/>
    <p:sldId id="3207" r:id="rId13"/>
    <p:sldId id="3210" r:id="rId14"/>
    <p:sldId id="3213" r:id="rId15"/>
    <p:sldId id="3216" r:id="rId16"/>
    <p:sldId id="3219" r:id="rId17"/>
    <p:sldId id="3222" r:id="rId18"/>
    <p:sldId id="3225" r:id="rId19"/>
    <p:sldId id="3228" r:id="rId20"/>
    <p:sldId id="3231" r:id="rId21"/>
    <p:sldId id="3234" r:id="rId22"/>
    <p:sldId id="3237" r:id="rId23"/>
    <p:sldId id="3240" r:id="rId24"/>
    <p:sldId id="3243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61" r:id="rId1"/>
    <p:sldLayoutId id="2147490362" r:id="rId2"/>
    <p:sldLayoutId id="2147490363" r:id="rId3"/>
    <p:sldLayoutId id="2147490364" r:id="rId4"/>
    <p:sldLayoutId id="2147490365" r:id="rId5"/>
    <p:sldLayoutId id="2147490366" r:id="rId6"/>
    <p:sldLayoutId id="2147490367" r:id="rId7"/>
    <p:sldLayoutId id="2147490368" r:id="rId8"/>
    <p:sldLayoutId id="2147490369" r:id="rId9"/>
    <p:sldLayoutId id="2147490370" r:id="rId10"/>
    <p:sldLayoutId id="21474903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398" r:id="rId1"/>
    <p:sldLayoutId id="2147490399" r:id="rId2"/>
    <p:sldLayoutId id="2147490400" r:id="rId3"/>
    <p:sldLayoutId id="2147490401" r:id="rId4"/>
    <p:sldLayoutId id="2147490402" r:id="rId5"/>
    <p:sldLayoutId id="2147490403" r:id="rId6"/>
    <p:sldLayoutId id="2147490404" r:id="rId7"/>
    <p:sldLayoutId id="2147490405" r:id="rId8"/>
    <p:sldLayoutId id="2147490406" r:id="rId9"/>
    <p:sldLayoutId id="2147490407" r:id="rId10"/>
    <p:sldLayoutId id="214749040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2024小学教育的智慧校园建设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2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819284" y="1974165"/>
            <a:ext cx="720000" cy="7200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 fontScale="96429" lnSpcReduction="10000"/>
          </a:bodyPr>
          <a:p>
            <a:pPr algn="ctr"/>
            <a:r>
              <a:rPr dirty="0" sz="28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8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381501" y="2939622"/>
            <a:ext cx="1627929" cy="1962578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智慧校园建设的背景和意义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187442" y="2694165"/>
            <a:ext cx="0" cy="2791326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3638079" y="2580366"/>
            <a:ext cx="720000" cy="7200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 fontScale="96429" lnSpcReduction="10000"/>
          </a:bodyPr>
          <a:p>
            <a:pPr algn="ctr"/>
            <a:r>
              <a:rPr dirty="0" sz="28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8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4200397" y="3546047"/>
            <a:ext cx="1627929" cy="1962578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智慧校园建设的核心要素</a:t>
            </a:r>
            <a:endParaRPr altLang="en-US" dirty="0" lang="zh-CN"/>
          </a:p>
        </p:txBody>
      </p:sp>
      <p:cxnSp>
        <p:nvCxnSpPr>
          <p:cNvPr id="3145777" name="直接连接符 31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006237" y="3300366"/>
            <a:ext cx="0" cy="2791326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6456975" y="1974165"/>
            <a:ext cx="720000" cy="7200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 fontScale="96429" lnSpcReduction="10000"/>
          </a:bodyPr>
          <a:p>
            <a:pPr algn="ctr"/>
            <a:r>
              <a:rPr dirty="0" sz="28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8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7018761" y="2939622"/>
            <a:ext cx="1627929" cy="1962578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智慧校园建设的实施路径</a:t>
            </a:r>
            <a:endParaRPr altLang="en-US" dirty="0" lang="zh-CN"/>
          </a:p>
        </p:txBody>
      </p:sp>
      <p:cxnSp>
        <p:nvCxnSpPr>
          <p:cNvPr id="3145779" name="直接连接符 37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6825133" y="2694165"/>
            <a:ext cx="0" cy="2791326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9275340" y="2818303"/>
            <a:ext cx="720000" cy="7200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 fontScale="96429" lnSpcReduction="10000"/>
          </a:bodyPr>
          <a:p>
            <a:pPr algn="ctr"/>
            <a:r>
              <a:rPr dirty="0" sz="28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8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9837421" y="3784172"/>
            <a:ext cx="1627929" cy="1962578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智慧校园建设的未来展望</a:t>
            </a:r>
            <a:endParaRPr altLang="en-US" dirty="0" lang="zh-CN"/>
          </a:p>
        </p:txBody>
      </p:sp>
      <p:cxnSp>
        <p:nvCxnSpPr>
          <p:cNvPr id="3145781" name="直接连接符 49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9643498" y="3538303"/>
            <a:ext cx="0" cy="2791326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智慧校园建设的背景和意义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小学教育的发展现状和挑战</a:t>
            </a:r>
            <a:endParaRPr altLang="en-US" lang="zh-CN"/>
          </a:p>
        </p:txBody>
      </p:sp>
      <p:sp>
        <p:nvSpPr>
          <p:cNvPr id="104889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41055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41055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612301"/>
            <a:ext cx="9080762" cy="116687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7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当前小学教育发展现状：随着社会进步，小学教育规模不断扩大，但教育资源分布不均、师资力量不足等问题逐渐凸显。</a:t>
            </a:r>
            <a:endParaRPr altLang="en-US" dirty="0" sz="17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39"/>
          <p:cNvSpPr/>
          <p:nvPr>
            <p:custDataLst>
              <p:tags r:id="rId4"/>
            </p:custDataLst>
          </p:nvPr>
        </p:nvSpPr>
        <p:spPr>
          <a:xfrm>
            <a:off x="1611886" y="3164628"/>
            <a:ext cx="9490524" cy="141055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矩形 5"/>
          <p:cNvSpPr/>
          <p:nvPr>
            <p:custDataLst>
              <p:tags r:id="rId5"/>
            </p:custDataLst>
          </p:nvPr>
        </p:nvSpPr>
        <p:spPr>
          <a:xfrm>
            <a:off x="1083650" y="3164628"/>
            <a:ext cx="257380" cy="141055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3286528"/>
            <a:ext cx="9080762" cy="116687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7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小学教育面临的挑战：如何提高教育质量、缩小城乡教育差距、培养创新型人才等成为亟待解决的问题。</a:t>
            </a:r>
            <a:endParaRPr altLang="en-US" dirty="0" sz="17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12"/>
          <p:cNvSpPr/>
          <p:nvPr>
            <p:custDataLst>
              <p:tags r:id="rId7"/>
            </p:custDataLst>
          </p:nvPr>
        </p:nvSpPr>
        <p:spPr>
          <a:xfrm>
            <a:off x="1611886" y="4838855"/>
            <a:ext cx="9490524" cy="141055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矩形 17"/>
          <p:cNvSpPr/>
          <p:nvPr>
            <p:custDataLst>
              <p:tags r:id="rId8"/>
            </p:custDataLst>
          </p:nvPr>
        </p:nvSpPr>
        <p:spPr>
          <a:xfrm>
            <a:off x="1083650" y="4838855"/>
            <a:ext cx="257380" cy="141055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960756"/>
            <a:ext cx="9080762" cy="116687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61667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智慧校园建设对小学教育的意义：通过智慧校园建设，可以优化教育资源配置、提高教育信息化水平、促进教师专业发展、提升学生综合素质，从而有效应对当前小学教育发展现状和挑战。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智慧校园建设的必要性和紧迫性</a:t>
            </a:r>
            <a:endParaRPr altLang="en-US" lang="zh-CN"/>
          </a:p>
        </p:txBody>
      </p:sp>
      <p:sp>
        <p:nvSpPr>
          <p:cNvPr id="10489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促进教育公平：通过智慧校园建设，可以实现优质教育资源的共享，缩小城乡教育差距，促进教育公平。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信息技术的发展：随着信息技术的不断进步，智慧校园建设成为小学教育发展的必然趋势。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提高教育质量：智慧校园建设能够为学生提供更加个性化、高效的学习体验，从而提高教育质量。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提升学校管理效率：智慧校园建设能够实现学校管理的智能化、精细化，提高管理效率。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智慧校园建设对小学教育的积极影响</a:t>
            </a:r>
            <a:endParaRPr altLang="en-US" lang="zh-CN"/>
          </a:p>
        </p:txBody>
      </p:sp>
      <p:sp>
        <p:nvSpPr>
          <p:cNvPr id="10490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提高教育信息化水平，优化教学质量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促进个性化教育发展，提升学生学习兴趣和能力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加强家校互动，提高家长参与度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保障校园安全，提升学校管理效率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7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智慧校园建设的核心要素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信息化基础设施建设</a:t>
            </a:r>
            <a:endParaRPr altLang="en-US" lang="zh-CN"/>
          </a:p>
        </p:txBody>
      </p:sp>
      <p:sp>
        <p:nvSpPr>
          <p:cNvPr id="10491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内容：智慧校园建设的基础是信息化基础设施建设，包括网络、数据中心、云计算平台等。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内容：信息化基础设施建设需要注重安全性、可靠性和稳定性，确保数据和系统的安全。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内容：在信息化基础设施建设中，需要注重资源的整合和共享，避免重复建设和浪费资源。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内容：信息化基础设施的建设需要满足教学、科研和管理等各方面的需求，提高信息化应用水平。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智能化教学应用系统</a:t>
            </a:r>
            <a:endParaRPr altLang="en-US" lang="zh-CN"/>
          </a:p>
        </p:txBody>
      </p:sp>
      <p:sp>
        <p:nvSpPr>
          <p:cNvPr id="10491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定义：利用人工智能技术，为学生提供个性化学习体验的系统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特点：自适应学习、智能辅导、实时反馈等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作用：提升教学质量、促进教育公平、培养学生创新能力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实施建议：结合学校实际情况，合理规划与投入资源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数字化教学资源库建设</a:t>
            </a:r>
            <a:endParaRPr altLang="en-US" lang="zh-CN"/>
          </a:p>
        </p:txBody>
      </p:sp>
      <p:sp>
        <p:nvSpPr>
          <p:cNvPr id="10492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定义：数字化教学资源库是智慧校园建设的重要组成部分，包括多媒体素材、教学课件、课程资源等。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目的：为师生提供丰富的数字化教学资源，促进教育教学与信息技术的深度融合。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建设方式：通过整合校内外资源，建立统一的标准和规范，实现资源的共享和互操作。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优势：提高教学资源的质量和利用率，促进教育教学水平的提升。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智慧校园管理与服务体系</a:t>
            </a:r>
            <a:endParaRPr altLang="en-US" lang="zh-CN"/>
          </a:p>
        </p:txBody>
      </p:sp>
      <p:sp>
        <p:nvSpPr>
          <p:cNvPr id="10493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智慧校园管理与服务体系是智慧校园建设的核心要素之一，它包括智慧化的教学管理、学生管理、校园安全管理等方面的内容。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智慧化的教学管理可以提高教学质量和效率，实现个性化教学和精准评估。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智慧化的学生管理可以为学生提供更加便捷、高效的服务，如在线选课、成绩查询等。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智慧化的校园安全管理可以提升校园安全防范水平，保障师生的人身财产安全。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6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智慧校园建设的实施路径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制定科学合理的技术路线和实施方案</a:t>
            </a:r>
            <a:endParaRPr altLang="en-US" lang="zh-CN"/>
          </a:p>
        </p:txBody>
      </p:sp>
      <p:sp>
        <p:nvSpPr>
          <p:cNvPr id="10494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调研需求：了解学校的教育教学需求，明确智慧校园建设的目标。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技术选型：根据需求选择合适的技术和解决方案，确保技术的可靠性和先进性。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制定方案：结合学校实际情况，制定科学合理的智慧校园建设方案，包括建设内容、实施步骤和时间安排等。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方案评审：组织专家对方案进行评审，确保方案的可行性和有效性。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加强信息化人才队伍建设</a:t>
            </a:r>
            <a:endParaRPr altLang="en-US" lang="zh-CN"/>
          </a:p>
        </p:txBody>
      </p:sp>
      <p:sp>
        <p:nvSpPr>
          <p:cNvPr id="104946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7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加强信息化人才队伍建设：培养具备信息技术能力的专业人才，提高信息化素养和技能水平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完善信息化基础设施：建设高速、稳定、安全的校园网络，提供丰富的数字化教育资源和学习平台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推进智慧化教学应用：利用人工智能、大数据等技术，实现个性化教学和智能化管理，提高教学质量和效率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建立信息化服务体系：提供全方位的信息化服务，包括学生管理、教师培训、校园安全等方面的服务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建立有效的信息化管理与评估机制</a:t>
            </a:r>
            <a:endParaRPr altLang="en-US" lang="zh-CN"/>
          </a:p>
        </p:txBody>
      </p:sp>
      <p:sp>
        <p:nvSpPr>
          <p:cNvPr id="10495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信息化管理系统的建设与完善，确保数据准确性和实时性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建立信息化管理与评估的规章制度，规范管理流程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加强信息化管理与评估人员的培训，提高专业水平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定期对信息化管理进行评估，及时发现问题并改进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推进智慧校园建设的多元化投入和合作</a:t>
            </a:r>
            <a:endParaRPr altLang="en-US" lang="zh-CN"/>
          </a:p>
        </p:txBody>
      </p:sp>
      <p:sp>
        <p:nvSpPr>
          <p:cNvPr id="10495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政府、企业、学校共同参与，形成多元化投入机制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引入社会资本，鼓励企业参与智慧校园建设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建立合作平台，促进各方资源共享和优势互补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探索PPP模式，实现公私合作共赢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4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智慧校园建设的未来展望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智慧校园建设的发展趋势和方向</a:t>
            </a:r>
            <a:endParaRPr altLang="en-US" lang="zh-CN"/>
          </a:p>
        </p:txBody>
      </p:sp>
      <p:sp>
        <p:nvSpPr>
          <p:cNvPr id="10496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数字化教育资源更加丰富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智能化教学管理成为主流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个性化学习需求得到满足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校园安全与智能化管理相结合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智慧校园建设对未来小学教育的影响和变革</a:t>
            </a:r>
            <a:endParaRPr altLang="en-US" lang="zh-CN"/>
          </a:p>
        </p:txBody>
      </p:sp>
      <p:sp>
        <p:nvSpPr>
          <p:cNvPr id="10497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促进教育公平：通过资源共享和远程教育，缩小城乡和地区之间的教育差距。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培养学生创新能力：通过实践和探究式学习，培养学生的创新思维和实践能力。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提升教育质量：通过智能化教学和管理，提高教育效率和教学质量。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个性化教育：利用大数据和人工智能技术，实现个性化教学和学习，满足学生不同需求。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智慧校园建设面临的挑战和机遇</a:t>
            </a:r>
            <a:endParaRPr altLang="en-US" lang="zh-CN"/>
          </a:p>
        </p:txBody>
      </p:sp>
      <p:sp>
        <p:nvSpPr>
          <p:cNvPr id="1049800" name="任意多边形 5"/>
          <p:cNvSpPr/>
          <p:nvPr>
            <p:custDataLst>
              <p:tags r:id="rId1"/>
            </p:custDataLst>
          </p:nvPr>
        </p:nvSpPr>
        <p:spPr>
          <a:xfrm>
            <a:off x="978864" y="1507932"/>
            <a:ext cx="10599490" cy="2071123"/>
          </a:xfrm>
          <a:custGeom>
            <a:avLst/>
            <a:gdLst>
              <a:gd name="adj" fmla="val 1098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36" h="1707">
                <a:moveTo>
                  <a:pt x="188" y="0"/>
                </a:moveTo>
                <a:lnTo>
                  <a:pt x="8548" y="0"/>
                </a:lnTo>
                <a:cubicBezTo>
                  <a:pt x="8652" y="0"/>
                  <a:pt x="8736" y="84"/>
                  <a:pt x="8736" y="188"/>
                </a:cubicBezTo>
                <a:lnTo>
                  <a:pt x="8736" y="1519"/>
                </a:lnTo>
                <a:cubicBezTo>
                  <a:pt x="8736" y="1623"/>
                  <a:pt x="8652" y="1707"/>
                  <a:pt x="8548" y="1707"/>
                </a:cubicBezTo>
                <a:lnTo>
                  <a:pt x="188" y="1707"/>
                </a:lnTo>
                <a:cubicBezTo>
                  <a:pt x="84" y="1707"/>
                  <a:pt x="0" y="1623"/>
                  <a:pt x="0" y="1519"/>
                </a:cubicBezTo>
                <a:lnTo>
                  <a:pt x="0" y="1323"/>
                </a:lnTo>
                <a:lnTo>
                  <a:pt x="21" y="1326"/>
                </a:lnTo>
                <a:cubicBezTo>
                  <a:pt x="45" y="1330"/>
                  <a:pt x="70" y="1332"/>
                  <a:pt x="95" y="1332"/>
                </a:cubicBezTo>
                <a:cubicBezTo>
                  <a:pt x="362" y="1332"/>
                  <a:pt x="578" y="1116"/>
                  <a:pt x="578" y="849"/>
                </a:cubicBezTo>
                <a:cubicBezTo>
                  <a:pt x="578" y="582"/>
                  <a:pt x="362" y="366"/>
                  <a:pt x="95" y="366"/>
                </a:cubicBezTo>
                <a:cubicBezTo>
                  <a:pt x="70" y="366"/>
                  <a:pt x="45" y="368"/>
                  <a:pt x="21" y="372"/>
                </a:cubicBezTo>
                <a:lnTo>
                  <a:pt x="0" y="375"/>
                </a:lnTo>
                <a:lnTo>
                  <a:pt x="0" y="188"/>
                </a:ln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33"/>
          <p:cNvSpPr txBox="1"/>
          <p:nvPr>
            <p:custDataLst>
              <p:tags r:id="rId2"/>
            </p:custDataLst>
          </p:nvPr>
        </p:nvSpPr>
        <p:spPr>
          <a:xfrm>
            <a:off x="1793595" y="1664945"/>
            <a:ext cx="9526922" cy="175566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altLang="en-US" dirty="0" sz="2400" lang="zh-CN">
                <a:latin typeface="+mn-ea"/>
                <a:sym typeface="+mn-ea"/>
              </a:rPr>
              <a:t>挑战：技术更新换代快，需要不断跟进和升级；数据安全和隐私保护问题；校园内各部门之间的信息共享和协同工作需要加强。</a:t>
            </a:r>
            <a:endParaRPr altLang="en-US" dirty="0" sz="2400" lang="zh-CN">
              <a:latin typeface="+mn-ea"/>
              <a:sym typeface="+mn-ea"/>
            </a:endParaRPr>
          </a:p>
        </p:txBody>
      </p:sp>
      <p:sp>
        <p:nvSpPr>
          <p:cNvPr id="1049804" name="椭圆 4"/>
          <p:cNvSpPr/>
          <p:nvPr>
            <p:custDataLst>
              <p:tags r:id="rId3"/>
            </p:custDataLst>
          </p:nvPr>
        </p:nvSpPr>
        <p:spPr>
          <a:xfrm>
            <a:off x="608400" y="2057115"/>
            <a:ext cx="970649" cy="970649"/>
          </a:xfrm>
          <a:prstGeom prst="ellipse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zh-CN" b="1" sz="2800" lang="en-US">
                <a:latin typeface="+mn-ea"/>
              </a:rPr>
              <a:t>01</a:t>
            </a:r>
            <a:endParaRPr altLang="zh-CN" b="1" sz="2800" lang="en-US">
              <a:latin typeface="+mn-ea"/>
            </a:endParaRPr>
          </a:p>
        </p:txBody>
      </p:sp>
      <p:sp>
        <p:nvSpPr>
          <p:cNvPr id="1049806" name="任意多边形 19"/>
          <p:cNvSpPr/>
          <p:nvPr>
            <p:custDataLst>
              <p:tags r:id="rId4"/>
            </p:custDataLst>
          </p:nvPr>
        </p:nvSpPr>
        <p:spPr>
          <a:xfrm>
            <a:off x="978864" y="4161234"/>
            <a:ext cx="10599490" cy="2071123"/>
          </a:xfrm>
          <a:custGeom>
            <a:avLst/>
            <a:gdLst>
              <a:gd name="adj" fmla="val 1098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36" h="1707">
                <a:moveTo>
                  <a:pt x="188" y="0"/>
                </a:moveTo>
                <a:lnTo>
                  <a:pt x="8548" y="0"/>
                </a:lnTo>
                <a:cubicBezTo>
                  <a:pt x="8652" y="0"/>
                  <a:pt x="8736" y="84"/>
                  <a:pt x="8736" y="188"/>
                </a:cubicBezTo>
                <a:lnTo>
                  <a:pt x="8736" y="1519"/>
                </a:lnTo>
                <a:cubicBezTo>
                  <a:pt x="8736" y="1623"/>
                  <a:pt x="8652" y="1707"/>
                  <a:pt x="8548" y="1707"/>
                </a:cubicBezTo>
                <a:lnTo>
                  <a:pt x="188" y="1707"/>
                </a:lnTo>
                <a:cubicBezTo>
                  <a:pt x="84" y="1707"/>
                  <a:pt x="0" y="1623"/>
                  <a:pt x="0" y="1519"/>
                </a:cubicBezTo>
                <a:lnTo>
                  <a:pt x="0" y="1323"/>
                </a:lnTo>
                <a:lnTo>
                  <a:pt x="21" y="1326"/>
                </a:lnTo>
                <a:cubicBezTo>
                  <a:pt x="45" y="1330"/>
                  <a:pt x="70" y="1332"/>
                  <a:pt x="95" y="1332"/>
                </a:cubicBezTo>
                <a:cubicBezTo>
                  <a:pt x="362" y="1332"/>
                  <a:pt x="578" y="1116"/>
                  <a:pt x="578" y="849"/>
                </a:cubicBezTo>
                <a:cubicBezTo>
                  <a:pt x="578" y="582"/>
                  <a:pt x="362" y="366"/>
                  <a:pt x="95" y="366"/>
                </a:cubicBezTo>
                <a:cubicBezTo>
                  <a:pt x="70" y="366"/>
                  <a:pt x="45" y="368"/>
                  <a:pt x="21" y="372"/>
                </a:cubicBezTo>
                <a:lnTo>
                  <a:pt x="0" y="375"/>
                </a:lnTo>
                <a:lnTo>
                  <a:pt x="0" y="188"/>
                </a:ln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文本框 20"/>
          <p:cNvSpPr txBox="1"/>
          <p:nvPr>
            <p:custDataLst>
              <p:tags r:id="rId5"/>
            </p:custDataLst>
          </p:nvPr>
        </p:nvSpPr>
        <p:spPr>
          <a:xfrm>
            <a:off x="1793595" y="4318970"/>
            <a:ext cx="9526922" cy="1755662"/>
          </a:xfrm>
          <a:prstGeom prst="rect"/>
          <a:noFill/>
        </p:spPr>
        <p:txBody>
          <a:bodyPr anchor="ctr" anchorCtr="0" rtlCol="0" wrap="square">
            <a:normAutofit fontScale="91667" lnSpcReduction="10000"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altLang="en-US" dirty="0" sz="2400" lang="zh-CN">
                <a:latin typeface="+mn-ea"/>
                <a:sym typeface="+mn-ea"/>
              </a:rPr>
              <a:t>机遇：利用人工智能、物联网等技术提升教育教学的质量和效率；构建智慧化的管理和服务体系，提升校园治理水平；促进教育资源的优化配置和共享，缩小城乡教育差距。</a:t>
            </a:r>
            <a:endParaRPr altLang="en-US" dirty="0" sz="2400" lang="zh-CN">
              <a:latin typeface="+mn-ea"/>
              <a:sym typeface="+mn-ea"/>
            </a:endParaRPr>
          </a:p>
        </p:txBody>
      </p:sp>
      <p:sp>
        <p:nvSpPr>
          <p:cNvPr id="1049810" name="椭圆 21"/>
          <p:cNvSpPr/>
          <p:nvPr>
            <p:custDataLst>
              <p:tags r:id="rId6"/>
            </p:custDataLst>
          </p:nvPr>
        </p:nvSpPr>
        <p:spPr>
          <a:xfrm>
            <a:off x="608400" y="4710417"/>
            <a:ext cx="970649" cy="970649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zh-CN" b="1" sz="2800" lang="en-US">
                <a:latin typeface="+mn-ea"/>
              </a:rPr>
              <a:t>02</a:t>
            </a:r>
            <a:endParaRPr altLang="zh-CN" b="1" sz="2800" lang="en-US">
              <a:latin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未来智慧校园建设的战略规划和展望</a:t>
            </a:r>
            <a:endParaRPr altLang="en-US" lang="zh-CN"/>
          </a:p>
        </p:txBody>
      </p:sp>
      <p:sp>
        <p:nvSpPr>
          <p:cNvPr id="104984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人工智能技术：提升教育教学的智能化水平，实现个性化教育。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物联网技术：实现校园设施的智能化管理，提高校园安全和环境质量。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大数据分析技术：对教育教学过程进行数据挖掘和分析，优化教育资源分配。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云计算技术：构建智慧校园的信息化平台，实现教育资源的共享和协同。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4990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4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4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4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4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4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4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4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4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4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4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4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4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4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SLIDE_ID" val="custom20230296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2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2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2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2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2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2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2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2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2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8_1*l_h_i*1_1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solid&quot;:{&quot;brightness&quot;:-0.05000000074505806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8_1*l_h_f*1_1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，请尽量言简意赅的阐述观点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2"/>
  <p:tag name="KSO_WM_UNIT_ID" val="diagram20231308_1*l_h_i*1_1_2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8_1*l_h_i*1_2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solid&quot;:{&quot;brightness&quot;:-0.05000000074505806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8_1*l_h_f*1_2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，请尽量言简意赅的阐述观点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308_1*l_h_i*1_2_2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0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08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2024-01-04T23:58:01Z</dcterms:created>
  <dcterms:modified xsi:type="dcterms:W3CDTF">2024-01-04T23:58:01Z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f1368b3106314dbda569c45563559542_21</vt:lpwstr>
  </property>
</Properties>
</file>